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9"/>
  </p:notesMasterIdLst>
  <p:sldIdLst>
    <p:sldId id="256" r:id="rId5"/>
    <p:sldId id="257" r:id="rId6"/>
    <p:sldId id="258" r:id="rId7"/>
    <p:sldId id="259" r:id="rId8"/>
    <p:sldId id="270" r:id="rId9"/>
    <p:sldId id="272" r:id="rId10"/>
    <p:sldId id="273" r:id="rId11"/>
    <p:sldId id="262" r:id="rId12"/>
    <p:sldId id="263" r:id="rId13"/>
    <p:sldId id="264" r:id="rId14"/>
    <p:sldId id="266" r:id="rId15"/>
    <p:sldId id="265" r:id="rId16"/>
    <p:sldId id="267" r:id="rId17"/>
    <p:sldId id="271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84A287A-BBC5-1DF9-07FE-02314EA88CF4}" v="3" dt="2024-09-20T09:33:00.28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>
      <p:cViewPr varScale="1">
        <p:scale>
          <a:sx n="72" d="100"/>
          <a:sy n="72" d="100"/>
        </p:scale>
        <p:origin x="126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69F163-083E-417B-BAD5-B4FAFE19213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E0CE99-3163-48CF-87FD-BDA233ADA3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869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E0CE99-3163-48CF-87FD-BDA233ADA3F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174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6F7F1-90EA-48DF-985C-7BEF13B6E1DE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3B07-4EAE-492F-AAAB-4464162E3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137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6F7F1-90EA-48DF-985C-7BEF13B6E1DE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3B07-4EAE-492F-AAAB-4464162E3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080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6F7F1-90EA-48DF-985C-7BEF13B6E1DE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3B07-4EAE-492F-AAAB-4464162E3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859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6F7F1-90EA-48DF-985C-7BEF13B6E1DE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3B07-4EAE-492F-AAAB-4464162E3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341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6F7F1-90EA-48DF-985C-7BEF13B6E1DE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3B07-4EAE-492F-AAAB-4464162E3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132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6F7F1-90EA-48DF-985C-7BEF13B6E1DE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3B07-4EAE-492F-AAAB-4464162E3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82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6F7F1-90EA-48DF-985C-7BEF13B6E1DE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3B07-4EAE-492F-AAAB-4464162E3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314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6F7F1-90EA-48DF-985C-7BEF13B6E1DE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3B07-4EAE-492F-AAAB-4464162E3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58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6F7F1-90EA-48DF-985C-7BEF13B6E1DE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3B07-4EAE-492F-AAAB-4464162E3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73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6F7F1-90EA-48DF-985C-7BEF13B6E1DE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3B07-4EAE-492F-AAAB-4464162E3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88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6F7F1-90EA-48DF-985C-7BEF13B6E1DE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3B07-4EAE-492F-AAAB-4464162E351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74568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6F7F1-90EA-48DF-985C-7BEF13B6E1DE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3B07-4EAE-492F-AAAB-4464162E3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8652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6F7F1-90EA-48DF-985C-7BEF13B6E1DE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3B07-4EAE-492F-AAAB-4464162E351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206056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6F7F1-90EA-48DF-985C-7BEF13B6E1DE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3B07-4EAE-492F-AAAB-4464162E3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8872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6F7F1-90EA-48DF-985C-7BEF13B6E1DE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3B07-4EAE-492F-AAAB-4464162E3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46533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6F7F1-90EA-48DF-985C-7BEF13B6E1DE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3B07-4EAE-492F-AAAB-4464162E3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719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D6F7F1-90EA-48DF-985C-7BEF13B6E1DE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E0A3B07-4EAE-492F-AAAB-4464162E3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197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www.google.co.uk/url?sa=i&amp;rct=j&amp;q=&amp;esrc=s&amp;source=images&amp;cd=&amp;cad=rja&amp;uact=8&amp;ved=0CAcQjRxqFQoTCMPb_cjK2MYCFUNcFAoduIUMpw&amp;url=http://www.clipartsheep.com/time-and-attendance-work-clipart/dT1hSFIwY0hNNkx5OTBhVzFsYzNCb1pYSmxMbU52TG5waEwyTnZiblJsYm5RdmFXMW5MM1JwYldVdGMzQm9aWEpsTFdGMGRHVnVaR0Z1WTJVdWFuQm58dz00NDJ8aD0zMDB8dD1qcGVnfA/&amp;ei=tO6jVcOxNcO4UbiLsrgK&amp;psig=AFQjCNGe59n90ArN3h-HIiBzvJxVzrQ07Q&amp;ust=1436893233635582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.uk/url?sa=i&amp;rct=j&amp;q=&amp;esrc=s&amp;source=images&amp;cd=&amp;cad=rja&amp;uact=8&amp;ved=0CAcQjRxqFQoTCK-2rtnK2MYCFUbrFAodvNAAHA&amp;url=http://www.educationcity.com/uk/news-team-blog-tags/new-national-curriculum&amp;ei=1-6jVe_uDcbWU7yhg-AB&amp;psig=AFQjCNEaBExTCFgBTnVvt6Uq-mURGsMs9A&amp;ust=1436893257468182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CAcQjRxqFQoTCP6C-4zL2MYCFcm7FAodvYsJAQ&amp;url=http://www.clipartpanda.com/categories/english-language-clipart&amp;ei=Q--jVb7VGsn3Ur2Xpgg&amp;psig=AFQjCNFueJutn11Tifj6_wFIU3bBTbkkSg&amp;ust=1436893340826125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google.co.uk/url?sa=i&amp;rct=j&amp;q=&amp;esrc=s&amp;source=images&amp;cd=&amp;cad=rja&amp;uact=8&amp;ved=0CAcQjRxqFQoTCO7juZnL2MYCFQayFAodYwcAGw&amp;url=https://clc2.uniservity.com/GroupHomepage.asp?GroupID%3D20241607&amp;ei=Xe-jVa7BJobkUuOOgNgB&amp;psig=AFQjCNGAoIjN-uo42N7_5i654B3gCxgfFg&amp;ust=1436893399296815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google.co.uk/url?sa=i&amp;rct=j&amp;q=&amp;esrc=s&amp;source=images&amp;cd=&amp;cad=rja&amp;uact=8&amp;ved=0CAcQjRxqFQoTCKCthbHL2MYCFUHXFAod1x0PUQ&amp;url=https://www.edulink.networcs.net/schools/Westlands/Pages/SchoolRules.aspx&amp;ei=j--jVeCpBsGuU9e7vIgF&amp;psig=AFQjCNEL2d8rdkssHRLwqnJVFqksZjp76g&amp;ust=1436893437723541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&amp;url=http://shsdelta.net/index.php?option%3Dcom_content%26view%3Darticle%26id%3D138%26Itemid%3D67&amp;ei=oe-jVaOmKIT9ULmWg6gI&amp;psig=AFQjCNHBNdVv7hXksoI_gStfZLRFmAO-5Q&amp;ust=1436893473991363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google.co.uk/url?sa=i&amp;rct=j&amp;q=&amp;esrc=s&amp;source=images&amp;cd=&amp;cad=rja&amp;uact=8&amp;ved=0CAcQjRxqFQoTCJqY5LLK2MYCFUPAFAodxHUAVw&amp;url=http://www.clipartpanda.com/clipart_images/first-day-of-school-clip-art-35454533&amp;ei=hu6jVZq9E8OAU8TrgbgF&amp;psig=AFQjCNFNG1RdOyg0mQBwGppRCOpFBU95mg&amp;ust=1436893127636349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google.co.uk/url?sa=i&amp;rct=j&amp;q=&amp;esrc=s&amp;source=images&amp;cd=&amp;cad=rja&amp;uact=8&amp;ved=0CAcQjRxqFQoTCKaf4-fL2MYCFcq1FAod_lgDqg&amp;url=http://hubhomedesign.com/snack-clip-art/&amp;ei=AfCjVeaaNsrrUv6xjdAK&amp;psig=AFQjCNHBtVvQy_rCuzgQxC-u6O_-xHWrLg&amp;ust=1436893555869704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3132">
              <a:srgbClr val="DCF0B0"/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9632" y="0"/>
            <a:ext cx="6172200" cy="189436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Welcome to Ruby Class!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1772816"/>
            <a:ext cx="8280920" cy="4752528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l"/>
            <a:r>
              <a:rPr lang="en-GB" sz="2200" b="1" dirty="0">
                <a:solidFill>
                  <a:schemeClr val="tx1"/>
                </a:solidFill>
                <a:latin typeface="Comic Sans MS" panose="030F0702030302020204" pitchFamily="66" charset="0"/>
              </a:rPr>
              <a:t>Mrs George </a:t>
            </a:r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– Class Teacher (Monday and Tuesday)</a:t>
            </a:r>
          </a:p>
          <a:p>
            <a:pPr algn="l"/>
            <a:endParaRPr lang="en-GB" sz="2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2200" b="1" dirty="0">
                <a:solidFill>
                  <a:schemeClr val="tx1"/>
                </a:solidFill>
                <a:latin typeface="Comic Sans MS" panose="030F0702030302020204" pitchFamily="66" charset="0"/>
              </a:rPr>
              <a:t>Mrs Graham </a:t>
            </a:r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– Class Teacher (Wednesday ,Thursday and Friday)</a:t>
            </a:r>
          </a:p>
          <a:p>
            <a:pPr algn="l"/>
            <a:endParaRPr lang="en-GB" sz="2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2200" b="1" dirty="0">
                <a:solidFill>
                  <a:schemeClr val="tx1"/>
                </a:solidFill>
                <a:latin typeface="Comic Sans MS" panose="030F0702030302020204" pitchFamily="66" charset="0"/>
              </a:rPr>
              <a:t>Mrs Mellor – </a:t>
            </a:r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Teaching Assistant (Monday, Tuesday, Wednesday)</a:t>
            </a:r>
          </a:p>
          <a:p>
            <a:pPr algn="l"/>
            <a:endParaRPr lang="en-GB" sz="22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2200" b="1" dirty="0">
                <a:solidFill>
                  <a:schemeClr val="tx1"/>
                </a:solidFill>
                <a:latin typeface="Comic Sans MS" panose="030F0702030302020204" pitchFamily="66" charset="0"/>
              </a:rPr>
              <a:t>Mrs Wade </a:t>
            </a:r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– Teaching Assistant (Thursday, Friday)</a:t>
            </a:r>
          </a:p>
          <a:p>
            <a:pPr algn="l"/>
            <a:endParaRPr lang="en-GB" sz="2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2200" b="1" dirty="0">
                <a:solidFill>
                  <a:schemeClr val="tx1"/>
                </a:solidFill>
                <a:latin typeface="Comic Sans MS"/>
              </a:rPr>
              <a:t>Miss Ives and Mrs </a:t>
            </a:r>
            <a:r>
              <a:rPr lang="en-GB" sz="2200" b="1" dirty="0" err="1">
                <a:solidFill>
                  <a:schemeClr val="tx1"/>
                </a:solidFill>
                <a:latin typeface="Comic Sans MS"/>
              </a:rPr>
              <a:t>McGranaghan</a:t>
            </a:r>
            <a:r>
              <a:rPr lang="en-GB" sz="2200" b="1" dirty="0">
                <a:solidFill>
                  <a:schemeClr val="tx1"/>
                </a:solidFill>
                <a:latin typeface="Comic Sans MS"/>
              </a:rPr>
              <a:t> - </a:t>
            </a:r>
            <a:r>
              <a:rPr lang="en-GB" sz="2200" dirty="0">
                <a:solidFill>
                  <a:schemeClr val="tx1"/>
                </a:solidFill>
                <a:latin typeface="Comic Sans MS"/>
              </a:rPr>
              <a:t>SNAs</a:t>
            </a:r>
          </a:p>
        </p:txBody>
      </p:sp>
    </p:spTree>
    <p:extLst>
      <p:ext uri="{BB962C8B-B14F-4D97-AF65-F5344CB8AC3E}">
        <p14:creationId xmlns:p14="http://schemas.microsoft.com/office/powerpoint/2010/main" val="19390349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2372" y="327967"/>
            <a:ext cx="7467600" cy="11430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School 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2372" y="1041206"/>
            <a:ext cx="8229600" cy="55446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dirty="0"/>
              <a:t>8.40: Doors open</a:t>
            </a:r>
          </a:p>
          <a:p>
            <a:pPr marL="0" indent="0">
              <a:buNone/>
            </a:pPr>
            <a:r>
              <a:rPr lang="en-GB" dirty="0"/>
              <a:t>8.45: Registration</a:t>
            </a:r>
          </a:p>
          <a:p>
            <a:pPr marL="0" indent="0">
              <a:buNone/>
            </a:pPr>
            <a:r>
              <a:rPr lang="en-GB" dirty="0"/>
              <a:t>8.50: Phonics</a:t>
            </a:r>
          </a:p>
          <a:p>
            <a:pPr marL="0" indent="0">
              <a:buNone/>
            </a:pPr>
            <a:r>
              <a:rPr lang="en-GB" dirty="0"/>
              <a:t>9.30: English</a:t>
            </a:r>
          </a:p>
          <a:p>
            <a:pPr marL="0" indent="0">
              <a:buNone/>
            </a:pPr>
            <a:r>
              <a:rPr lang="en-GB" dirty="0"/>
              <a:t>10.30: Break</a:t>
            </a:r>
          </a:p>
          <a:p>
            <a:pPr marL="0" indent="0">
              <a:buNone/>
            </a:pPr>
            <a:r>
              <a:rPr lang="en-GB" dirty="0"/>
              <a:t>10.45: Collective worship</a:t>
            </a:r>
          </a:p>
          <a:p>
            <a:pPr marL="0" indent="0">
              <a:buNone/>
            </a:pPr>
            <a:r>
              <a:rPr lang="en-GB" dirty="0"/>
              <a:t>11.00: Maths</a:t>
            </a:r>
          </a:p>
          <a:p>
            <a:pPr marL="0" indent="0">
              <a:buNone/>
            </a:pPr>
            <a:r>
              <a:rPr lang="en-GB" dirty="0"/>
              <a:t>12.00: Mastering Number</a:t>
            </a:r>
          </a:p>
          <a:p>
            <a:pPr marL="0" indent="0">
              <a:buNone/>
            </a:pPr>
            <a:r>
              <a:rPr lang="en-GB" dirty="0"/>
              <a:t>12.15: Lunch</a:t>
            </a:r>
          </a:p>
          <a:p>
            <a:pPr marL="0" indent="0">
              <a:buNone/>
            </a:pPr>
            <a:r>
              <a:rPr lang="en-GB" dirty="0"/>
              <a:t>1.15: Foundation Subject</a:t>
            </a:r>
          </a:p>
          <a:p>
            <a:pPr marL="0" indent="0">
              <a:buNone/>
            </a:pPr>
            <a:r>
              <a:rPr lang="en-GB" dirty="0"/>
              <a:t>2.15: Afternoon snack</a:t>
            </a:r>
          </a:p>
          <a:p>
            <a:pPr marL="0" indent="0">
              <a:buNone/>
            </a:pPr>
            <a:r>
              <a:rPr lang="en-GB" dirty="0"/>
              <a:t>2.20 : Paired Reading/Foundation Subject</a:t>
            </a:r>
          </a:p>
          <a:p>
            <a:pPr marL="0" indent="0">
              <a:buNone/>
            </a:pPr>
            <a:r>
              <a:rPr lang="en-GB" dirty="0"/>
              <a:t>3.00: Story</a:t>
            </a:r>
          </a:p>
          <a:p>
            <a:pPr marL="0" indent="0">
              <a:buNone/>
            </a:pPr>
            <a:r>
              <a:rPr lang="en-GB" dirty="0"/>
              <a:t>3.15: Home time</a:t>
            </a:r>
          </a:p>
        </p:txBody>
      </p:sp>
      <p:pic>
        <p:nvPicPr>
          <p:cNvPr id="2050" name="Picture 2" descr="http://alpineanimalhospital.evetsites.net/sites/site-2475/images/clipart-pencil-checklist.gi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944" y="4581128"/>
            <a:ext cx="2076028" cy="2015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0471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The 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1412776"/>
            <a:ext cx="6347714" cy="5445224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English </a:t>
            </a:r>
          </a:p>
          <a:p>
            <a:pPr lvl="1"/>
            <a:r>
              <a:rPr lang="en-GB" sz="2000" dirty="0">
                <a:latin typeface="Comic Sans MS" panose="030F0702030302020204" pitchFamily="66" charset="0"/>
              </a:rPr>
              <a:t>Rocket Phonics</a:t>
            </a:r>
          </a:p>
          <a:p>
            <a:pPr lvl="1"/>
            <a:r>
              <a:rPr lang="en-GB" sz="2000" dirty="0">
                <a:latin typeface="Comic Sans MS" panose="030F0702030302020204" pitchFamily="66" charset="0"/>
              </a:rPr>
              <a:t>Reading </a:t>
            </a:r>
          </a:p>
          <a:p>
            <a:pPr lvl="1"/>
            <a:r>
              <a:rPr lang="en-GB" sz="2000" dirty="0">
                <a:latin typeface="Comic Sans MS" panose="030F0702030302020204" pitchFamily="66" charset="0"/>
              </a:rPr>
              <a:t>Writing </a:t>
            </a:r>
          </a:p>
          <a:p>
            <a:pPr lvl="1"/>
            <a:r>
              <a:rPr lang="en-GB" sz="2000" dirty="0">
                <a:latin typeface="Comic Sans MS" panose="030F0702030302020204" pitchFamily="66" charset="0"/>
              </a:rPr>
              <a:t>Spelling, Grammar and Punctuation </a:t>
            </a:r>
          </a:p>
          <a:p>
            <a:pPr lvl="1"/>
            <a:r>
              <a:rPr lang="en-GB" sz="2000" dirty="0">
                <a:latin typeface="Comic Sans MS" panose="030F0702030302020204" pitchFamily="66" charset="0"/>
              </a:rPr>
              <a:t>Handwriting (Phonics)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Mathematics </a:t>
            </a:r>
          </a:p>
          <a:p>
            <a:pPr lvl="1"/>
            <a:r>
              <a:rPr lang="en-GB" sz="2000" dirty="0">
                <a:latin typeface="Comic Sans MS" panose="030F0702030302020204" pitchFamily="66" charset="0"/>
              </a:rPr>
              <a:t>Arithmetic and Fluency</a:t>
            </a:r>
          </a:p>
          <a:p>
            <a:pPr lvl="1"/>
            <a:r>
              <a:rPr lang="en-GB" sz="2000" dirty="0">
                <a:latin typeface="Comic Sans MS" panose="030F0702030302020204" pitchFamily="66" charset="0"/>
              </a:rPr>
              <a:t>Reasoning</a:t>
            </a:r>
          </a:p>
          <a:p>
            <a:pPr lvl="1"/>
            <a:r>
              <a:rPr lang="en-GB" sz="2000" dirty="0">
                <a:latin typeface="Comic Sans MS" panose="030F0702030302020204" pitchFamily="66" charset="0"/>
              </a:rPr>
              <a:t>Topic – Science, RE, History, Geography,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			PSHE, Art, D&amp;T, Music, PE, Computing</a:t>
            </a:r>
          </a:p>
        </p:txBody>
      </p:sp>
      <p:pic>
        <p:nvPicPr>
          <p:cNvPr id="3074" name="Picture 2" descr="http://www.educationcity.com/uk/sites/default/files/National%20Curriculum%20blog%20Sten%20book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39690"/>
            <a:ext cx="2160241" cy="2060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178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1637" y="-14138"/>
            <a:ext cx="6347713" cy="13208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English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3" t="27976" r="24144" b="16468"/>
          <a:stretch/>
        </p:blipFill>
        <p:spPr bwMode="auto">
          <a:xfrm>
            <a:off x="5101974" y="578571"/>
            <a:ext cx="3741962" cy="2219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0064" y="856357"/>
            <a:ext cx="503568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Daily Phonics Lessons (Rocket Phonics)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Paired Reading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Daily English lessons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Range of genres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Stories: Traction Man, Prince Cinders, The Tunnel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Non-fiction: Life Cycles, Riddles, Persuasive Letters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Poetry</a:t>
            </a:r>
          </a:p>
        </p:txBody>
      </p:sp>
      <p:pic>
        <p:nvPicPr>
          <p:cNvPr id="6" name="Picture 2" descr="http://images.clipartpanda.com/english-subject-clipart-Language-Arts-13qmftg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503" y="5487509"/>
            <a:ext cx="1621497" cy="1251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531076" y="118530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English National Curriculum</a:t>
            </a:r>
          </a:p>
        </p:txBody>
      </p:sp>
    </p:spTree>
    <p:extLst>
      <p:ext uri="{BB962C8B-B14F-4D97-AF65-F5344CB8AC3E}">
        <p14:creationId xmlns:p14="http://schemas.microsoft.com/office/powerpoint/2010/main" val="206473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47251" y="75982"/>
            <a:ext cx="4289245" cy="688722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Reading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908720"/>
            <a:ext cx="8100529" cy="5688632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Encourage your child to read for pleasure – fiction, non-fiction, poetry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Be a good role model – echo reading, take it in turns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Little and often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Re-read a book more than once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1</a:t>
            </a:r>
            <a:r>
              <a:rPr lang="en-GB" sz="2000" baseline="30000" dirty="0">
                <a:latin typeface="Comic Sans MS" panose="030F0702030302020204" pitchFamily="66" charset="0"/>
              </a:rPr>
              <a:t>st</a:t>
            </a:r>
            <a:r>
              <a:rPr lang="en-GB" sz="2000" dirty="0">
                <a:latin typeface="Comic Sans MS" panose="030F0702030302020204" pitchFamily="66" charset="0"/>
              </a:rPr>
              <a:t> read =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Look at the </a:t>
            </a:r>
            <a:r>
              <a:rPr lang="en-GB" sz="1800" b="0" i="0" u="none" strike="noStrike" dirty="0">
                <a:solidFill>
                  <a:srgbClr val="00B050"/>
                </a:solidFill>
                <a:effectLst/>
                <a:latin typeface="Comic Sans MS" panose="030F0702030302020204" pitchFamily="66" charset="0"/>
              </a:rPr>
              <a:t>pictures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and talk about what is happening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  <a:endParaRPr lang="en-GB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2</a:t>
            </a:r>
            <a:r>
              <a:rPr lang="en-GB" sz="2000" baseline="30000" dirty="0">
                <a:latin typeface="Comic Sans MS" panose="030F0702030302020204" pitchFamily="66" charset="0"/>
              </a:rPr>
              <a:t>nd</a:t>
            </a:r>
            <a:r>
              <a:rPr lang="en-GB" sz="2000" dirty="0">
                <a:latin typeface="Comic Sans MS" panose="030F0702030302020204" pitchFamily="66" charset="0"/>
              </a:rPr>
              <a:t> read =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Ask your child to read the book concentrating on the </a:t>
            </a:r>
            <a:r>
              <a:rPr lang="en-GB" sz="1800" b="0" i="0" u="none" strike="noStrike" dirty="0">
                <a:solidFill>
                  <a:srgbClr val="00B050"/>
                </a:solidFill>
                <a:effectLst/>
                <a:latin typeface="Comic Sans MS" panose="030F0702030302020204" pitchFamily="66" charset="0"/>
              </a:rPr>
              <a:t>phonics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on the inside front cover.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  <a:endParaRPr lang="en-GB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3</a:t>
            </a:r>
            <a:r>
              <a:rPr lang="en-GB" sz="2000" baseline="30000" dirty="0">
                <a:latin typeface="Comic Sans MS" panose="030F0702030302020204" pitchFamily="66" charset="0"/>
              </a:rPr>
              <a:t>rd</a:t>
            </a:r>
            <a:r>
              <a:rPr lang="en-GB" sz="2000" dirty="0">
                <a:latin typeface="Comic Sans MS" panose="030F0702030302020204" pitchFamily="66" charset="0"/>
              </a:rPr>
              <a:t> read =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Focus on using a </a:t>
            </a:r>
            <a:r>
              <a:rPr lang="en-GB" sz="1800" b="0" i="0" u="none" strike="noStrike" dirty="0">
                <a:solidFill>
                  <a:srgbClr val="00B050"/>
                </a:solidFill>
                <a:effectLst/>
                <a:latin typeface="Comic Sans MS" panose="030F0702030302020204" pitchFamily="66" charset="0"/>
              </a:rPr>
              <a:t>storyteller voice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and developing fluency for the words read. 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  <a:endParaRPr lang="en-GB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4</a:t>
            </a:r>
            <a:r>
              <a:rPr lang="en-GB" sz="2000" baseline="30000" dirty="0">
                <a:latin typeface="Comic Sans MS" panose="030F0702030302020204" pitchFamily="66" charset="0"/>
              </a:rPr>
              <a:t>th</a:t>
            </a:r>
            <a:r>
              <a:rPr lang="en-GB" sz="2000" dirty="0">
                <a:latin typeface="Comic Sans MS" panose="030F0702030302020204" pitchFamily="66" charset="0"/>
              </a:rPr>
              <a:t> read =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Ask your child questions about the story to develop their </a:t>
            </a:r>
            <a:r>
              <a:rPr lang="en-GB" sz="1800" b="0" i="0" u="none" strike="noStrike" dirty="0">
                <a:solidFill>
                  <a:srgbClr val="00B050"/>
                </a:solidFill>
                <a:effectLst/>
                <a:latin typeface="Comic Sans MS" panose="030F0702030302020204" pitchFamily="66" charset="0"/>
              </a:rPr>
              <a:t>comprehension. 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Please write a comment in your child’s home-school link book if you have heard your child read at home.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Sticker– read at least four times each week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BCFA96-72A9-6C41-9D23-FC4F8BD84DF0}"/>
              </a:ext>
            </a:extLst>
          </p:cNvPr>
          <p:cNvSpPr txBox="1"/>
          <p:nvPr/>
        </p:nvSpPr>
        <p:spPr>
          <a:xfrm>
            <a:off x="107504" y="75982"/>
            <a:ext cx="45918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>
                <a:solidFill>
                  <a:srgbClr val="00B050"/>
                </a:solidFill>
                <a:latin typeface="Comic Sans MS" panose="030F0702030302020204" pitchFamily="66" charset="0"/>
              </a:rPr>
              <a:t>How can you help your child in English?</a:t>
            </a:r>
          </a:p>
        </p:txBody>
      </p:sp>
    </p:spTree>
    <p:extLst>
      <p:ext uri="{BB962C8B-B14F-4D97-AF65-F5344CB8AC3E}">
        <p14:creationId xmlns:p14="http://schemas.microsoft.com/office/powerpoint/2010/main" val="1144625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45FA6D4-EB2F-2CAA-1D8D-50109DC7F131}"/>
              </a:ext>
            </a:extLst>
          </p:cNvPr>
          <p:cNvSpPr txBox="1"/>
          <p:nvPr/>
        </p:nvSpPr>
        <p:spPr>
          <a:xfrm>
            <a:off x="3707904" y="618584"/>
            <a:ext cx="3266932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Practise phonics: Words linked to the focus phonics for the week are sent home every Tuesday. Please help your child to embed the sounds and write words containing the sounds within sentences.</a:t>
            </a:r>
          </a:p>
          <a:p>
            <a:endParaRPr lang="en-GB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Children are to hand these books back in on a Monday.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D5FA43-8AF4-0E0D-300F-A1D8BE8A44F8}"/>
              </a:ext>
            </a:extLst>
          </p:cNvPr>
          <p:cNvSpPr txBox="1"/>
          <p:nvPr/>
        </p:nvSpPr>
        <p:spPr>
          <a:xfrm>
            <a:off x="179512" y="26098"/>
            <a:ext cx="45918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>
                <a:solidFill>
                  <a:srgbClr val="00B050"/>
                </a:solidFill>
                <a:latin typeface="Comic Sans MS" panose="030F0702030302020204" pitchFamily="66" charset="0"/>
              </a:rPr>
              <a:t>How can you help your child in English?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5E87178-289A-D5A5-8F02-92223D6D6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939" y="475437"/>
            <a:ext cx="2109923" cy="342561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E2A05D4-67BF-3B51-6829-C3E383FCA6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3" y="3901053"/>
            <a:ext cx="1984649" cy="294667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2484472-F266-C507-D78D-F72EC906E0F7}"/>
              </a:ext>
            </a:extLst>
          </p:cNvPr>
          <p:cNvSpPr txBox="1"/>
          <p:nvPr/>
        </p:nvSpPr>
        <p:spPr>
          <a:xfrm>
            <a:off x="3727039" y="4581128"/>
            <a:ext cx="338437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Also please practise reading and writing the Year 1 and 2 CEW. This will support their reading and writing fluency.</a:t>
            </a:r>
          </a:p>
        </p:txBody>
      </p:sp>
    </p:spTree>
    <p:extLst>
      <p:ext uri="{BB962C8B-B14F-4D97-AF65-F5344CB8AC3E}">
        <p14:creationId xmlns:p14="http://schemas.microsoft.com/office/powerpoint/2010/main" val="1681800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1D03B19-4EF8-6CB5-CE54-886ED48D8650}"/>
              </a:ext>
            </a:extLst>
          </p:cNvPr>
          <p:cNvSpPr txBox="1"/>
          <p:nvPr/>
        </p:nvSpPr>
        <p:spPr>
          <a:xfrm>
            <a:off x="539552" y="764704"/>
            <a:ext cx="17443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I Can Blend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9088BA4-02C0-4455-C61B-9E8C43682B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864" y="332656"/>
            <a:ext cx="2728317" cy="5898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7400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58840" y="2947966"/>
            <a:ext cx="6993480" cy="364938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590" y="53469"/>
            <a:ext cx="6347713" cy="13208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Maths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7664" y="175005"/>
            <a:ext cx="6347714" cy="259604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Daily maths lessons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Arithmetic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Fluency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Reasoning and Problem Solving</a:t>
            </a:r>
          </a:p>
          <a:p>
            <a:r>
              <a:rPr lang="en-GB" dirty="0">
                <a:latin typeface="Comic Sans MS" panose="030F0702030302020204" pitchFamily="66" charset="0"/>
              </a:rPr>
              <a:t>Morning maths (retrieval)</a:t>
            </a:r>
          </a:p>
          <a:p>
            <a:r>
              <a:rPr lang="en-GB" dirty="0">
                <a:latin typeface="Comic Sans MS" panose="030F0702030302020204" pitchFamily="66" charset="0"/>
              </a:rPr>
              <a:t>Mastering Number</a:t>
            </a:r>
          </a:p>
        </p:txBody>
      </p:sp>
      <p:pic>
        <p:nvPicPr>
          <p:cNvPr id="5122" name="Picture 2" descr="https://clc2.uniservity.com/GroupDownloadAttachment.asp?GroupId=20241607&amp;AttachmentID=1809639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697041"/>
            <a:ext cx="1856582" cy="1044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6565" t="22546" r="22519" b="10423"/>
          <a:stretch/>
        </p:blipFill>
        <p:spPr>
          <a:xfrm>
            <a:off x="5237825" y="85930"/>
            <a:ext cx="3746377" cy="277296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58840" y="2947966"/>
            <a:ext cx="6849463" cy="349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300" b="1" dirty="0">
                <a:solidFill>
                  <a:srgbClr val="00B050"/>
                </a:solidFill>
                <a:latin typeface="Comic Sans MS" panose="030F0702030302020204" pitchFamily="66" charset="0"/>
              </a:rPr>
              <a:t>How can you help your child in Maths?</a:t>
            </a:r>
          </a:p>
          <a:p>
            <a:r>
              <a:rPr lang="en-US" sz="1600" b="1" u="sng" dirty="0">
                <a:latin typeface="+mj-lt"/>
              </a:rPr>
              <a:t>Counting in 2s, 3s, 5s and 10s </a:t>
            </a:r>
            <a:r>
              <a:rPr lang="en-US" sz="1600" dirty="0">
                <a:latin typeface="+mj-lt"/>
              </a:rPr>
              <a:t>– forwards e.g., 0, 2, 4, 6, 8, 10 up to 20 and then 20, 18, 16, 14 etc.</a:t>
            </a:r>
          </a:p>
          <a:p>
            <a:r>
              <a:rPr lang="en-US" sz="1600" b="1" u="sng" dirty="0">
                <a:latin typeface="+mj-lt"/>
              </a:rPr>
              <a:t>Tell the time</a:t>
            </a:r>
            <a:r>
              <a:rPr lang="en-US" sz="1600" u="sng" dirty="0">
                <a:latin typeface="+mj-lt"/>
              </a:rPr>
              <a:t> </a:t>
            </a:r>
            <a:r>
              <a:rPr lang="en-US" sz="1600" dirty="0">
                <a:latin typeface="+mj-lt"/>
              </a:rPr>
              <a:t>on an analogue clock (o’clock, half past, quarter past and quarter to). Once they are secure with these then they can go onto telling the time to the nearest 5 minutes. </a:t>
            </a:r>
          </a:p>
          <a:p>
            <a:r>
              <a:rPr lang="en-US" sz="1600" b="1" u="sng" dirty="0">
                <a:latin typeface="+mj-lt"/>
              </a:rPr>
              <a:t>Understand the value of each coin. </a:t>
            </a:r>
            <a:r>
              <a:rPr lang="en-US" sz="1600" dirty="0">
                <a:latin typeface="+mj-lt"/>
              </a:rPr>
              <a:t>How can you make 23p? What can I buy for £1? How much change will I get from…?</a:t>
            </a:r>
          </a:p>
          <a:p>
            <a:r>
              <a:rPr lang="en-US" sz="1600" b="1" u="sng" dirty="0">
                <a:latin typeface="+mj-lt"/>
              </a:rPr>
              <a:t>Measuring weight, length and capacity</a:t>
            </a:r>
          </a:p>
          <a:p>
            <a:r>
              <a:rPr lang="en-US" sz="1600" b="1" u="sng" dirty="0">
                <a:latin typeface="+mj-lt"/>
              </a:rPr>
              <a:t>Problem solving </a:t>
            </a:r>
            <a:r>
              <a:rPr lang="en-US" sz="1600" dirty="0">
                <a:latin typeface="+mj-lt"/>
              </a:rPr>
              <a:t>– e.g. I want to buy 20 cakes. There are 5 cakes in each box, how many boxes do I need to buy altogether? Max gets £2 pocket each week. How much money will he have after 6 weeks?</a:t>
            </a:r>
          </a:p>
          <a:p>
            <a:r>
              <a:rPr lang="en-GB" sz="1600" b="1" u="sng" dirty="0">
                <a:latin typeface="+mj-lt"/>
              </a:rPr>
              <a:t>Maths games </a:t>
            </a:r>
            <a:r>
              <a:rPr lang="en-GB" sz="1600" dirty="0">
                <a:latin typeface="+mj-lt"/>
              </a:rPr>
              <a:t>on </a:t>
            </a:r>
            <a:r>
              <a:rPr lang="en-GB" sz="1600" dirty="0" err="1">
                <a:latin typeface="+mj-lt"/>
              </a:rPr>
              <a:t>MathsShed</a:t>
            </a:r>
            <a:r>
              <a:rPr lang="en-GB" sz="1600" dirty="0">
                <a:latin typeface="+mj-lt"/>
              </a:rPr>
              <a:t> and White Rose 1 Minute maths app.</a:t>
            </a:r>
          </a:p>
          <a:p>
            <a:r>
              <a:rPr lang="en-GB" sz="1600" b="1" u="sng" dirty="0">
                <a:latin typeface="+mj-lt"/>
              </a:rPr>
              <a:t>Digit Games </a:t>
            </a:r>
            <a:r>
              <a:rPr lang="en-GB" sz="1600" dirty="0">
                <a:latin typeface="+mj-lt"/>
              </a:rPr>
              <a:t>– every other Friday</a:t>
            </a:r>
          </a:p>
        </p:txBody>
      </p:sp>
    </p:spTree>
    <p:extLst>
      <p:ext uri="{BB962C8B-B14F-4D97-AF65-F5344CB8AC3E}">
        <p14:creationId xmlns:p14="http://schemas.microsoft.com/office/powerpoint/2010/main" val="39199595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347713" cy="1320800"/>
          </a:xfrm>
        </p:spPr>
        <p:txBody>
          <a:bodyPr>
            <a:normAutofit/>
          </a:bodyPr>
          <a:lstStyle/>
          <a:p>
            <a:r>
              <a:rPr lang="en-GB" sz="28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76672"/>
            <a:ext cx="8280920" cy="33123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Science</a:t>
            </a:r>
            <a:r>
              <a:rPr lang="en-GB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 – </a:t>
            </a:r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Growth and Survival, Materials, Super Scientists, Plants</a:t>
            </a:r>
            <a:endParaRPr lang="en-GB" sz="2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0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RE</a:t>
            </a:r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 – We follow the Guildford Diocese Curriculum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3 Christianity topics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2 Islam topics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Thematic Unit – Giving and Receiving</a:t>
            </a:r>
          </a:p>
          <a:p>
            <a:pPr marL="0" indent="0">
              <a:buNone/>
            </a:pPr>
            <a:endParaRPr lang="en-GB" sz="9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0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Topic</a:t>
            </a:r>
          </a:p>
          <a:p>
            <a:r>
              <a:rPr lang="en-GB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Marvellous Me </a:t>
            </a:r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- Thorpe</a:t>
            </a:r>
          </a:p>
          <a:p>
            <a:r>
              <a:rPr lang="en-GB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Remember </a:t>
            </a:r>
            <a:r>
              <a:rPr lang="en-GB" sz="20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Remember</a:t>
            </a:r>
            <a:r>
              <a:rPr lang="en-GB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– Fireworks and  Great Fire of London</a:t>
            </a:r>
          </a:p>
          <a:p>
            <a:r>
              <a:rPr lang="en-GB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Once upon a time </a:t>
            </a:r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– Cinderella and Prince Cinders, How to trap a dragon</a:t>
            </a:r>
          </a:p>
          <a:p>
            <a:r>
              <a:rPr lang="en-GB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Amazing Animals </a:t>
            </a:r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- Habitats</a:t>
            </a:r>
          </a:p>
          <a:p>
            <a:r>
              <a:rPr lang="en-GB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What a wonderful world! </a:t>
            </a:r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– Africa (Sierra Leone)</a:t>
            </a:r>
          </a:p>
          <a:p>
            <a:r>
              <a:rPr lang="en-GB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Growth and Movement - </a:t>
            </a:r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Plants</a:t>
            </a:r>
            <a:r>
              <a:rPr lang="en-GB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and Transport</a:t>
            </a:r>
            <a:endParaRPr lang="en-GB" sz="2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9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Trips – </a:t>
            </a:r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Brooklands Museum and Africa Day</a:t>
            </a:r>
          </a:p>
        </p:txBody>
      </p:sp>
    </p:spTree>
    <p:extLst>
      <p:ext uri="{BB962C8B-B14F-4D97-AF65-F5344CB8AC3E}">
        <p14:creationId xmlns:p14="http://schemas.microsoft.com/office/powerpoint/2010/main" val="407565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1700809"/>
            <a:ext cx="6347714" cy="2880320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Golden Rules/Class Rules – marble in a jar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Golden Time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Team points – work in books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Stickers for frequent reading</a:t>
            </a:r>
          </a:p>
        </p:txBody>
      </p:sp>
      <p:pic>
        <p:nvPicPr>
          <p:cNvPr id="6146" name="Picture 2" descr="https://www.edulink.networcs.net/schools/Westlands/School%20Images/j0424466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710" y="4797152"/>
            <a:ext cx="2215965" cy="190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19170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7467600" cy="6264696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Home Learning</a:t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In addition to the reading, phonics and Maths mentioned, children will also receive …</a:t>
            </a:r>
            <a:b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b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Topic based Home Learning</a:t>
            </a:r>
            <a:b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Children will have a choice of 6 activities every half term. We ask them to complete at least one but they can do more if they wish.</a:t>
            </a:r>
            <a:b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b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Marvellous Me</a:t>
            </a:r>
            <a:b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Each Friday a child will have the opportunity to bring in a special item from home that they can share with the class. Please return the bag by Friday so other children get their turn.</a:t>
            </a:r>
          </a:p>
        </p:txBody>
      </p:sp>
      <p:pic>
        <p:nvPicPr>
          <p:cNvPr id="7170" name="Picture 2" descr="http://shsdelta.net/User_Content/Class_2A/2A_Images/Website_Photos/reading_owl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623" y="2492896"/>
            <a:ext cx="1500868" cy="1913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39474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432" y="152855"/>
            <a:ext cx="7467600" cy="11430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Pride in our Uniform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0496697"/>
              </p:ext>
            </p:extLst>
          </p:nvPr>
        </p:nvGraphicFramePr>
        <p:xfrm>
          <a:off x="467544" y="1125795"/>
          <a:ext cx="4248472" cy="5489378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23982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02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9042">
                <a:tc gridSpan="2"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 dirty="0">
                          <a:effectLst/>
                          <a:latin typeface="Comic Sans MS" panose="030F0702030302020204" pitchFamily="66" charset="0"/>
                        </a:rPr>
                        <a:t>Foundation Stage and Infant (age 4 - 7)</a:t>
                      </a:r>
                      <a:endParaRPr lang="en-GB" sz="1000" kern="14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 dirty="0">
                          <a:effectLst/>
                          <a:latin typeface="Comic Sans MS" panose="030F0702030302020204" pitchFamily="66" charset="0"/>
                        </a:rPr>
                        <a:t>Reception Year, Year 1 and Year 2</a:t>
                      </a:r>
                      <a:endParaRPr lang="en-GB" sz="1000" kern="140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959"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>
                          <a:effectLst/>
                          <a:latin typeface="Comic Sans MS" panose="030F0702030302020204" pitchFamily="66" charset="0"/>
                        </a:rPr>
                        <a:t>Girls</a:t>
                      </a:r>
                      <a:endParaRPr lang="en-GB" sz="1000" kern="140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>
                          <a:effectLst/>
                          <a:latin typeface="Comic Sans MS" panose="030F0702030302020204" pitchFamily="66" charset="0"/>
                        </a:rPr>
                        <a:t>Boys</a:t>
                      </a:r>
                      <a:endParaRPr lang="en-GB" sz="1000" kern="140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4521">
                <a:tc gridSpan="2"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>
                          <a:effectLst/>
                          <a:latin typeface="Comic Sans MS" panose="030F0702030302020204" pitchFamily="66" charset="0"/>
                        </a:rPr>
                        <a:t>Yellow polo tops with school logo</a:t>
                      </a:r>
                      <a:endParaRPr lang="en-GB" sz="1000" kern="140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4521">
                <a:tc gridSpan="2"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sz="1000" kern="140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4521">
                <a:tc gridSpan="2"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>
                          <a:effectLst/>
                          <a:latin typeface="Comic Sans MS" panose="030F0702030302020204" pitchFamily="66" charset="0"/>
                        </a:rPr>
                        <a:t>Grey trousers or shorts</a:t>
                      </a:r>
                      <a:endParaRPr lang="en-GB" sz="1000" kern="140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9042"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>
                          <a:effectLst/>
                          <a:latin typeface="Comic Sans MS" panose="030F0702030302020204" pitchFamily="66" charset="0"/>
                        </a:rPr>
                        <a:t>Grey skirts or pinafore dresses</a:t>
                      </a:r>
                      <a:endParaRPr lang="en-GB" sz="1000" kern="140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sz="1000" kern="140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9042"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>
                          <a:effectLst/>
                          <a:latin typeface="Comic Sans MS" panose="030F0702030302020204" pitchFamily="66" charset="0"/>
                        </a:rPr>
                        <a:t>Summer dresses blue and white check*</a:t>
                      </a:r>
                      <a:endParaRPr lang="en-GB" sz="1000" kern="140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sz="1000" kern="140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4521">
                <a:tc gridSpan="2"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 dirty="0">
                          <a:effectLst/>
                          <a:latin typeface="Comic Sans MS" panose="030F0702030302020204" pitchFamily="66" charset="0"/>
                        </a:rPr>
                        <a:t>Sweatshirts/cardigans royal blue</a:t>
                      </a:r>
                      <a:endParaRPr lang="en-GB" sz="1000" kern="140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4521">
                <a:tc gridSpan="2"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>
                          <a:effectLst/>
                          <a:latin typeface="Comic Sans MS" panose="030F0702030302020204" pitchFamily="66" charset="0"/>
                        </a:rPr>
                        <a:t>Socks black , grey or white</a:t>
                      </a:r>
                      <a:endParaRPr lang="en-GB" sz="1000" kern="140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9042"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>
                          <a:effectLst/>
                          <a:latin typeface="Comic Sans MS" panose="030F0702030302020204" pitchFamily="66" charset="0"/>
                        </a:rPr>
                        <a:t>Tights grey, black or royal blue</a:t>
                      </a:r>
                      <a:endParaRPr lang="en-GB" sz="1000" kern="140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sz="1000" kern="140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4521">
                <a:tc gridSpan="2"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>
                          <a:effectLst/>
                          <a:latin typeface="Comic Sans MS" panose="030F0702030302020204" pitchFamily="66" charset="0"/>
                        </a:rPr>
                        <a:t>Black shoes</a:t>
                      </a:r>
                      <a:endParaRPr lang="en-GB" sz="1000" kern="140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4521">
                <a:tc gridSpan="2"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sz="1000" kern="140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4521">
                <a:tc gridSpan="2"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>
                          <a:effectLst/>
                          <a:latin typeface="Comic Sans MS" panose="030F0702030302020204" pitchFamily="66" charset="0"/>
                        </a:rPr>
                        <a:t>P.E Uniform</a:t>
                      </a:r>
                      <a:endParaRPr lang="en-GB" sz="1000" kern="140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058083">
                <a:tc gridSpan="2"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 dirty="0">
                          <a:effectLst/>
                          <a:latin typeface="Comic Sans MS" panose="030F0702030302020204" pitchFamily="66" charset="0"/>
                        </a:rPr>
                        <a:t>Yellow T-shirts with school logo</a:t>
                      </a:r>
                      <a:endParaRPr lang="en-GB" sz="1000" kern="14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 dirty="0">
                          <a:effectLst/>
                          <a:latin typeface="Comic Sans MS" panose="030F0702030302020204" pitchFamily="66" charset="0"/>
                        </a:rPr>
                        <a:t>Royal Blue Tracksuit Trousers</a:t>
                      </a:r>
                      <a:endParaRPr lang="en-GB" sz="1000" kern="14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 dirty="0">
                          <a:effectLst/>
                          <a:latin typeface="Comic Sans MS" panose="030F0702030302020204" pitchFamily="66" charset="0"/>
                        </a:rPr>
                        <a:t>Navy shorts</a:t>
                      </a:r>
                    </a:p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 dirty="0">
                          <a:effectLst/>
                          <a:latin typeface="Comic Sans MS" panose="030F0702030302020204" pitchFamily="66" charset="0"/>
                        </a:rPr>
                        <a:t>Black/Navy leggings</a:t>
                      </a:r>
                      <a:endParaRPr lang="en-GB" sz="1000" kern="14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n-US" sz="1100" kern="1400" dirty="0">
                          <a:effectLst/>
                          <a:latin typeface="Comic Sans MS" panose="030F0702030302020204" pitchFamily="66" charset="0"/>
                        </a:rPr>
                        <a:t>Trainers or Black </a:t>
                      </a:r>
                      <a:r>
                        <a:rPr lang="en-US" sz="1100" kern="1400" dirty="0" err="1">
                          <a:effectLst/>
                          <a:latin typeface="Comic Sans MS" panose="030F0702030302020204" pitchFamily="66" charset="0"/>
                        </a:rPr>
                        <a:t>Plimsols</a:t>
                      </a:r>
                      <a:endParaRPr lang="en-GB" sz="1000" kern="140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620506" y="404664"/>
            <a:ext cx="3240360" cy="44012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Wearing the correct uniform to school is important. Please support us in ensuring your child comes to school wearing their uniform in a smart way.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b="1" dirty="0">
                <a:latin typeface="Comic Sans MS" panose="030F0702030302020204" pitchFamily="66" charset="0"/>
              </a:rPr>
              <a:t>No earrings </a:t>
            </a:r>
            <a:r>
              <a:rPr lang="en-GB" sz="2000" dirty="0">
                <a:latin typeface="Comic Sans MS" panose="030F0702030302020204" pitchFamily="66" charset="0"/>
              </a:rPr>
              <a:t>on PE days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rgbClr val="00B050"/>
                </a:solidFill>
                <a:latin typeface="Comic Sans MS" panose="030F0702030302020204" pitchFamily="66" charset="0"/>
              </a:rPr>
              <a:t>Children to wear PE kits on Mondays and Wednesdays.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http://images.clipartpanda.com/kindergarten-clipart-jixrrj5iE.jpe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0347" y="4873702"/>
            <a:ext cx="1624570" cy="1934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29856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75953"/>
            <a:ext cx="6347713" cy="13208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Useful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922069"/>
            <a:ext cx="7583220" cy="5153766"/>
          </a:xfrm>
        </p:spPr>
        <p:txBody>
          <a:bodyPr>
            <a:noAutofit/>
          </a:bodyPr>
          <a:lstStyle/>
          <a:p>
            <a:pPr marL="0" indent="0" hangingPunct="0">
              <a:buNone/>
            </a:pPr>
            <a:r>
              <a:rPr lang="en-US" sz="2800" b="1" dirty="0"/>
              <a:t>Snacks:</a:t>
            </a:r>
            <a:r>
              <a:rPr lang="en-US" sz="2800" dirty="0"/>
              <a:t>  We are a healthy eating school</a:t>
            </a:r>
          </a:p>
          <a:p>
            <a:pPr hangingPunct="0"/>
            <a:r>
              <a:rPr lang="en-US" sz="2400" dirty="0"/>
              <a:t>Morning snack – please label snack pot (Fruit and Vegetables if possible)</a:t>
            </a:r>
          </a:p>
          <a:p>
            <a:pPr hangingPunct="0"/>
            <a:r>
              <a:rPr lang="en-US" sz="2400" dirty="0"/>
              <a:t>Fruit/ Vegetables -  provided every afternoon or children are welcome to bring extra in their snack boxes</a:t>
            </a:r>
          </a:p>
          <a:p>
            <a:pPr hangingPunct="0"/>
            <a:r>
              <a:rPr lang="en-US" sz="2400" dirty="0"/>
              <a:t>Water only – please label</a:t>
            </a:r>
          </a:p>
          <a:p>
            <a:pPr hangingPunct="0"/>
            <a:r>
              <a:rPr lang="en-US" sz="2400" dirty="0"/>
              <a:t>Milk (for those who sign-up)</a:t>
            </a:r>
          </a:p>
          <a:p>
            <a:pPr hangingPunct="0"/>
            <a:r>
              <a:rPr lang="en-US" sz="2400" dirty="0"/>
              <a:t>Book bags (Home-School Link Book in everyday)</a:t>
            </a:r>
          </a:p>
          <a:p>
            <a:pPr hangingPunct="0"/>
            <a:r>
              <a:rPr lang="en-GB" sz="2400" dirty="0"/>
              <a:t>Clubs - To be confirmed. </a:t>
            </a:r>
            <a:r>
              <a:rPr lang="en-GB" sz="2400" dirty="0" err="1"/>
              <a:t>Earlybirds</a:t>
            </a:r>
            <a:r>
              <a:rPr lang="en-GB" sz="2400" dirty="0"/>
              <a:t> will run from 7.30am and Owls club from 3 – 6pm. </a:t>
            </a:r>
            <a:r>
              <a:rPr lang="en-US" sz="2400" dirty="0"/>
              <a:t>​</a:t>
            </a:r>
          </a:p>
          <a:p>
            <a:pPr hangingPunct="0"/>
            <a:endParaRPr lang="en-US" sz="2800" dirty="0"/>
          </a:p>
          <a:p>
            <a:pPr marL="0" indent="0" hangingPunct="0">
              <a:buNone/>
            </a:pPr>
            <a:endParaRPr lang="en-US" sz="2800" dirty="0"/>
          </a:p>
          <a:p>
            <a:pPr marL="0" indent="0" hangingPunct="0">
              <a:buNone/>
            </a:pPr>
            <a:endParaRPr lang="en-US" sz="2800" dirty="0"/>
          </a:p>
          <a:p>
            <a:pPr marL="0" indent="0" hangingPunct="0">
              <a:buNone/>
            </a:pPr>
            <a:endParaRPr lang="en-US" sz="2800" dirty="0"/>
          </a:p>
          <a:p>
            <a:pPr marL="0" indent="0" hangingPunct="0">
              <a:buNone/>
            </a:pPr>
            <a:endParaRPr lang="en-US" sz="2800" dirty="0"/>
          </a:p>
          <a:p>
            <a:pPr marL="0" indent="0" hangingPunct="0">
              <a:buNone/>
            </a:pPr>
            <a:endParaRPr lang="en-US" sz="2800" dirty="0">
              <a:solidFill>
                <a:srgbClr val="00B050"/>
              </a:solidFill>
            </a:endParaRPr>
          </a:p>
          <a:p>
            <a:pPr marL="0" indent="0" hangingPunct="0">
              <a:buNone/>
            </a:pPr>
            <a:endParaRPr lang="en-US" sz="2800" dirty="0"/>
          </a:p>
        </p:txBody>
      </p:sp>
      <p:pic>
        <p:nvPicPr>
          <p:cNvPr id="8194" name="Picture 2" descr="http://www.hinderthemnot.com/clipart_snack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75434"/>
            <a:ext cx="1990768" cy="1383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81213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E4B0BE1-3704-A286-D755-97447434CA0E}"/>
              </a:ext>
            </a:extLst>
          </p:cNvPr>
          <p:cNvSpPr/>
          <p:nvPr/>
        </p:nvSpPr>
        <p:spPr>
          <a:xfrm>
            <a:off x="971600" y="3933056"/>
            <a:ext cx="617829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Any Questions?</a:t>
            </a:r>
          </a:p>
        </p:txBody>
      </p:sp>
      <p:sp>
        <p:nvSpPr>
          <p:cNvPr id="3" name="Rectangle 2"/>
          <p:cNvSpPr/>
          <p:nvPr/>
        </p:nvSpPr>
        <p:spPr>
          <a:xfrm>
            <a:off x="395536" y="332656"/>
            <a:ext cx="6336704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0000"/>
                </a:solidFill>
                <a:latin typeface="Comic Sans MS" panose="030F0702030302020204" pitchFamily="66" charset="0"/>
              </a:rPr>
              <a:t>Finally</a:t>
            </a:r>
            <a:endParaRPr lang="en-GB" sz="2400" u="sng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base"/>
            <a:r>
              <a:rPr lang="en-GB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Please feel free to discuss any aspect of your child’s learning with us. Working together we can make the transition as smooth as possible. </a:t>
            </a:r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231002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Custom 1">
      <a:dk1>
        <a:sysClr val="windowText" lastClr="000000"/>
      </a:dk1>
      <a:lt1>
        <a:sysClr val="window" lastClr="FFFFFF"/>
      </a:lt1>
      <a:dk2>
        <a:srgbClr val="FFFFFF"/>
      </a:dk2>
      <a:lt2>
        <a:srgbClr val="EBEBEB"/>
      </a:lt2>
      <a:accent1>
        <a:srgbClr val="CC6600"/>
      </a:accent1>
      <a:accent2>
        <a:srgbClr val="FF0000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F2F2F2"/>
      </a:hlink>
      <a:folHlink>
        <a:srgbClr val="FF000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6668642-f934-4610-b993-d2030cf93ae0" xsi:nil="true"/>
    <lcf76f155ced4ddcb4097134ff3c332f xmlns="b7690056-a357-435e-b8ff-9edb5923155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FA6E98444773541B2FFAA1AD96D1FA1" ma:contentTypeVersion="18" ma:contentTypeDescription="Create a new document." ma:contentTypeScope="" ma:versionID="37d382a4d5bf99297982362d05b97dd5">
  <xsd:schema xmlns:xsd="http://www.w3.org/2001/XMLSchema" xmlns:xs="http://www.w3.org/2001/XMLSchema" xmlns:p="http://schemas.microsoft.com/office/2006/metadata/properties" xmlns:ns2="b7690056-a357-435e-b8ff-9edb59231559" xmlns:ns3="76668642-f934-4610-b993-d2030cf93ae0" targetNamespace="http://schemas.microsoft.com/office/2006/metadata/properties" ma:root="true" ma:fieldsID="1c4731c1fc490d1277ae77b7624c6173" ns2:_="" ns3:_="">
    <xsd:import namespace="b7690056-a357-435e-b8ff-9edb59231559"/>
    <xsd:import namespace="76668642-f934-4610-b993-d2030cf93ae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690056-a357-435e-b8ff-9edb592315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0b1f9e3-a32c-47c2-a0c8-0018341ad02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668642-f934-4610-b993-d2030cf93ae0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60a6596-e18b-4682-aa9e-410f0d070486}" ma:internalName="TaxCatchAll" ma:showField="CatchAllData" ma:web="76668642-f934-4610-b993-d2030cf93ae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4D2FEF-F2BA-4BC1-904D-B250E6240FD5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76668642-f934-4610-b993-d2030cf93ae0"/>
    <ds:schemaRef ds:uri="http://purl.org/dc/dcmitype/"/>
    <ds:schemaRef ds:uri="http://purl.org/dc/elements/1.1/"/>
    <ds:schemaRef ds:uri="b7690056-a357-435e-b8ff-9edb59231559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340C636-361E-4601-933E-472F26D6E88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4BB6C51-D269-44A6-95BD-179ECA66A3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690056-a357-435e-b8ff-9edb59231559"/>
    <ds:schemaRef ds:uri="76668642-f934-4610-b993-d2030cf93ae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9809</TotalTime>
  <Words>1092</Words>
  <Application>Microsoft Office PowerPoint</Application>
  <PresentationFormat>On-screen Show (4:3)</PresentationFormat>
  <Paragraphs>154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Facet</vt:lpstr>
      <vt:lpstr>Welcome to Ruby Class!</vt:lpstr>
      <vt:lpstr>School Day</vt:lpstr>
      <vt:lpstr>The Curriculum</vt:lpstr>
      <vt:lpstr>English</vt:lpstr>
      <vt:lpstr>Reading at Home</vt:lpstr>
      <vt:lpstr>PowerPoint Presentation</vt:lpstr>
      <vt:lpstr>PowerPoint Presentation</vt:lpstr>
      <vt:lpstr>Maths</vt:lpstr>
      <vt:lpstr>Curriculum</vt:lpstr>
      <vt:lpstr>Rewards</vt:lpstr>
      <vt:lpstr>Home Learning In addition to the reading, phonics and Maths mentioned, children will also receive …  Topic based Home Learning Children will have a choice of 6 activities every half term. We ask them to complete at least one but they can do more if they wish.  Marvellous Me Each Friday a child will have the opportunity to bring in a special item from home that they can share with the class. Please return the bag by Friday so other children get their turn.</vt:lpstr>
      <vt:lpstr>Pride in our Uniform</vt:lpstr>
      <vt:lpstr>Useful information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Ruby Class!</dc:title>
  <dc:creator>Thorpe Infant School</dc:creator>
  <cp:lastModifiedBy>Kimberley George</cp:lastModifiedBy>
  <cp:revision>81</cp:revision>
  <dcterms:created xsi:type="dcterms:W3CDTF">2015-07-12T17:10:19Z</dcterms:created>
  <dcterms:modified xsi:type="dcterms:W3CDTF">2024-09-20T10:36:00Z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0x0101001FA6E98444773541B2FFAA1AD96D1FA1</vt:lpwstr>
  </property>
  <property fmtid="{D5CDD505-2E9C-101B-9397-08002B2CF9AE}" pid="3" name="MediaServiceImageTags">
    <vt:lpwstr/>
  </property>
</Properties>
</file>