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70" r:id="rId2"/>
    <p:sldId id="256" r:id="rId3"/>
    <p:sldId id="269" r:id="rId4"/>
    <p:sldId id="257" r:id="rId5"/>
    <p:sldId id="258" r:id="rId6"/>
    <p:sldId id="259" r:id="rId7"/>
    <p:sldId id="260" r:id="rId8"/>
    <p:sldId id="261" r:id="rId9"/>
    <p:sldId id="262" r:id="rId10"/>
    <p:sldId id="265" r:id="rId11"/>
    <p:sldId id="266" r:id="rId12"/>
    <p:sldId id="268" r:id="rId13"/>
    <p:sldId id="263" r:id="rId14"/>
    <p:sldId id="267"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1" d="100"/>
          <a:sy n="91" d="100"/>
        </p:scale>
        <p:origin x="8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FF0545F-B28E-4454-8A0B-27C905B65F7F}" type="datetimeFigureOut">
              <a:rPr lang="en-GB" smtClean="0"/>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10D72A-3E2B-4D52-A0D1-C9EDE93BAACA}" type="slidenum">
              <a:rPr lang="en-GB" smtClean="0"/>
              <a:t>‹#›</a:t>
            </a:fld>
            <a:endParaRPr lang="en-GB"/>
          </a:p>
        </p:txBody>
      </p:sp>
    </p:spTree>
    <p:extLst>
      <p:ext uri="{BB962C8B-B14F-4D97-AF65-F5344CB8AC3E}">
        <p14:creationId xmlns:p14="http://schemas.microsoft.com/office/powerpoint/2010/main" val="22181618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FF0545F-B28E-4454-8A0B-27C905B65F7F}" type="datetimeFigureOut">
              <a:rPr lang="en-GB" smtClean="0"/>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10D72A-3E2B-4D52-A0D1-C9EDE93BAACA}" type="slidenum">
              <a:rPr lang="en-GB" smtClean="0"/>
              <a:t>‹#›</a:t>
            </a:fld>
            <a:endParaRPr lang="en-GB"/>
          </a:p>
        </p:txBody>
      </p:sp>
    </p:spTree>
    <p:extLst>
      <p:ext uri="{BB962C8B-B14F-4D97-AF65-F5344CB8AC3E}">
        <p14:creationId xmlns:p14="http://schemas.microsoft.com/office/powerpoint/2010/main" val="18350155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FF0545F-B28E-4454-8A0B-27C905B65F7F}" type="datetimeFigureOut">
              <a:rPr lang="en-GB" smtClean="0"/>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10D72A-3E2B-4D52-A0D1-C9EDE93BAACA}" type="slidenum">
              <a:rPr lang="en-GB" smtClean="0"/>
              <a:t>‹#›</a:t>
            </a:fld>
            <a:endParaRPr lang="en-GB"/>
          </a:p>
        </p:txBody>
      </p:sp>
    </p:spTree>
    <p:extLst>
      <p:ext uri="{BB962C8B-B14F-4D97-AF65-F5344CB8AC3E}">
        <p14:creationId xmlns:p14="http://schemas.microsoft.com/office/powerpoint/2010/main" val="31499499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FF0545F-B28E-4454-8A0B-27C905B65F7F}" type="datetimeFigureOut">
              <a:rPr lang="en-GB" smtClean="0"/>
              <a:t>14/09/2022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10D72A-3E2B-4D52-A0D1-C9EDE93BAACA}" type="slidenum">
              <a:rPr lang="en-GB" smtClean="0"/>
              <a:t>‹#›</a:t>
            </a:fld>
            <a:endParaRPr lang="en-GB"/>
          </a:p>
        </p:txBody>
      </p:sp>
    </p:spTree>
    <p:extLst>
      <p:ext uri="{BB962C8B-B14F-4D97-AF65-F5344CB8AC3E}">
        <p14:creationId xmlns:p14="http://schemas.microsoft.com/office/powerpoint/2010/main" val="34011821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FF0545F-B28E-4454-8A0B-27C905B65F7F}" type="datetimeFigureOut">
              <a:rPr lang="en-GB" smtClean="0"/>
              <a:t>14/09/2022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D10D72A-3E2B-4D52-A0D1-C9EDE93BAACA}" type="slidenum">
              <a:rPr lang="en-GB" smtClean="0"/>
              <a:t>‹#›</a:t>
            </a:fld>
            <a:endParaRPr lang="en-GB"/>
          </a:p>
        </p:txBody>
      </p:sp>
    </p:spTree>
    <p:extLst>
      <p:ext uri="{BB962C8B-B14F-4D97-AF65-F5344CB8AC3E}">
        <p14:creationId xmlns:p14="http://schemas.microsoft.com/office/powerpoint/2010/main" val="2871061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FF0545F-B28E-4454-8A0B-27C905B65F7F}" type="datetimeFigureOut">
              <a:rPr lang="en-GB" smtClean="0"/>
              <a:t>14/09/2022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D10D72A-3E2B-4D52-A0D1-C9EDE93BAACA}" type="slidenum">
              <a:rPr lang="en-GB" smtClean="0"/>
              <a:t>‹#›</a:t>
            </a:fld>
            <a:endParaRPr lang="en-GB"/>
          </a:p>
        </p:txBody>
      </p:sp>
    </p:spTree>
    <p:extLst>
      <p:ext uri="{BB962C8B-B14F-4D97-AF65-F5344CB8AC3E}">
        <p14:creationId xmlns:p14="http://schemas.microsoft.com/office/powerpoint/2010/main" val="17939728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F0545F-B28E-4454-8A0B-27C905B65F7F}" type="datetimeFigureOut">
              <a:rPr lang="en-GB" smtClean="0"/>
              <a:t>14/09/2022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D10D72A-3E2B-4D52-A0D1-C9EDE93BAACA}" type="slidenum">
              <a:rPr lang="en-GB" smtClean="0"/>
              <a:t>‹#›</a:t>
            </a:fld>
            <a:endParaRPr lang="en-GB"/>
          </a:p>
        </p:txBody>
      </p:sp>
    </p:spTree>
    <p:extLst>
      <p:ext uri="{BB962C8B-B14F-4D97-AF65-F5344CB8AC3E}">
        <p14:creationId xmlns:p14="http://schemas.microsoft.com/office/powerpoint/2010/main" val="22348021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FF0545F-B28E-4454-8A0B-27C905B65F7F}" type="datetimeFigureOut">
              <a:rPr lang="en-GB" smtClean="0"/>
              <a:t>14/09/2022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10D72A-3E2B-4D52-A0D1-C9EDE93BAACA}" type="slidenum">
              <a:rPr lang="en-GB" smtClean="0"/>
              <a:t>‹#›</a:t>
            </a:fld>
            <a:endParaRPr lang="en-GB"/>
          </a:p>
        </p:txBody>
      </p:sp>
    </p:spTree>
    <p:extLst>
      <p:ext uri="{BB962C8B-B14F-4D97-AF65-F5344CB8AC3E}">
        <p14:creationId xmlns:p14="http://schemas.microsoft.com/office/powerpoint/2010/main" val="37823139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10D72A-3E2B-4D52-A0D1-C9EDE93BAACA}" type="slidenum">
              <a:rPr lang="en-GB" smtClean="0"/>
              <a:t>‹#›</a:t>
            </a:fld>
            <a:endParaRPr lang="en-GB"/>
          </a:p>
        </p:txBody>
      </p:sp>
      <p:sp>
        <p:nvSpPr>
          <p:cNvPr id="5" name="Date Placeholder 4"/>
          <p:cNvSpPr>
            <a:spLocks noGrp="1"/>
          </p:cNvSpPr>
          <p:nvPr>
            <p:ph type="dt" sz="half" idx="10"/>
          </p:nvPr>
        </p:nvSpPr>
        <p:spPr/>
        <p:txBody>
          <a:bodyPr/>
          <a:lstStyle/>
          <a:p>
            <a:fld id="{2FF0545F-B28E-4454-8A0B-27C905B65F7F}" type="datetimeFigureOut">
              <a:rPr lang="en-GB" smtClean="0"/>
              <a:t>14/09/2022</a:t>
            </a:fld>
            <a:endParaRPr lang="en-GB"/>
          </a:p>
        </p:txBody>
      </p:sp>
    </p:spTree>
    <p:extLst>
      <p:ext uri="{BB962C8B-B14F-4D97-AF65-F5344CB8AC3E}">
        <p14:creationId xmlns:p14="http://schemas.microsoft.com/office/powerpoint/2010/main" val="6942084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FF0545F-B28E-4454-8A0B-27C905B65F7F}" type="datetimeFigureOut">
              <a:rPr lang="en-GB" smtClean="0"/>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10D72A-3E2B-4D52-A0D1-C9EDE93BAACA}" type="slidenum">
              <a:rPr lang="en-GB" smtClean="0"/>
              <a:t>‹#›</a:t>
            </a:fld>
            <a:endParaRPr lang="en-GB"/>
          </a:p>
        </p:txBody>
      </p:sp>
    </p:spTree>
    <p:extLst>
      <p:ext uri="{BB962C8B-B14F-4D97-AF65-F5344CB8AC3E}">
        <p14:creationId xmlns:p14="http://schemas.microsoft.com/office/powerpoint/2010/main" val="34004903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FF0545F-B28E-4454-8A0B-27C905B65F7F}" type="datetimeFigureOut">
              <a:rPr lang="en-GB" smtClean="0"/>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10D72A-3E2B-4D52-A0D1-C9EDE93BAAC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3450147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FF0545F-B28E-4454-8A0B-27C905B65F7F}" type="datetimeFigureOut">
              <a:rPr lang="en-GB" smtClean="0"/>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10D72A-3E2B-4D52-A0D1-C9EDE93BAACA}" type="slidenum">
              <a:rPr lang="en-GB" smtClean="0"/>
              <a:t>‹#›</a:t>
            </a:fld>
            <a:endParaRPr lang="en-GB"/>
          </a:p>
        </p:txBody>
      </p:sp>
    </p:spTree>
    <p:extLst>
      <p:ext uri="{BB962C8B-B14F-4D97-AF65-F5344CB8AC3E}">
        <p14:creationId xmlns:p14="http://schemas.microsoft.com/office/powerpoint/2010/main" val="27340327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FF0545F-B28E-4454-8A0B-27C905B65F7F}" type="datetimeFigureOut">
              <a:rPr lang="en-GB" smtClean="0"/>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10D72A-3E2B-4D52-A0D1-C9EDE93BAAC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638997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FF0545F-B28E-4454-8A0B-27C905B65F7F}" type="datetimeFigureOut">
              <a:rPr lang="en-GB" smtClean="0"/>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10D72A-3E2B-4D52-A0D1-C9EDE93BAACA}" type="slidenum">
              <a:rPr lang="en-GB" smtClean="0"/>
              <a:t>‹#›</a:t>
            </a:fld>
            <a:endParaRPr lang="en-GB"/>
          </a:p>
        </p:txBody>
      </p:sp>
    </p:spTree>
    <p:extLst>
      <p:ext uri="{BB962C8B-B14F-4D97-AF65-F5344CB8AC3E}">
        <p14:creationId xmlns:p14="http://schemas.microsoft.com/office/powerpoint/2010/main" val="32765697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FF0545F-B28E-4454-8A0B-27C905B65F7F}" type="datetimeFigureOut">
              <a:rPr lang="en-GB" smtClean="0"/>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10D72A-3E2B-4D52-A0D1-C9EDE93BAACA}" type="slidenum">
              <a:rPr lang="en-GB" smtClean="0"/>
              <a:t>‹#›</a:t>
            </a:fld>
            <a:endParaRPr lang="en-GB"/>
          </a:p>
        </p:txBody>
      </p:sp>
    </p:spTree>
    <p:extLst>
      <p:ext uri="{BB962C8B-B14F-4D97-AF65-F5344CB8AC3E}">
        <p14:creationId xmlns:p14="http://schemas.microsoft.com/office/powerpoint/2010/main" val="20726950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FF0545F-B28E-4454-8A0B-27C905B65F7F}" type="datetimeFigureOut">
              <a:rPr lang="en-GB" smtClean="0"/>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10D72A-3E2B-4D52-A0D1-C9EDE93BAACA}" type="slidenum">
              <a:rPr lang="en-GB" smtClean="0"/>
              <a:t>‹#›</a:t>
            </a:fld>
            <a:endParaRPr lang="en-GB"/>
          </a:p>
        </p:txBody>
      </p:sp>
    </p:spTree>
    <p:extLst>
      <p:ext uri="{BB962C8B-B14F-4D97-AF65-F5344CB8AC3E}">
        <p14:creationId xmlns:p14="http://schemas.microsoft.com/office/powerpoint/2010/main" val="2093249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FF0545F-B28E-4454-8A0B-27C905B65F7F}" type="datetimeFigureOut">
              <a:rPr lang="en-GB" smtClean="0"/>
              <a:t>14/09/2022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D10D72A-3E2B-4D52-A0D1-C9EDE93BAACA}" type="slidenum">
              <a:rPr lang="en-GB" smtClean="0"/>
              <a:t>‹#›</a:t>
            </a:fld>
            <a:endParaRPr lang="en-GB"/>
          </a:p>
        </p:txBody>
      </p:sp>
    </p:spTree>
    <p:extLst>
      <p:ext uri="{BB962C8B-B14F-4D97-AF65-F5344CB8AC3E}">
        <p14:creationId xmlns:p14="http://schemas.microsoft.com/office/powerpoint/2010/main" val="77899536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4400" dirty="0" smtClean="0">
                <a:solidFill>
                  <a:srgbClr val="0070C0"/>
                </a:solidFill>
              </a:rPr>
              <a:t>Welcome to all our new Sapphire parents and returning Emerald and Ruby parents. </a:t>
            </a:r>
            <a:br>
              <a:rPr lang="en-US" sz="4400" dirty="0" smtClean="0">
                <a:solidFill>
                  <a:srgbClr val="0070C0"/>
                </a:solidFill>
              </a:rPr>
            </a:br>
            <a:r>
              <a:rPr lang="en-US" sz="4400" dirty="0">
                <a:solidFill>
                  <a:srgbClr val="0070C0"/>
                </a:solidFill>
              </a:rPr>
              <a:t/>
            </a:r>
            <a:br>
              <a:rPr lang="en-US" sz="4400" dirty="0">
                <a:solidFill>
                  <a:srgbClr val="0070C0"/>
                </a:solidFill>
              </a:rPr>
            </a:br>
            <a:r>
              <a:rPr lang="en-US" sz="4400" dirty="0" smtClean="0">
                <a:solidFill>
                  <a:srgbClr val="0070C0"/>
                </a:solidFill>
              </a:rPr>
              <a:t>We are delighted you can join us this morning for coffee and our phonics workshop.</a:t>
            </a:r>
            <a:endParaRPr lang="en-GB" sz="4400" dirty="0">
              <a:solidFill>
                <a:srgbClr val="0070C0"/>
              </a:solidFill>
            </a:endParaRPr>
          </a:p>
        </p:txBody>
      </p:sp>
    </p:spTree>
    <p:extLst>
      <p:ext uri="{BB962C8B-B14F-4D97-AF65-F5344CB8AC3E}">
        <p14:creationId xmlns:p14="http://schemas.microsoft.com/office/powerpoint/2010/main" val="12779529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98507" y="2138527"/>
            <a:ext cx="7766936" cy="1646302"/>
          </a:xfrm>
        </p:spPr>
        <p:txBody>
          <a:bodyPr/>
          <a:lstStyle/>
          <a:p>
            <a:r>
              <a:rPr lang="en-GB" sz="6600" dirty="0">
                <a:solidFill>
                  <a:srgbClr val="0070C0"/>
                </a:solidFill>
              </a:rPr>
              <a:t>Phonics Workshop</a:t>
            </a:r>
          </a:p>
        </p:txBody>
      </p:sp>
      <p:sp>
        <p:nvSpPr>
          <p:cNvPr id="3" name="Subtitle 2"/>
          <p:cNvSpPr>
            <a:spLocks noGrp="1"/>
          </p:cNvSpPr>
          <p:nvPr>
            <p:ph type="subTitle" idx="1"/>
          </p:nvPr>
        </p:nvSpPr>
        <p:spPr/>
        <p:txBody>
          <a:bodyPr/>
          <a:lstStyle/>
          <a:p>
            <a:r>
              <a:rPr lang="en-GB" dirty="0">
                <a:solidFill>
                  <a:srgbClr val="0070C0"/>
                </a:solidFill>
              </a:rPr>
              <a:t>14</a:t>
            </a:r>
            <a:r>
              <a:rPr lang="en-GB" baseline="30000" dirty="0">
                <a:solidFill>
                  <a:srgbClr val="0070C0"/>
                </a:solidFill>
              </a:rPr>
              <a:t>th</a:t>
            </a:r>
            <a:r>
              <a:rPr lang="en-GB" dirty="0">
                <a:solidFill>
                  <a:srgbClr val="0070C0"/>
                </a:solidFill>
              </a:rPr>
              <a:t> September 2022</a:t>
            </a:r>
          </a:p>
        </p:txBody>
      </p:sp>
      <p:sp>
        <p:nvSpPr>
          <p:cNvPr id="4" name="Rectangle 3"/>
          <p:cNvSpPr/>
          <p:nvPr/>
        </p:nvSpPr>
        <p:spPr>
          <a:xfrm>
            <a:off x="169817" y="-2018645"/>
            <a:ext cx="11194869" cy="3693319"/>
          </a:xfrm>
          <a:prstGeom prst="rect">
            <a:avLst/>
          </a:prstGeom>
        </p:spPr>
        <p:txBody>
          <a:bodyPr wrap="square">
            <a:spAutoFit/>
          </a:bodyPr>
          <a:lstStyle/>
          <a:p>
            <a:pPr fontAlgn="base"/>
            <a:r>
              <a:rPr lang="en-GB" dirty="0"/>
              <a:t/>
            </a:r>
            <a:br>
              <a:rPr lang="en-GB" dirty="0"/>
            </a:br>
            <a:endParaRPr lang="en-GB" dirty="0"/>
          </a:p>
          <a:p>
            <a:pPr fontAlgn="base"/>
            <a:r>
              <a:rPr lang="en-GB" dirty="0"/>
              <a:t/>
            </a:r>
            <a:br>
              <a:rPr lang="en-GB" dirty="0"/>
            </a:br>
            <a:endParaRPr lang="en-GB" dirty="0"/>
          </a:p>
          <a:p>
            <a:pPr fontAlgn="base"/>
            <a:r>
              <a:rPr lang="en-GB" dirty="0"/>
              <a:t/>
            </a:r>
            <a:br>
              <a:rPr lang="en-GB" dirty="0"/>
            </a:br>
            <a:r>
              <a:rPr lang="en-GB" dirty="0"/>
              <a:t> </a:t>
            </a:r>
          </a:p>
          <a:p>
            <a:pPr fontAlgn="base"/>
            <a:r>
              <a:rPr lang="en-GB" dirty="0"/>
              <a:t/>
            </a:r>
            <a:br>
              <a:rPr lang="en-GB" dirty="0"/>
            </a:br>
            <a:endParaRPr lang="en-GB" dirty="0"/>
          </a:p>
          <a:p>
            <a:pPr fontAlgn="base"/>
            <a:r>
              <a:rPr lang="en-GB" dirty="0"/>
              <a:t> </a:t>
            </a:r>
          </a:p>
          <a:p>
            <a:pPr fontAlgn="base"/>
            <a:r>
              <a:rPr lang="en-GB" dirty="0"/>
              <a:t/>
            </a:r>
            <a:br>
              <a:rPr lang="en-GB" dirty="0"/>
            </a:br>
            <a:endParaRPr lang="en-GB" dirty="0"/>
          </a:p>
          <a:p>
            <a:r>
              <a:rPr lang="en-GB" dirty="0"/>
              <a:t/>
            </a:r>
            <a:br>
              <a:rPr lang="en-GB" dirty="0"/>
            </a:br>
            <a:endParaRPr lang="en-GB" dirty="0"/>
          </a:p>
        </p:txBody>
      </p:sp>
    </p:spTree>
    <p:extLst>
      <p:ext uri="{BB962C8B-B14F-4D97-AF65-F5344CB8AC3E}">
        <p14:creationId xmlns:p14="http://schemas.microsoft.com/office/powerpoint/2010/main" val="9138889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87828" y="749163"/>
            <a:ext cx="9339943" cy="4893647"/>
          </a:xfrm>
          <a:prstGeom prst="rect">
            <a:avLst/>
          </a:prstGeom>
        </p:spPr>
        <p:txBody>
          <a:bodyPr wrap="square">
            <a:spAutoFit/>
          </a:bodyPr>
          <a:lstStyle/>
          <a:p>
            <a:pPr algn="ctr"/>
            <a:r>
              <a:rPr lang="en-GB" sz="2400" u="sng" dirty="0">
                <a:solidFill>
                  <a:srgbClr val="0070C0"/>
                </a:solidFill>
                <a:latin typeface="GDS Transport"/>
              </a:rPr>
              <a:t>G</a:t>
            </a:r>
            <a:r>
              <a:rPr lang="en-GB" sz="2400" u="sng" dirty="0">
                <a:solidFill>
                  <a:srgbClr val="0070C0"/>
                </a:solidFill>
                <a:latin typeface="+mj-lt"/>
              </a:rPr>
              <a:t>overnment Guidance on the teaching of phonics 2022 </a:t>
            </a:r>
          </a:p>
          <a:p>
            <a:endParaRPr lang="en-GB" sz="2400" dirty="0">
              <a:solidFill>
                <a:srgbClr val="0070C0"/>
              </a:solidFill>
              <a:latin typeface="+mj-lt"/>
            </a:endParaRPr>
          </a:p>
          <a:p>
            <a:r>
              <a:rPr lang="en-GB" sz="2400" dirty="0">
                <a:solidFill>
                  <a:srgbClr val="0070C0"/>
                </a:solidFill>
                <a:latin typeface="+mj-lt"/>
              </a:rPr>
              <a:t>The government has reviewed its guidance on the teaching of phonics and set criteria which phonics schemes have to adhere to. </a:t>
            </a:r>
          </a:p>
          <a:p>
            <a:endParaRPr lang="en-GB" sz="2400" dirty="0">
              <a:solidFill>
                <a:srgbClr val="0070C0"/>
              </a:solidFill>
              <a:latin typeface="+mj-lt"/>
            </a:endParaRPr>
          </a:p>
          <a:p>
            <a:r>
              <a:rPr lang="en-GB" sz="2400" dirty="0">
                <a:solidFill>
                  <a:srgbClr val="0070C0"/>
                </a:solidFill>
                <a:latin typeface="+mj-lt"/>
              </a:rPr>
              <a:t>By ensuring high-quality phonics teaching the government wants to improve literacy levels to:</a:t>
            </a:r>
          </a:p>
          <a:p>
            <a:endParaRPr lang="en-GB" sz="2400" dirty="0">
              <a:solidFill>
                <a:srgbClr val="0070C0"/>
              </a:solidFill>
              <a:latin typeface="+mj-lt"/>
            </a:endParaRPr>
          </a:p>
          <a:p>
            <a:pPr>
              <a:buFont typeface="Arial" panose="020B0604020202020204" pitchFamily="34" charset="0"/>
              <a:buChar char="•"/>
            </a:pPr>
            <a:r>
              <a:rPr lang="en-GB" sz="2400" dirty="0">
                <a:solidFill>
                  <a:srgbClr val="0070C0"/>
                </a:solidFill>
                <a:latin typeface="+mj-lt"/>
              </a:rPr>
              <a:t>give all children a solid base upon which to build as they progress through school</a:t>
            </a:r>
          </a:p>
          <a:p>
            <a:endParaRPr lang="en-GB" sz="2400" dirty="0">
              <a:solidFill>
                <a:srgbClr val="0070C0"/>
              </a:solidFill>
              <a:latin typeface="+mj-lt"/>
            </a:endParaRPr>
          </a:p>
          <a:p>
            <a:pPr>
              <a:buFont typeface="Arial" panose="020B0604020202020204" pitchFamily="34" charset="0"/>
              <a:buChar char="•"/>
            </a:pPr>
            <a:r>
              <a:rPr lang="en-GB" sz="2400" dirty="0">
                <a:solidFill>
                  <a:srgbClr val="0070C0"/>
                </a:solidFill>
                <a:latin typeface="+mj-lt"/>
              </a:rPr>
              <a:t>help children to develop the habit of reading widely and often, for both pleasure and information</a:t>
            </a:r>
            <a:endParaRPr lang="en-GB" sz="2400" b="0" i="0" dirty="0">
              <a:solidFill>
                <a:srgbClr val="0070C0"/>
              </a:solidFill>
              <a:effectLst/>
              <a:latin typeface="+mj-lt"/>
            </a:endParaRPr>
          </a:p>
        </p:txBody>
      </p:sp>
    </p:spTree>
    <p:extLst>
      <p:ext uri="{BB962C8B-B14F-4D97-AF65-F5344CB8AC3E}">
        <p14:creationId xmlns:p14="http://schemas.microsoft.com/office/powerpoint/2010/main" val="25780344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30778" y="498764"/>
            <a:ext cx="8113222" cy="4729941"/>
          </a:xfrm>
          <a:prstGeom prst="rect">
            <a:avLst/>
          </a:prstGeom>
          <a:noFill/>
        </p:spPr>
        <p:txBody>
          <a:bodyPr wrap="square" rtlCol="0">
            <a:spAutoFit/>
          </a:bodyPr>
          <a:lstStyle/>
          <a:p>
            <a:endParaRPr lang="en-GB" dirty="0"/>
          </a:p>
        </p:txBody>
      </p:sp>
      <p:pic>
        <p:nvPicPr>
          <p:cNvPr id="3" name="Picture 2"/>
          <p:cNvPicPr>
            <a:picLocks noChangeAspect="1"/>
          </p:cNvPicPr>
          <p:nvPr/>
        </p:nvPicPr>
        <p:blipFill>
          <a:blip r:embed="rId2"/>
          <a:stretch>
            <a:fillRect/>
          </a:stretch>
        </p:blipFill>
        <p:spPr>
          <a:xfrm>
            <a:off x="1205344" y="374073"/>
            <a:ext cx="7379451" cy="1980708"/>
          </a:xfrm>
          <a:prstGeom prst="rect">
            <a:avLst/>
          </a:prstGeom>
        </p:spPr>
      </p:pic>
      <p:sp>
        <p:nvSpPr>
          <p:cNvPr id="4" name="TextBox 3"/>
          <p:cNvSpPr txBox="1"/>
          <p:nvPr/>
        </p:nvSpPr>
        <p:spPr>
          <a:xfrm>
            <a:off x="251792" y="2551049"/>
            <a:ext cx="11118574" cy="3539430"/>
          </a:xfrm>
          <a:prstGeom prst="rect">
            <a:avLst/>
          </a:prstGeom>
          <a:noFill/>
        </p:spPr>
        <p:txBody>
          <a:bodyPr wrap="square" rtlCol="0">
            <a:spAutoFit/>
          </a:bodyPr>
          <a:lstStyle/>
          <a:p>
            <a:r>
              <a:rPr lang="en-GB" sz="2800" dirty="0">
                <a:solidFill>
                  <a:srgbClr val="0070C0"/>
                </a:solidFill>
              </a:rPr>
              <a:t>We have chosen to use Rocket Phonics as our phonics scheme.</a:t>
            </a:r>
          </a:p>
          <a:p>
            <a:endParaRPr lang="en-GB" sz="2800" dirty="0">
              <a:solidFill>
                <a:srgbClr val="0070C0"/>
              </a:solidFill>
            </a:endParaRPr>
          </a:p>
          <a:p>
            <a:r>
              <a:rPr lang="en-GB" sz="2800" dirty="0">
                <a:solidFill>
                  <a:srgbClr val="0070C0"/>
                </a:solidFill>
              </a:rPr>
              <a:t>We felt this gave a good level of challenge and support for the children with engaging resources, to use both for home and school. </a:t>
            </a:r>
          </a:p>
          <a:p>
            <a:endParaRPr lang="en-GB" sz="2800" dirty="0">
              <a:solidFill>
                <a:srgbClr val="0070C0"/>
              </a:solidFill>
            </a:endParaRPr>
          </a:p>
          <a:p>
            <a:r>
              <a:rPr lang="en-GB" sz="2800" b="1" dirty="0">
                <a:solidFill>
                  <a:srgbClr val="0070C0"/>
                </a:solidFill>
              </a:rPr>
              <a:t>However this is a new scheme and as such the previous book band colours will not be used in KS1 in the same way. Your child may be on a different colour than before.  </a:t>
            </a:r>
          </a:p>
        </p:txBody>
      </p:sp>
    </p:spTree>
    <p:extLst>
      <p:ext uri="{BB962C8B-B14F-4D97-AF65-F5344CB8AC3E}">
        <p14:creationId xmlns:p14="http://schemas.microsoft.com/office/powerpoint/2010/main" val="22507977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28399" y="335845"/>
            <a:ext cx="9684328" cy="6247864"/>
          </a:xfrm>
          <a:prstGeom prst="rect">
            <a:avLst/>
          </a:prstGeom>
          <a:noFill/>
        </p:spPr>
        <p:txBody>
          <a:bodyPr wrap="square" rtlCol="0">
            <a:spAutoFit/>
          </a:bodyPr>
          <a:lstStyle/>
          <a:p>
            <a:r>
              <a:rPr lang="en-GB" sz="2000" b="1" u="sng" dirty="0">
                <a:solidFill>
                  <a:srgbClr val="0070C0"/>
                </a:solidFill>
              </a:rPr>
              <a:t>What will a phonics session include?</a:t>
            </a:r>
          </a:p>
          <a:p>
            <a:endParaRPr lang="en-GB" sz="2000" b="1" u="sng" dirty="0">
              <a:solidFill>
                <a:srgbClr val="0070C0"/>
              </a:solidFill>
            </a:endParaRPr>
          </a:p>
          <a:p>
            <a:r>
              <a:rPr lang="en-GB" sz="2000" dirty="0">
                <a:solidFill>
                  <a:srgbClr val="0070C0"/>
                </a:solidFill>
              </a:rPr>
              <a:t>All children will have two 15 minutes sessions a day of phonics</a:t>
            </a:r>
            <a:r>
              <a:rPr lang="en-GB" sz="2000" dirty="0" smtClean="0">
                <a:solidFill>
                  <a:srgbClr val="0070C0"/>
                </a:solidFill>
              </a:rPr>
              <a:t>. This is likely to change to one session of 30 minutes for Year 2 children later in the year. </a:t>
            </a:r>
            <a:r>
              <a:rPr lang="en-GB" sz="2000" b="1" u="sng" dirty="0" smtClean="0">
                <a:solidFill>
                  <a:srgbClr val="0070C0"/>
                </a:solidFill>
              </a:rPr>
              <a:t> </a:t>
            </a:r>
            <a:endParaRPr lang="en-GB" sz="2000" b="1" u="sng" dirty="0">
              <a:solidFill>
                <a:srgbClr val="0070C0"/>
              </a:solidFill>
            </a:endParaRPr>
          </a:p>
          <a:p>
            <a:endParaRPr lang="en-GB" sz="2000" dirty="0">
              <a:solidFill>
                <a:srgbClr val="0070C0"/>
              </a:solidFill>
            </a:endParaRPr>
          </a:p>
          <a:p>
            <a:endParaRPr lang="en-GB" sz="2000" dirty="0">
              <a:solidFill>
                <a:srgbClr val="0070C0"/>
              </a:solidFill>
            </a:endParaRPr>
          </a:p>
          <a:p>
            <a:r>
              <a:rPr lang="en-GB" sz="2000" b="1" u="sng" dirty="0">
                <a:solidFill>
                  <a:srgbClr val="0070C0"/>
                </a:solidFill>
              </a:rPr>
              <a:t>Day 1 – Blending focus (combining sounds to help children read)</a:t>
            </a:r>
          </a:p>
          <a:p>
            <a:r>
              <a:rPr lang="en-GB" sz="2000" dirty="0">
                <a:solidFill>
                  <a:srgbClr val="0070C0"/>
                </a:solidFill>
              </a:rPr>
              <a:t>Children will review previous sounds learnt and be taught a new sound through the online big books.  Then they will practise and apply the new sound in individual pupil practise books, blending for reading. </a:t>
            </a:r>
          </a:p>
          <a:p>
            <a:endParaRPr lang="en-GB" sz="2000" dirty="0">
              <a:solidFill>
                <a:srgbClr val="0070C0"/>
              </a:solidFill>
            </a:endParaRPr>
          </a:p>
          <a:p>
            <a:r>
              <a:rPr lang="en-GB" sz="2000" b="1" u="sng" dirty="0">
                <a:solidFill>
                  <a:srgbClr val="0070C0"/>
                </a:solidFill>
              </a:rPr>
              <a:t>Day 2 – Segmenting focus (Separating sounds so they can be identified) </a:t>
            </a:r>
          </a:p>
          <a:p>
            <a:r>
              <a:rPr lang="en-GB" sz="2000" dirty="0">
                <a:solidFill>
                  <a:srgbClr val="0070C0"/>
                </a:solidFill>
              </a:rPr>
              <a:t>Children will review sounds, be taught the letter formation for the sound then practise writing the sound and segmenting for spelling. </a:t>
            </a:r>
          </a:p>
          <a:p>
            <a:endParaRPr lang="en-GB" sz="2000" dirty="0">
              <a:solidFill>
                <a:srgbClr val="0070C0"/>
              </a:solidFill>
            </a:endParaRPr>
          </a:p>
          <a:p>
            <a:r>
              <a:rPr lang="en-GB" sz="2000" b="1" u="sng" dirty="0">
                <a:solidFill>
                  <a:srgbClr val="0070C0"/>
                </a:solidFill>
              </a:rPr>
              <a:t>Day 3  &amp;  4</a:t>
            </a:r>
          </a:p>
          <a:p>
            <a:r>
              <a:rPr lang="en-GB" sz="2000" dirty="0">
                <a:solidFill>
                  <a:srgbClr val="0070C0"/>
                </a:solidFill>
              </a:rPr>
              <a:t>This sequence is repeated with a new sound</a:t>
            </a:r>
          </a:p>
          <a:p>
            <a:endParaRPr lang="en-GB" sz="2000" dirty="0">
              <a:solidFill>
                <a:srgbClr val="0070C0"/>
              </a:solidFill>
            </a:endParaRPr>
          </a:p>
          <a:p>
            <a:r>
              <a:rPr lang="en-GB" sz="2000" b="1" u="sng" dirty="0">
                <a:solidFill>
                  <a:srgbClr val="0070C0"/>
                </a:solidFill>
              </a:rPr>
              <a:t>Day 5</a:t>
            </a:r>
          </a:p>
          <a:p>
            <a:r>
              <a:rPr lang="en-GB" sz="2000" dirty="0">
                <a:solidFill>
                  <a:srgbClr val="0070C0"/>
                </a:solidFill>
              </a:rPr>
              <a:t>Review and consolidation. Common exception words teaching. </a:t>
            </a:r>
          </a:p>
        </p:txBody>
      </p:sp>
    </p:spTree>
    <p:extLst>
      <p:ext uri="{BB962C8B-B14F-4D97-AF65-F5344CB8AC3E}">
        <p14:creationId xmlns:p14="http://schemas.microsoft.com/office/powerpoint/2010/main" val="27881103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37113" y="202451"/>
            <a:ext cx="6010448" cy="6655549"/>
          </a:xfrm>
          <a:prstGeom prst="rect">
            <a:avLst/>
          </a:prstGeom>
        </p:spPr>
      </p:pic>
      <p:sp>
        <p:nvSpPr>
          <p:cNvPr id="3" name="TextBox 2"/>
          <p:cNvSpPr txBox="1"/>
          <p:nvPr/>
        </p:nvSpPr>
        <p:spPr>
          <a:xfrm>
            <a:off x="266007" y="423949"/>
            <a:ext cx="1255222" cy="369332"/>
          </a:xfrm>
          <a:prstGeom prst="rect">
            <a:avLst/>
          </a:prstGeom>
          <a:noFill/>
        </p:spPr>
        <p:txBody>
          <a:bodyPr wrap="square" rtlCol="0">
            <a:spAutoFit/>
          </a:bodyPr>
          <a:lstStyle/>
          <a:p>
            <a:r>
              <a:rPr lang="en-GB" dirty="0">
                <a:solidFill>
                  <a:srgbClr val="0070C0"/>
                </a:solidFill>
              </a:rPr>
              <a:t>Big Books</a:t>
            </a:r>
          </a:p>
        </p:txBody>
      </p:sp>
    </p:spTree>
    <p:extLst>
      <p:ext uri="{BB962C8B-B14F-4D97-AF65-F5344CB8AC3E}">
        <p14:creationId xmlns:p14="http://schemas.microsoft.com/office/powerpoint/2010/main" val="1554319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7693" y="706177"/>
            <a:ext cx="10683000" cy="6065280"/>
          </a:xfrm>
          <a:prstGeom prst="rect">
            <a:avLst/>
          </a:prstGeom>
        </p:spPr>
      </p:pic>
      <p:sp>
        <p:nvSpPr>
          <p:cNvPr id="3" name="TextBox 2"/>
          <p:cNvSpPr txBox="1"/>
          <p:nvPr/>
        </p:nvSpPr>
        <p:spPr>
          <a:xfrm>
            <a:off x="257693" y="365760"/>
            <a:ext cx="2344190" cy="369332"/>
          </a:xfrm>
          <a:prstGeom prst="rect">
            <a:avLst/>
          </a:prstGeom>
          <a:noFill/>
        </p:spPr>
        <p:txBody>
          <a:bodyPr wrap="square" rtlCol="0">
            <a:spAutoFit/>
          </a:bodyPr>
          <a:lstStyle/>
          <a:p>
            <a:r>
              <a:rPr lang="en-GB" dirty="0">
                <a:solidFill>
                  <a:srgbClr val="0070C0"/>
                </a:solidFill>
              </a:rPr>
              <a:t>Pupil Practise Books</a:t>
            </a:r>
          </a:p>
        </p:txBody>
      </p:sp>
    </p:spTree>
    <p:extLst>
      <p:ext uri="{BB962C8B-B14F-4D97-AF65-F5344CB8AC3E}">
        <p14:creationId xmlns:p14="http://schemas.microsoft.com/office/powerpoint/2010/main" val="28975950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52997" y="756209"/>
            <a:ext cx="7413653" cy="4874451"/>
          </a:xfrm>
          <a:prstGeom prst="rect">
            <a:avLst/>
          </a:prstGeom>
        </p:spPr>
      </p:pic>
      <p:sp>
        <p:nvSpPr>
          <p:cNvPr id="3" name="Rectangle 2"/>
          <p:cNvSpPr/>
          <p:nvPr/>
        </p:nvSpPr>
        <p:spPr>
          <a:xfrm>
            <a:off x="501298" y="309941"/>
            <a:ext cx="1377300" cy="369332"/>
          </a:xfrm>
          <a:prstGeom prst="rect">
            <a:avLst/>
          </a:prstGeom>
        </p:spPr>
        <p:txBody>
          <a:bodyPr wrap="none">
            <a:spAutoFit/>
          </a:bodyPr>
          <a:lstStyle/>
          <a:p>
            <a:r>
              <a:rPr lang="en-GB" b="1" u="sng" dirty="0">
                <a:solidFill>
                  <a:srgbClr val="0070C0"/>
                </a:solidFill>
              </a:rPr>
              <a:t>Mnemonics</a:t>
            </a:r>
          </a:p>
        </p:txBody>
      </p:sp>
      <p:sp>
        <p:nvSpPr>
          <p:cNvPr id="4" name="Rectangle 3"/>
          <p:cNvSpPr/>
          <p:nvPr/>
        </p:nvSpPr>
        <p:spPr>
          <a:xfrm>
            <a:off x="315884" y="831024"/>
            <a:ext cx="2091800" cy="1754326"/>
          </a:xfrm>
          <a:prstGeom prst="rect">
            <a:avLst/>
          </a:prstGeom>
        </p:spPr>
        <p:txBody>
          <a:bodyPr wrap="square">
            <a:spAutoFit/>
          </a:bodyPr>
          <a:lstStyle/>
          <a:p>
            <a:r>
              <a:rPr lang="en-GB" dirty="0">
                <a:solidFill>
                  <a:srgbClr val="0070C0"/>
                </a:solidFill>
              </a:rPr>
              <a:t>A mnemonic system is a way of helping children to remember letter-sound correspondences.</a:t>
            </a:r>
          </a:p>
        </p:txBody>
      </p:sp>
    </p:spTree>
    <p:extLst>
      <p:ext uri="{BB962C8B-B14F-4D97-AF65-F5344CB8AC3E}">
        <p14:creationId xmlns:p14="http://schemas.microsoft.com/office/powerpoint/2010/main" val="12257323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80655" y="532015"/>
            <a:ext cx="8254538" cy="4472247"/>
          </a:xfrm>
          <a:prstGeom prst="rect">
            <a:avLst/>
          </a:prstGeom>
          <a:noFill/>
        </p:spPr>
        <p:txBody>
          <a:bodyPr wrap="square" rtlCol="0">
            <a:spAutoFit/>
          </a:bodyPr>
          <a:lstStyle/>
          <a:p>
            <a:endParaRPr lang="en-GB" dirty="0"/>
          </a:p>
        </p:txBody>
      </p:sp>
      <p:sp>
        <p:nvSpPr>
          <p:cNvPr id="4" name="TextBox 3">
            <a:extLst>
              <a:ext uri="{FF2B5EF4-FFF2-40B4-BE49-F238E27FC236}">
                <a16:creationId xmlns:a16="http://schemas.microsoft.com/office/drawing/2014/main" id="{170A67FD-1D09-440B-9C22-097243AFBB48}"/>
              </a:ext>
            </a:extLst>
          </p:cNvPr>
          <p:cNvSpPr txBox="1"/>
          <p:nvPr/>
        </p:nvSpPr>
        <p:spPr>
          <a:xfrm>
            <a:off x="354977" y="532015"/>
            <a:ext cx="10539445" cy="6001643"/>
          </a:xfrm>
          <a:prstGeom prst="rect">
            <a:avLst/>
          </a:prstGeom>
          <a:noFill/>
        </p:spPr>
        <p:txBody>
          <a:bodyPr wrap="square" rtlCol="0">
            <a:spAutoFit/>
          </a:bodyPr>
          <a:lstStyle/>
          <a:p>
            <a:pPr algn="ctr"/>
            <a:r>
              <a:rPr lang="en-GB" sz="2400" b="1" u="sng" dirty="0">
                <a:solidFill>
                  <a:srgbClr val="0070C0"/>
                </a:solidFill>
              </a:rPr>
              <a:t>Supporting your child’s reading at home</a:t>
            </a:r>
          </a:p>
          <a:p>
            <a:r>
              <a:rPr lang="en-GB" sz="2400" b="1" u="sng" dirty="0">
                <a:solidFill>
                  <a:srgbClr val="0070C0"/>
                </a:solidFill>
              </a:rPr>
              <a:t>Reading Books</a:t>
            </a:r>
          </a:p>
          <a:p>
            <a:r>
              <a:rPr lang="en-GB" sz="2200" dirty="0">
                <a:solidFill>
                  <a:srgbClr val="0070C0"/>
                </a:solidFill>
              </a:rPr>
              <a:t>All children in Reception, Year 1 and Year 2 will receive two reading books a week (as well as a library book). These two books are to be read at home </a:t>
            </a:r>
            <a:r>
              <a:rPr lang="en-GB" sz="2200" dirty="0" smtClean="0">
                <a:solidFill>
                  <a:srgbClr val="0070C0"/>
                </a:solidFill>
              </a:rPr>
              <a:t>and will be returned and changed for a new book on a Friday. </a:t>
            </a:r>
          </a:p>
          <a:p>
            <a:endParaRPr lang="en-GB" sz="2200" dirty="0">
              <a:solidFill>
                <a:srgbClr val="FF0000"/>
              </a:solidFill>
            </a:endParaRPr>
          </a:p>
          <a:p>
            <a:r>
              <a:rPr lang="en-GB" sz="2200" dirty="0" smtClean="0">
                <a:solidFill>
                  <a:srgbClr val="0070C0"/>
                </a:solidFill>
              </a:rPr>
              <a:t>As a parent you know your child best and how to engage them in their reading. This pattern may be helpful when they read to you. </a:t>
            </a:r>
          </a:p>
          <a:p>
            <a:endParaRPr lang="en-GB" sz="2200" b="1" dirty="0" smtClean="0">
              <a:solidFill>
                <a:srgbClr val="0070C0"/>
              </a:solidFill>
            </a:endParaRPr>
          </a:p>
          <a:p>
            <a:r>
              <a:rPr lang="en-GB" sz="2200" b="1" dirty="0" smtClean="0">
                <a:solidFill>
                  <a:srgbClr val="0070C0"/>
                </a:solidFill>
              </a:rPr>
              <a:t>Every time they read –</a:t>
            </a:r>
            <a:r>
              <a:rPr lang="en-GB" sz="2200" dirty="0" smtClean="0">
                <a:solidFill>
                  <a:srgbClr val="0070C0"/>
                </a:solidFill>
              </a:rPr>
              <a:t> Begin by looking </a:t>
            </a:r>
            <a:r>
              <a:rPr lang="en-GB" sz="2200" dirty="0">
                <a:solidFill>
                  <a:srgbClr val="0070C0"/>
                </a:solidFill>
              </a:rPr>
              <a:t>at the pictures and help your child to explain the </a:t>
            </a:r>
            <a:r>
              <a:rPr lang="en-GB" sz="2200" dirty="0" smtClean="0">
                <a:solidFill>
                  <a:srgbClr val="0070C0"/>
                </a:solidFill>
              </a:rPr>
              <a:t>story then encourage your child to concentrate on the phonics sounds whilst reading. </a:t>
            </a:r>
            <a:endParaRPr lang="en-GB" sz="2200" dirty="0">
              <a:solidFill>
                <a:srgbClr val="0070C0"/>
              </a:solidFill>
            </a:endParaRPr>
          </a:p>
          <a:p>
            <a:endParaRPr lang="en-GB" sz="2200" dirty="0">
              <a:solidFill>
                <a:srgbClr val="0070C0"/>
              </a:solidFill>
            </a:endParaRPr>
          </a:p>
          <a:p>
            <a:r>
              <a:rPr lang="en-GB" sz="2200" b="1" dirty="0" smtClean="0">
                <a:solidFill>
                  <a:srgbClr val="0070C0"/>
                </a:solidFill>
              </a:rPr>
              <a:t>Alternate these two ideas.</a:t>
            </a:r>
            <a:r>
              <a:rPr lang="en-GB" sz="2200" dirty="0" smtClean="0">
                <a:solidFill>
                  <a:srgbClr val="0070C0"/>
                </a:solidFill>
              </a:rPr>
              <a:t> </a:t>
            </a:r>
          </a:p>
          <a:p>
            <a:r>
              <a:rPr lang="en-GB" sz="2200" dirty="0" smtClean="0">
                <a:solidFill>
                  <a:srgbClr val="0070C0"/>
                </a:solidFill>
              </a:rPr>
              <a:t>1) Focus </a:t>
            </a:r>
            <a:r>
              <a:rPr lang="en-GB" sz="2200" dirty="0">
                <a:solidFill>
                  <a:srgbClr val="0070C0"/>
                </a:solidFill>
              </a:rPr>
              <a:t>on using a storyteller voice and developing fluency for the words read</a:t>
            </a:r>
            <a:r>
              <a:rPr lang="en-GB" sz="2200" dirty="0" smtClean="0">
                <a:solidFill>
                  <a:srgbClr val="0070C0"/>
                </a:solidFill>
              </a:rPr>
              <a:t>.</a:t>
            </a:r>
          </a:p>
          <a:p>
            <a:r>
              <a:rPr lang="en-GB" sz="2200" dirty="0" smtClean="0">
                <a:solidFill>
                  <a:srgbClr val="0070C0"/>
                </a:solidFill>
              </a:rPr>
              <a:t>2) Ask </a:t>
            </a:r>
            <a:r>
              <a:rPr lang="en-GB" sz="2200" dirty="0">
                <a:solidFill>
                  <a:srgbClr val="0070C0"/>
                </a:solidFill>
              </a:rPr>
              <a:t>your child questions about the story to develop their comprehension. </a:t>
            </a:r>
          </a:p>
          <a:p>
            <a:endParaRPr lang="en-GB" sz="2800" dirty="0">
              <a:solidFill>
                <a:srgbClr val="FF0000"/>
              </a:solidFill>
            </a:endParaRPr>
          </a:p>
        </p:txBody>
      </p:sp>
    </p:spTree>
    <p:extLst>
      <p:ext uri="{BB962C8B-B14F-4D97-AF65-F5344CB8AC3E}">
        <p14:creationId xmlns:p14="http://schemas.microsoft.com/office/powerpoint/2010/main" val="22047066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80655" y="532015"/>
            <a:ext cx="8254538" cy="4472247"/>
          </a:xfrm>
          <a:prstGeom prst="rect">
            <a:avLst/>
          </a:prstGeom>
          <a:noFill/>
        </p:spPr>
        <p:txBody>
          <a:bodyPr wrap="square" rtlCol="0">
            <a:spAutoFit/>
          </a:bodyPr>
          <a:lstStyle/>
          <a:p>
            <a:endParaRPr lang="en-GB" dirty="0"/>
          </a:p>
        </p:txBody>
      </p:sp>
      <p:sp>
        <p:nvSpPr>
          <p:cNvPr id="4" name="TextBox 3">
            <a:extLst>
              <a:ext uri="{FF2B5EF4-FFF2-40B4-BE49-F238E27FC236}">
                <a16:creationId xmlns:a16="http://schemas.microsoft.com/office/drawing/2014/main" id="{170A67FD-1D09-440B-9C22-097243AFBB48}"/>
              </a:ext>
            </a:extLst>
          </p:cNvPr>
          <p:cNvSpPr txBox="1"/>
          <p:nvPr/>
        </p:nvSpPr>
        <p:spPr>
          <a:xfrm>
            <a:off x="341914" y="164242"/>
            <a:ext cx="10500257" cy="6370975"/>
          </a:xfrm>
          <a:prstGeom prst="rect">
            <a:avLst/>
          </a:prstGeom>
          <a:noFill/>
        </p:spPr>
        <p:txBody>
          <a:bodyPr wrap="square" rtlCol="0">
            <a:spAutoFit/>
          </a:bodyPr>
          <a:lstStyle/>
          <a:p>
            <a:pPr algn="ctr"/>
            <a:r>
              <a:rPr lang="en-GB" sz="2400" b="1" u="sng" dirty="0">
                <a:solidFill>
                  <a:srgbClr val="0070C0"/>
                </a:solidFill>
              </a:rPr>
              <a:t>Supporting your child’s reading at home. </a:t>
            </a:r>
          </a:p>
          <a:p>
            <a:endParaRPr lang="en-GB" sz="2400" dirty="0">
              <a:solidFill>
                <a:srgbClr val="0070C0"/>
              </a:solidFill>
            </a:endParaRPr>
          </a:p>
          <a:p>
            <a:r>
              <a:rPr lang="en-GB" sz="2400" dirty="0">
                <a:solidFill>
                  <a:srgbClr val="0070C0"/>
                </a:solidFill>
              </a:rPr>
              <a:t>Children will only start to read books of a particular colour when all the sounds from that colour have been taught.  For this reason the colours on the books will not necessarily match with what your child was reading last year.</a:t>
            </a:r>
          </a:p>
          <a:p>
            <a:pPr fontAlgn="base"/>
            <a:r>
              <a:rPr lang="en-GB" sz="2400" dirty="0" smtClean="0">
                <a:solidFill>
                  <a:srgbClr val="0070C0"/>
                </a:solidFill>
              </a:rPr>
              <a:t>To </a:t>
            </a:r>
            <a:r>
              <a:rPr lang="en-GB" sz="2400" dirty="0">
                <a:solidFill>
                  <a:srgbClr val="0070C0"/>
                </a:solidFill>
              </a:rPr>
              <a:t>progress through the scheme, the assessments require the children to be able to both read and write the sounds, which is a change but we anticipate this will lead to the raising of </a:t>
            </a:r>
            <a:r>
              <a:rPr lang="en-GB" sz="2400" dirty="0" smtClean="0">
                <a:solidFill>
                  <a:srgbClr val="0070C0"/>
                </a:solidFill>
              </a:rPr>
              <a:t>standards. </a:t>
            </a:r>
            <a:endParaRPr lang="en-GB" sz="2400" dirty="0">
              <a:solidFill>
                <a:srgbClr val="0070C0"/>
              </a:solidFill>
            </a:endParaRPr>
          </a:p>
          <a:p>
            <a:endParaRPr lang="en-GB" sz="2400" b="1" u="sng" dirty="0" smtClean="0">
              <a:solidFill>
                <a:srgbClr val="0070C0"/>
              </a:solidFill>
            </a:endParaRPr>
          </a:p>
          <a:p>
            <a:r>
              <a:rPr lang="en-GB" sz="2400" b="1" u="sng" dirty="0" smtClean="0">
                <a:solidFill>
                  <a:srgbClr val="0070C0"/>
                </a:solidFill>
              </a:rPr>
              <a:t>Word </a:t>
            </a:r>
            <a:r>
              <a:rPr lang="en-GB" sz="2400" b="1" u="sng" dirty="0">
                <a:solidFill>
                  <a:srgbClr val="0070C0"/>
                </a:solidFill>
              </a:rPr>
              <a:t>Lists  </a:t>
            </a:r>
          </a:p>
          <a:p>
            <a:r>
              <a:rPr lang="en-GB" sz="2400" dirty="0">
                <a:solidFill>
                  <a:srgbClr val="0070C0"/>
                </a:solidFill>
              </a:rPr>
              <a:t>Children in Year R and Year 1 will also have a ‘I can blend’ word list sent home each week.</a:t>
            </a:r>
          </a:p>
          <a:p>
            <a:endParaRPr lang="en-GB" sz="2400" dirty="0">
              <a:solidFill>
                <a:srgbClr val="0070C0"/>
              </a:solidFill>
            </a:endParaRPr>
          </a:p>
          <a:p>
            <a:r>
              <a:rPr lang="en-GB" sz="2400" dirty="0">
                <a:solidFill>
                  <a:srgbClr val="0070C0"/>
                </a:solidFill>
              </a:rPr>
              <a:t>Firstly children will blend the sounds to read, then parents can say a word from the list and the children will segment it and try to write down the word.  </a:t>
            </a:r>
          </a:p>
        </p:txBody>
      </p:sp>
    </p:spTree>
    <p:extLst>
      <p:ext uri="{BB962C8B-B14F-4D97-AF65-F5344CB8AC3E}">
        <p14:creationId xmlns:p14="http://schemas.microsoft.com/office/powerpoint/2010/main" val="134146600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3521D11-7181-45E6-A37A-3003A5C84802}"/>
              </a:ext>
            </a:extLst>
          </p:cNvPr>
          <p:cNvPicPr>
            <a:picLocks noChangeAspect="1"/>
          </p:cNvPicPr>
          <p:nvPr/>
        </p:nvPicPr>
        <p:blipFill>
          <a:blip r:embed="rId2"/>
          <a:stretch>
            <a:fillRect/>
          </a:stretch>
        </p:blipFill>
        <p:spPr>
          <a:xfrm>
            <a:off x="0" y="344069"/>
            <a:ext cx="3121301" cy="6006537"/>
          </a:xfrm>
          <a:prstGeom prst="rect">
            <a:avLst/>
          </a:prstGeom>
        </p:spPr>
      </p:pic>
      <p:pic>
        <p:nvPicPr>
          <p:cNvPr id="3" name="Picture 2">
            <a:extLst>
              <a:ext uri="{FF2B5EF4-FFF2-40B4-BE49-F238E27FC236}">
                <a16:creationId xmlns:a16="http://schemas.microsoft.com/office/drawing/2014/main" id="{83CA5E4F-2576-440D-BDC6-20C7142375CA}"/>
              </a:ext>
            </a:extLst>
          </p:cNvPr>
          <p:cNvPicPr>
            <a:picLocks noChangeAspect="1"/>
          </p:cNvPicPr>
          <p:nvPr/>
        </p:nvPicPr>
        <p:blipFill>
          <a:blip r:embed="rId3"/>
          <a:stretch>
            <a:fillRect/>
          </a:stretch>
        </p:blipFill>
        <p:spPr>
          <a:xfrm>
            <a:off x="6003234" y="344069"/>
            <a:ext cx="2941983" cy="5897100"/>
          </a:xfrm>
          <a:prstGeom prst="rect">
            <a:avLst/>
          </a:prstGeom>
        </p:spPr>
      </p:pic>
      <p:pic>
        <p:nvPicPr>
          <p:cNvPr id="4" name="Picture 3">
            <a:extLst>
              <a:ext uri="{FF2B5EF4-FFF2-40B4-BE49-F238E27FC236}">
                <a16:creationId xmlns:a16="http://schemas.microsoft.com/office/drawing/2014/main" id="{2CB4F2B6-D427-4FA9-B5BF-87A3B50DFC85}"/>
              </a:ext>
            </a:extLst>
          </p:cNvPr>
          <p:cNvPicPr>
            <a:picLocks noChangeAspect="1"/>
          </p:cNvPicPr>
          <p:nvPr/>
        </p:nvPicPr>
        <p:blipFill>
          <a:blip r:embed="rId4"/>
          <a:stretch>
            <a:fillRect/>
          </a:stretch>
        </p:blipFill>
        <p:spPr>
          <a:xfrm>
            <a:off x="8945217" y="416306"/>
            <a:ext cx="2941983" cy="5752627"/>
          </a:xfrm>
          <a:prstGeom prst="rect">
            <a:avLst/>
          </a:prstGeom>
        </p:spPr>
      </p:pic>
      <p:pic>
        <p:nvPicPr>
          <p:cNvPr id="5" name="Picture 4">
            <a:extLst>
              <a:ext uri="{FF2B5EF4-FFF2-40B4-BE49-F238E27FC236}">
                <a16:creationId xmlns:a16="http://schemas.microsoft.com/office/drawing/2014/main" id="{8B8FA632-8641-4DC6-A97B-12DF9F8DD1F8}"/>
              </a:ext>
            </a:extLst>
          </p:cNvPr>
          <p:cNvPicPr>
            <a:picLocks noChangeAspect="1"/>
          </p:cNvPicPr>
          <p:nvPr/>
        </p:nvPicPr>
        <p:blipFill>
          <a:blip r:embed="rId5"/>
          <a:stretch>
            <a:fillRect/>
          </a:stretch>
        </p:blipFill>
        <p:spPr>
          <a:xfrm>
            <a:off x="3300617" y="416306"/>
            <a:ext cx="3001203" cy="5897100"/>
          </a:xfrm>
          <a:prstGeom prst="rect">
            <a:avLst/>
          </a:prstGeom>
        </p:spPr>
      </p:pic>
    </p:spTree>
    <p:extLst>
      <p:ext uri="{BB962C8B-B14F-4D97-AF65-F5344CB8AC3E}">
        <p14:creationId xmlns:p14="http://schemas.microsoft.com/office/powerpoint/2010/main" val="13080245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1AF6273-2DCF-4BF9-BE30-70270A4D541C}"/>
              </a:ext>
            </a:extLst>
          </p:cNvPr>
          <p:cNvSpPr/>
          <p:nvPr/>
        </p:nvSpPr>
        <p:spPr>
          <a:xfrm>
            <a:off x="318053" y="475927"/>
            <a:ext cx="10522226" cy="5262979"/>
          </a:xfrm>
          <a:prstGeom prst="rect">
            <a:avLst/>
          </a:prstGeom>
        </p:spPr>
        <p:txBody>
          <a:bodyPr wrap="square">
            <a:spAutoFit/>
          </a:bodyPr>
          <a:lstStyle/>
          <a:p>
            <a:pPr algn="ctr"/>
            <a:r>
              <a:rPr lang="en-GB" sz="2800" b="1" u="sng" dirty="0">
                <a:solidFill>
                  <a:srgbClr val="0070C0"/>
                </a:solidFill>
              </a:rPr>
              <a:t>Supporting your child’s reading at home - Year 2</a:t>
            </a:r>
          </a:p>
          <a:p>
            <a:endParaRPr lang="en-GB" sz="2800" b="1" u="sng" dirty="0">
              <a:solidFill>
                <a:srgbClr val="0070C0"/>
              </a:solidFill>
            </a:endParaRPr>
          </a:p>
          <a:p>
            <a:r>
              <a:rPr lang="en-GB" sz="2800" dirty="0">
                <a:solidFill>
                  <a:srgbClr val="0070C0"/>
                </a:solidFill>
              </a:rPr>
              <a:t>At the moment children in </a:t>
            </a:r>
            <a:r>
              <a:rPr lang="en-GB" sz="2800" dirty="0" smtClean="0">
                <a:solidFill>
                  <a:srgbClr val="0070C0"/>
                </a:solidFill>
              </a:rPr>
              <a:t>Year </a:t>
            </a:r>
            <a:r>
              <a:rPr lang="en-GB" sz="2800" dirty="0">
                <a:solidFill>
                  <a:srgbClr val="0070C0"/>
                </a:solidFill>
              </a:rPr>
              <a:t>2 will access their words through S</a:t>
            </a:r>
            <a:r>
              <a:rPr lang="en-GB" sz="2800" dirty="0" smtClean="0">
                <a:solidFill>
                  <a:srgbClr val="0070C0"/>
                </a:solidFill>
              </a:rPr>
              <a:t>pelling </a:t>
            </a:r>
            <a:r>
              <a:rPr lang="en-GB" sz="2800" dirty="0">
                <a:solidFill>
                  <a:srgbClr val="0070C0"/>
                </a:solidFill>
              </a:rPr>
              <a:t>S</a:t>
            </a:r>
            <a:r>
              <a:rPr lang="en-GB" sz="2800" dirty="0" smtClean="0">
                <a:solidFill>
                  <a:srgbClr val="0070C0"/>
                </a:solidFill>
              </a:rPr>
              <a:t>hed </a:t>
            </a:r>
            <a:r>
              <a:rPr lang="en-GB" sz="2800" dirty="0">
                <a:solidFill>
                  <a:srgbClr val="0070C0"/>
                </a:solidFill>
              </a:rPr>
              <a:t>and </a:t>
            </a:r>
            <a:r>
              <a:rPr lang="en-GB" sz="2800" dirty="0" smtClean="0">
                <a:solidFill>
                  <a:srgbClr val="0070C0"/>
                </a:solidFill>
              </a:rPr>
              <a:t>the </a:t>
            </a:r>
            <a:r>
              <a:rPr lang="en-GB" sz="2800" dirty="0" smtClean="0">
                <a:solidFill>
                  <a:srgbClr val="0070C0"/>
                </a:solidFill>
              </a:rPr>
              <a:t>list </a:t>
            </a:r>
            <a:r>
              <a:rPr lang="en-GB" sz="2800" dirty="0">
                <a:solidFill>
                  <a:srgbClr val="0070C0"/>
                </a:solidFill>
              </a:rPr>
              <a:t>will be sent home. Please also continue to blend and segment these words with your children. </a:t>
            </a:r>
            <a:endParaRPr lang="en-GB" sz="2800" dirty="0" smtClean="0">
              <a:solidFill>
                <a:srgbClr val="0070C0"/>
              </a:solidFill>
            </a:endParaRPr>
          </a:p>
          <a:p>
            <a:endParaRPr lang="en-GB" sz="2800" dirty="0">
              <a:solidFill>
                <a:srgbClr val="0070C0"/>
              </a:solidFill>
            </a:endParaRPr>
          </a:p>
          <a:p>
            <a:r>
              <a:rPr lang="en-GB" sz="2800" dirty="0" smtClean="0">
                <a:solidFill>
                  <a:srgbClr val="0070C0"/>
                </a:solidFill>
              </a:rPr>
              <a:t>‘I can blend sheets’ will also come home for your reference. </a:t>
            </a:r>
            <a:r>
              <a:rPr lang="en-GB" sz="2800" dirty="0" smtClean="0">
                <a:solidFill>
                  <a:srgbClr val="0070C0"/>
                </a:solidFill>
              </a:rPr>
              <a:t> </a:t>
            </a:r>
            <a:endParaRPr lang="en-GB" sz="2800" dirty="0">
              <a:solidFill>
                <a:srgbClr val="0070C0"/>
              </a:solidFill>
            </a:endParaRPr>
          </a:p>
          <a:p>
            <a:endParaRPr lang="en-GB" sz="2800" dirty="0">
              <a:solidFill>
                <a:srgbClr val="0070C0"/>
              </a:solidFill>
            </a:endParaRPr>
          </a:p>
          <a:p>
            <a:r>
              <a:rPr lang="en-GB" sz="2800" dirty="0">
                <a:solidFill>
                  <a:srgbClr val="0070C0"/>
                </a:solidFill>
              </a:rPr>
              <a:t>The Year 2 expectations will be reviewed after Christmas as the majority of children will move to a new part of the phonics scheme. </a:t>
            </a:r>
          </a:p>
          <a:p>
            <a:endParaRPr lang="en-GB" sz="2800" b="1" u="sng" dirty="0">
              <a:solidFill>
                <a:srgbClr val="0070C0"/>
              </a:solidFill>
            </a:endParaRPr>
          </a:p>
        </p:txBody>
      </p:sp>
    </p:spTree>
    <p:extLst>
      <p:ext uri="{BB962C8B-B14F-4D97-AF65-F5344CB8AC3E}">
        <p14:creationId xmlns:p14="http://schemas.microsoft.com/office/powerpoint/2010/main" val="17733734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94539" y="285750"/>
            <a:ext cx="6324600" cy="6286500"/>
          </a:xfrm>
          <a:prstGeom prst="rect">
            <a:avLst/>
          </a:prstGeom>
        </p:spPr>
      </p:pic>
      <p:sp>
        <p:nvSpPr>
          <p:cNvPr id="4" name="TextBox 3"/>
          <p:cNvSpPr txBox="1"/>
          <p:nvPr/>
        </p:nvSpPr>
        <p:spPr>
          <a:xfrm>
            <a:off x="7182678" y="1460938"/>
            <a:ext cx="2332383" cy="5078313"/>
          </a:xfrm>
          <a:prstGeom prst="rect">
            <a:avLst/>
          </a:prstGeom>
          <a:noFill/>
        </p:spPr>
        <p:txBody>
          <a:bodyPr wrap="square" rtlCol="0">
            <a:spAutoFit/>
          </a:bodyPr>
          <a:lstStyle/>
          <a:p>
            <a:r>
              <a:rPr lang="en-US" dirty="0">
                <a:solidFill>
                  <a:srgbClr val="0070C0"/>
                </a:solidFill>
              </a:rPr>
              <a:t>The most important thing is that you and your child have fun while they are reading or you are reading to them. </a:t>
            </a:r>
          </a:p>
          <a:p>
            <a:endParaRPr lang="en-US" dirty="0">
              <a:solidFill>
                <a:srgbClr val="0070C0"/>
              </a:solidFill>
            </a:endParaRPr>
          </a:p>
          <a:p>
            <a:r>
              <a:rPr lang="en-US" dirty="0">
                <a:solidFill>
                  <a:srgbClr val="0070C0"/>
                </a:solidFill>
              </a:rPr>
              <a:t>Here are some other suggestions.</a:t>
            </a:r>
          </a:p>
          <a:p>
            <a:endParaRPr lang="en-US" dirty="0">
              <a:solidFill>
                <a:srgbClr val="0070C0"/>
              </a:solidFill>
            </a:endParaRPr>
          </a:p>
          <a:p>
            <a:r>
              <a:rPr lang="en-US" dirty="0">
                <a:solidFill>
                  <a:srgbClr val="0070C0"/>
                </a:solidFill>
              </a:rPr>
              <a:t>Another top tip is to consider reading with your child in the morning as sometimes they are more willing to read! </a:t>
            </a:r>
          </a:p>
          <a:p>
            <a:endParaRPr lang="en-US" dirty="0"/>
          </a:p>
        </p:txBody>
      </p:sp>
    </p:spTree>
    <p:extLst>
      <p:ext uri="{BB962C8B-B14F-4D97-AF65-F5344CB8AC3E}">
        <p14:creationId xmlns:p14="http://schemas.microsoft.com/office/powerpoint/2010/main" val="9715984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1AD9666-59BB-431E-A7F9-09ED7B1AEAB3}"/>
              </a:ext>
            </a:extLst>
          </p:cNvPr>
          <p:cNvSpPr txBox="1"/>
          <p:nvPr/>
        </p:nvSpPr>
        <p:spPr>
          <a:xfrm>
            <a:off x="490330" y="702365"/>
            <a:ext cx="8865705" cy="3539430"/>
          </a:xfrm>
          <a:prstGeom prst="rect">
            <a:avLst/>
          </a:prstGeom>
          <a:noFill/>
        </p:spPr>
        <p:txBody>
          <a:bodyPr wrap="square" rtlCol="0">
            <a:spAutoFit/>
          </a:bodyPr>
          <a:lstStyle/>
          <a:p>
            <a:r>
              <a:rPr lang="en-GB" sz="2800" dirty="0">
                <a:solidFill>
                  <a:srgbClr val="0070C0"/>
                </a:solidFill>
              </a:rPr>
              <a:t>Thank you very much for </a:t>
            </a:r>
            <a:r>
              <a:rPr lang="en-GB" sz="2800" dirty="0" smtClean="0">
                <a:solidFill>
                  <a:srgbClr val="0070C0"/>
                </a:solidFill>
              </a:rPr>
              <a:t>joining us </a:t>
            </a:r>
            <a:r>
              <a:rPr lang="en-GB" sz="2800" dirty="0">
                <a:solidFill>
                  <a:srgbClr val="0070C0"/>
                </a:solidFill>
              </a:rPr>
              <a:t>today. </a:t>
            </a:r>
          </a:p>
          <a:p>
            <a:endParaRPr lang="en-GB" sz="2800" dirty="0">
              <a:solidFill>
                <a:srgbClr val="0070C0"/>
              </a:solidFill>
            </a:endParaRPr>
          </a:p>
          <a:p>
            <a:r>
              <a:rPr lang="en-GB" sz="2800" dirty="0">
                <a:solidFill>
                  <a:srgbClr val="0070C0"/>
                </a:solidFill>
              </a:rPr>
              <a:t>We will be sending out these slides, a more detailed letter about how to support your child as well as the Rocket Phonics parent guide. </a:t>
            </a:r>
          </a:p>
          <a:p>
            <a:endParaRPr lang="en-GB" sz="2800" dirty="0">
              <a:solidFill>
                <a:srgbClr val="0070C0"/>
              </a:solidFill>
            </a:endParaRPr>
          </a:p>
          <a:p>
            <a:r>
              <a:rPr lang="en-GB" sz="2800" dirty="0">
                <a:solidFill>
                  <a:srgbClr val="0070C0"/>
                </a:solidFill>
              </a:rPr>
              <a:t>Please do stay and ask any questions you would like </a:t>
            </a:r>
            <a:r>
              <a:rPr lang="en-GB" sz="2800">
                <a:solidFill>
                  <a:srgbClr val="0070C0"/>
                </a:solidFill>
              </a:rPr>
              <a:t>to</a:t>
            </a:r>
            <a:r>
              <a:rPr lang="en-GB" sz="2800" smtClean="0">
                <a:solidFill>
                  <a:srgbClr val="0070C0"/>
                </a:solidFill>
              </a:rPr>
              <a:t>.</a:t>
            </a:r>
            <a:endParaRPr lang="en-GB" sz="2800" dirty="0">
              <a:solidFill>
                <a:srgbClr val="0070C0"/>
              </a:solidFill>
            </a:endParaRPr>
          </a:p>
        </p:txBody>
      </p:sp>
    </p:spTree>
    <p:extLst>
      <p:ext uri="{BB962C8B-B14F-4D97-AF65-F5344CB8AC3E}">
        <p14:creationId xmlns:p14="http://schemas.microsoft.com/office/powerpoint/2010/main" val="1098592566"/>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572</TotalTime>
  <Words>843</Words>
  <Application>Microsoft Office PowerPoint</Application>
  <PresentationFormat>Widescreen</PresentationFormat>
  <Paragraphs>81</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GDS Transport</vt:lpstr>
      <vt:lpstr>Trebuchet MS</vt:lpstr>
      <vt:lpstr>Wingdings 3</vt:lpstr>
      <vt:lpstr>Facet</vt:lpstr>
      <vt:lpstr>Welcome to all our new Sapphire parents and returning Emerald and Ruby parents.   We are delighted you can join us this morning for coffee and our phonics workshop.</vt:lpstr>
      <vt:lpstr>Phonics Workshop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JSPC Computer Services 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 Workshop</dc:title>
  <dc:creator>Laura White</dc:creator>
  <cp:lastModifiedBy>Laura White</cp:lastModifiedBy>
  <cp:revision>25</cp:revision>
  <dcterms:created xsi:type="dcterms:W3CDTF">2022-09-07T08:58:21Z</dcterms:created>
  <dcterms:modified xsi:type="dcterms:W3CDTF">2022-09-14T09:15:57Z</dcterms:modified>
</cp:coreProperties>
</file>