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0" r:id="rId5"/>
  </p:sldMasterIdLst>
  <p:notesMasterIdLst>
    <p:notesMasterId r:id="rId71"/>
  </p:notesMasterIdLst>
  <p:sldIdLst>
    <p:sldId id="263" r:id="rId6"/>
    <p:sldId id="1642" r:id="rId7"/>
    <p:sldId id="1560" r:id="rId8"/>
    <p:sldId id="1557" r:id="rId9"/>
    <p:sldId id="1635" r:id="rId10"/>
    <p:sldId id="1636" r:id="rId11"/>
    <p:sldId id="1643" r:id="rId12"/>
    <p:sldId id="1565" r:id="rId13"/>
    <p:sldId id="1644" r:id="rId14"/>
    <p:sldId id="1622" r:id="rId15"/>
    <p:sldId id="1567" r:id="rId16"/>
    <p:sldId id="1563" r:id="rId17"/>
    <p:sldId id="256" r:id="rId18"/>
    <p:sldId id="1570" r:id="rId19"/>
    <p:sldId id="1351" r:id="rId20"/>
    <p:sldId id="1569" r:id="rId21"/>
    <p:sldId id="1616" r:id="rId22"/>
    <p:sldId id="1573" r:id="rId23"/>
    <p:sldId id="1617" r:id="rId24"/>
    <p:sldId id="1575" r:id="rId25"/>
    <p:sldId id="1564" r:id="rId26"/>
    <p:sldId id="1637" r:id="rId27"/>
    <p:sldId id="1576" r:id="rId28"/>
    <p:sldId id="1577" r:id="rId29"/>
    <p:sldId id="1578" r:id="rId30"/>
    <p:sldId id="1586" r:id="rId31"/>
    <p:sldId id="1623" r:id="rId32"/>
    <p:sldId id="1603" r:id="rId33"/>
    <p:sldId id="1601" r:id="rId34"/>
    <p:sldId id="1610" r:id="rId35"/>
    <p:sldId id="1611" r:id="rId36"/>
    <p:sldId id="1641" r:id="rId37"/>
    <p:sldId id="1580" r:id="rId38"/>
    <p:sldId id="1624" r:id="rId39"/>
    <p:sldId id="1625" r:id="rId40"/>
    <p:sldId id="1626" r:id="rId41"/>
    <p:sldId id="1627" r:id="rId42"/>
    <p:sldId id="1628" r:id="rId43"/>
    <p:sldId id="1640" r:id="rId44"/>
    <p:sldId id="1621" r:id="rId45"/>
    <p:sldId id="1593" r:id="rId46"/>
    <p:sldId id="670" r:id="rId47"/>
    <p:sldId id="671" r:id="rId48"/>
    <p:sldId id="672" r:id="rId49"/>
    <p:sldId id="673" r:id="rId50"/>
    <p:sldId id="674" r:id="rId51"/>
    <p:sldId id="677" r:id="rId52"/>
    <p:sldId id="682" r:id="rId53"/>
    <p:sldId id="683" r:id="rId54"/>
    <p:sldId id="678" r:id="rId55"/>
    <p:sldId id="679" r:id="rId56"/>
    <p:sldId id="680" r:id="rId57"/>
    <p:sldId id="681" r:id="rId58"/>
    <p:sldId id="684" r:id="rId59"/>
    <p:sldId id="1591" r:id="rId60"/>
    <p:sldId id="1582" r:id="rId61"/>
    <p:sldId id="1629" r:id="rId62"/>
    <p:sldId id="1630" r:id="rId63"/>
    <p:sldId id="1631" r:id="rId64"/>
    <p:sldId id="1597" r:id="rId65"/>
    <p:sldId id="1598" r:id="rId66"/>
    <p:sldId id="1613" r:id="rId67"/>
    <p:sldId id="1614" r:id="rId68"/>
    <p:sldId id="1639" r:id="rId69"/>
    <p:sldId id="1615" r:id="rId7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27685CAF-B6D4-6DCF-0FD8-66A1916DF3FC}" name="Sue Evans" initials="SE" userId="S::sue.evans@ncetm.org.uk::0ddcd6e4-1faa-45a0-b80c-15fcbfc1c4a2"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Roy Broadfield" initials="RB" lastIdx="1" clrIdx="0">
    <p:extLst>
      <p:ext uri="{19B8F6BF-5375-455C-9EA6-DF929625EA0E}">
        <p15:presenceInfo xmlns:p15="http://schemas.microsoft.com/office/powerpoint/2012/main" userId="52e726e5e3b5c084"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3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066EABE-EA38-4388-B115-4E1AF3FED77B}" v="1" dt="2022-10-30T15:38:11.95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00" autoAdjust="0"/>
    <p:restoredTop sz="75779" autoAdjust="0"/>
  </p:normalViewPr>
  <p:slideViewPr>
    <p:cSldViewPr snapToGrid="0">
      <p:cViewPr varScale="1">
        <p:scale>
          <a:sx n="64" d="100"/>
          <a:sy n="64" d="100"/>
        </p:scale>
        <p:origin x="1195" y="6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slide" Target="slides/slide42.xml"/><Relationship Id="rId63" Type="http://schemas.openxmlformats.org/officeDocument/2006/relationships/slide" Target="slides/slide58.xml"/><Relationship Id="rId68" Type="http://schemas.openxmlformats.org/officeDocument/2006/relationships/slide" Target="slides/slide63.xml"/><Relationship Id="rId16" Type="http://schemas.openxmlformats.org/officeDocument/2006/relationships/slide" Target="slides/slide1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slide" Target="slides/slide53.xml"/><Relationship Id="rId66" Type="http://schemas.openxmlformats.org/officeDocument/2006/relationships/slide" Target="slides/slide61.xml"/><Relationship Id="rId74" Type="http://schemas.openxmlformats.org/officeDocument/2006/relationships/viewProps" Target="viewProps.xml"/><Relationship Id="rId5" Type="http://schemas.openxmlformats.org/officeDocument/2006/relationships/slideMaster" Target="slideMasters/slideMaster2.xml"/><Relationship Id="rId61" Type="http://schemas.openxmlformats.org/officeDocument/2006/relationships/slide" Target="slides/slide56.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slide" Target="slides/slide59.xml"/><Relationship Id="rId69" Type="http://schemas.openxmlformats.org/officeDocument/2006/relationships/slide" Target="slides/slide64.xml"/><Relationship Id="rId77" Type="http://schemas.microsoft.com/office/2015/10/relationships/revisionInfo" Target="revisionInfo.xml"/><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commentAuthors" Target="commentAuthors.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slide" Target="slides/slide62.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70" Type="http://schemas.openxmlformats.org/officeDocument/2006/relationships/slide" Target="slides/slide65.xml"/><Relationship Id="rId75"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slide" Target="slides/slide60.xml"/><Relationship Id="rId73" Type="http://schemas.openxmlformats.org/officeDocument/2006/relationships/presProps" Target="presProps.xml"/><Relationship Id="rId78"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slide" Target="slides/slide50.xml"/><Relationship Id="rId76" Type="http://schemas.openxmlformats.org/officeDocument/2006/relationships/tableStyles" Target="tableStyles.xml"/><Relationship Id="rId7" Type="http://schemas.openxmlformats.org/officeDocument/2006/relationships/slide" Target="slides/slide2.xml"/><Relationship Id="rId71" Type="http://schemas.openxmlformats.org/officeDocument/2006/relationships/notesMaster" Target="notesMasters/notesMaster1.xml"/><Relationship Id="rId2" Type="http://schemas.openxmlformats.org/officeDocument/2006/relationships/customXml" Target="../customXml/item2.xml"/><Relationship Id="rId29" Type="http://schemas.openxmlformats.org/officeDocument/2006/relationships/slide" Target="slides/slide2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56A4967-A76F-4C7E-8933-B39D1B2BD45F}" type="datetimeFigureOut">
              <a:rPr lang="en-GB" smtClean="0"/>
              <a:t>03/02/2025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AB4449D-790E-4A81-AE8A-33C73B6E900B}" type="slidenum">
              <a:rPr lang="en-GB" smtClean="0"/>
              <a:t>‹#›</a:t>
            </a:fld>
            <a:endParaRPr lang="en-GB"/>
          </a:p>
        </p:txBody>
      </p:sp>
    </p:spTree>
    <p:extLst>
      <p:ext uri="{BB962C8B-B14F-4D97-AF65-F5344CB8AC3E}">
        <p14:creationId xmlns:p14="http://schemas.microsoft.com/office/powerpoint/2010/main" val="32076448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first ten minutes of the workshop are for parents only. It is to set the scene and offer the rationale for engaging with them in their children’s learning.</a:t>
            </a:r>
          </a:p>
          <a:p>
            <a:endParaRPr lang="en-GB" dirty="0"/>
          </a:p>
          <a:p>
            <a:r>
              <a:rPr lang="en-GB" dirty="0"/>
              <a:t>The first seven slides are designed for use with parents only. Their children should join them for the subitising activity on slide 7.</a:t>
            </a:r>
          </a:p>
          <a:p>
            <a:endParaRPr lang="en-GB" dirty="0"/>
          </a:p>
          <a:p>
            <a:r>
              <a:rPr lang="en-GB" dirty="0"/>
              <a:t>Most of the home learning resources will be introduced and ‘tried out’ in the live session with parents. So that you can do this, please have the following printed off/ready for use in the workshop:</a:t>
            </a:r>
          </a:p>
          <a:p>
            <a:endParaRPr lang="en-GB" dirty="0"/>
          </a:p>
          <a:p>
            <a:r>
              <a:rPr lang="en-GB" dirty="0"/>
              <a:t>The ‘Subitise to 3’ snap cards</a:t>
            </a:r>
          </a:p>
          <a:p>
            <a:r>
              <a:rPr lang="en-GB" dirty="0"/>
              <a:t>The ‘Part, part, whole’ image sheet</a:t>
            </a:r>
          </a:p>
          <a:p>
            <a:r>
              <a:rPr lang="en-GB" dirty="0"/>
              <a:t>The ‘Frogs on a log’ sheet</a:t>
            </a:r>
          </a:p>
          <a:p>
            <a:r>
              <a:rPr lang="en-GB" dirty="0"/>
              <a:t>A paper towel or sheet of kitchen roll for each child</a:t>
            </a:r>
          </a:p>
          <a:p>
            <a:r>
              <a:rPr lang="en-GB" dirty="0"/>
              <a:t>The first week’s home learning sheet</a:t>
            </a:r>
          </a:p>
          <a:p>
            <a:r>
              <a:rPr lang="en-GB" dirty="0"/>
              <a:t>The first week’s home learning diary</a:t>
            </a:r>
          </a:p>
          <a:p>
            <a:r>
              <a:rPr lang="en-GB" dirty="0"/>
              <a:t>A pair of scissors – for use in the session – </a:t>
            </a:r>
            <a:r>
              <a:rPr lang="en-GB" b="1" dirty="0"/>
              <a:t>NOT to be taken home</a:t>
            </a:r>
          </a:p>
          <a:p>
            <a:r>
              <a:rPr lang="en-GB" dirty="0"/>
              <a:t>5 two-colour counters for each child. They will need to take these home at the end of the session to support the home learning activities.</a:t>
            </a:r>
          </a:p>
        </p:txBody>
      </p:sp>
      <p:sp>
        <p:nvSpPr>
          <p:cNvPr id="4" name="Slide Number Placeholder 3"/>
          <p:cNvSpPr>
            <a:spLocks noGrp="1"/>
          </p:cNvSpPr>
          <p:nvPr>
            <p:ph type="sldNum" sz="quarter" idx="5"/>
          </p:nvPr>
        </p:nvSpPr>
        <p:spPr/>
        <p:txBody>
          <a:bodyPr/>
          <a:lstStyle/>
          <a:p>
            <a:fld id="{7E1910B0-7265-4237-B416-2AA1DC1D4374}" type="slidenum">
              <a:rPr lang="en-GB" smtClean="0"/>
              <a:t>1</a:t>
            </a:fld>
            <a:endParaRPr lang="en-GB"/>
          </a:p>
        </p:txBody>
      </p:sp>
    </p:spTree>
    <p:extLst>
      <p:ext uri="{BB962C8B-B14F-4D97-AF65-F5344CB8AC3E}">
        <p14:creationId xmlns:p14="http://schemas.microsoft.com/office/powerpoint/2010/main" val="10456114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Hidden </a:t>
            </a:r>
            <a:r>
              <a:rPr lang="en-GB"/>
              <a:t>slide for teacher info only</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09ACC02-FDDC-48C4-9E67-F8D2EE6ED2A2}"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876297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Point out to parents that research proves that high quality teaching in school is key to raising attainment. As a supportive measure, if parents are taught about how to engage in their children’s learning at home, this can have a dramatic impact on outcomes, even in schools that are successful.</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B4449D-790E-4A81-AE8A-33C73B6E900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602985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First mouse click: As far back as 2006, the BBC reported that 69% of parents did not feel able to support children with their homework. Can you think of the reasons why?</a:t>
            </a:r>
          </a:p>
          <a:p>
            <a:r>
              <a:rPr lang="en-GB" dirty="0"/>
              <a:t>Take some suggestions – some will say time, others will say that they thought it was for their child to do unaided, others will talk about confidence.</a:t>
            </a:r>
          </a:p>
          <a:p>
            <a:endParaRPr lang="en-GB" dirty="0"/>
          </a:p>
          <a:p>
            <a:r>
              <a:rPr lang="en-GB" dirty="0"/>
              <a:t>Click again: Most felt that they lacked confidence because everything has changed since they were at school. Some said they didn’t want to help in case they got the methods wrong. This was particularly true in maths.</a:t>
            </a:r>
          </a:p>
          <a:p>
            <a:endParaRPr lang="en-GB" dirty="0"/>
          </a:p>
          <a:p>
            <a:r>
              <a:rPr lang="en-GB" dirty="0"/>
              <a:t>So lots of initiatives were introduced, like ‘Keeping up with the children,’ ‘Inspire workshops’ and employing parental engagement coordinators in some schools.</a:t>
            </a:r>
          </a:p>
          <a:p>
            <a:r>
              <a:rPr lang="en-GB" dirty="0"/>
              <a:t>Despite this, the situation worsened – by 2010 82% of parents felt unable to support children’s homework, due to lack of confidence.</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B4449D-790E-4A81-AE8A-33C73B6E900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053958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the Impact in Learning maths programme, children regularly talked about the clash between the maths learnt in school and what parents were showing them at home.</a:t>
            </a:r>
          </a:p>
          <a:p>
            <a:r>
              <a:rPr lang="en-GB" dirty="0"/>
              <a:t>Parents regularly heard the saying ‘that’s not the way we do it in school!’ when they offered to support maths homework, relying on what they had been taught themselves.</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B4449D-790E-4A81-AE8A-33C73B6E900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435612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AB4449D-790E-4A81-AE8A-33C73B6E900B}" type="slidenum">
              <a:rPr lang="en-GB" smtClean="0"/>
              <a:t>7</a:t>
            </a:fld>
            <a:endParaRPr lang="en-GB"/>
          </a:p>
        </p:txBody>
      </p:sp>
    </p:spTree>
    <p:extLst>
      <p:ext uri="{BB962C8B-B14F-4D97-AF65-F5344CB8AC3E}">
        <p14:creationId xmlns:p14="http://schemas.microsoft.com/office/powerpoint/2010/main" val="245189923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The MN Programme is a new national programme based on research into what is important in early maths education.</a:t>
            </a:r>
          </a:p>
          <a:p>
            <a:r>
              <a:rPr lang="en-GB" b="1" dirty="0"/>
              <a:t>‘Number sense’ includes lots of things; the things mentioned here are some of them, but we are only going to focus in this session on the second and third ones.</a:t>
            </a:r>
          </a:p>
          <a:p>
            <a:r>
              <a:rPr lang="en-GB" dirty="0"/>
              <a:t>It is worth mentioning to parents here that the numbers children use may be smaller than what they can do at home, but we are purposefully focusing on smaller numbers so that the children can develop a deep understanding of numbers to develop that strong number sense. </a:t>
            </a:r>
          </a:p>
          <a:p>
            <a:r>
              <a:rPr lang="en-GB" dirty="0"/>
              <a:t>Children will be learning gradually to count out larger sets of objects and join in with the counting numbers, but to have a really good foundation to build on, the smaller numbers are so important.</a:t>
            </a:r>
          </a:p>
          <a:p>
            <a:endParaRPr lang="en-GB" dirty="0"/>
          </a:p>
          <a:p>
            <a:r>
              <a:rPr lang="en-GB" b="1" dirty="0"/>
              <a:t>NB - all of these things are </a:t>
            </a:r>
            <a:r>
              <a:rPr lang="en-GB" b="1" i="1" dirty="0"/>
              <a:t>part </a:t>
            </a:r>
            <a:r>
              <a:rPr lang="en-GB" b="1" dirty="0"/>
              <a:t>of the Early Learning Goal for number.</a:t>
            </a:r>
          </a:p>
          <a:p>
            <a:endParaRPr lang="en-GB" b="1" dirty="0"/>
          </a:p>
          <a:p>
            <a:r>
              <a:rPr lang="en-GB" b="1" dirty="0"/>
              <a:t>At this point the children should come into the classroom/hall to join their grown-up.</a:t>
            </a:r>
          </a:p>
        </p:txBody>
      </p:sp>
      <p:sp>
        <p:nvSpPr>
          <p:cNvPr id="4" name="Slide Number Placeholder 3"/>
          <p:cNvSpPr>
            <a:spLocks noGrp="1"/>
          </p:cNvSpPr>
          <p:nvPr>
            <p:ph type="sldNum" sz="quarter" idx="5"/>
          </p:nvPr>
        </p:nvSpPr>
        <p:spPr/>
        <p:txBody>
          <a:bodyPr/>
          <a:lstStyle/>
          <a:p>
            <a:fld id="{7AB4449D-790E-4A81-AE8A-33C73B6E900B}" type="slidenum">
              <a:rPr lang="en-GB" smtClean="0"/>
              <a:t>8</a:t>
            </a:fld>
            <a:endParaRPr lang="en-GB"/>
          </a:p>
        </p:txBody>
      </p:sp>
    </p:spTree>
    <p:extLst>
      <p:ext uri="{BB962C8B-B14F-4D97-AF65-F5344CB8AC3E}">
        <p14:creationId xmlns:p14="http://schemas.microsoft.com/office/powerpoint/2010/main" val="268249934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You might want to prompt adults to think about what we are meaning here by ‘numbers’.  We are focusing on the objects, not on written numbers as digits.</a:t>
            </a:r>
          </a:p>
          <a:p>
            <a:endParaRPr lang="en-GB" b="1" dirty="0"/>
          </a:p>
          <a:p>
            <a:r>
              <a:rPr lang="en-GB" dirty="0"/>
              <a:t>Rather than explaining what subitising is, we are going to have a go at it.</a:t>
            </a:r>
          </a:p>
          <a:p>
            <a:endParaRPr lang="en-GB" dirty="0"/>
          </a:p>
          <a:p>
            <a:r>
              <a:rPr lang="en-GB" dirty="0"/>
              <a:t>In a moment, I will flash an image on the screen with some trees. I just need you to shout out how many trees you can see. It’s not a trick question, just shout out how many there are.</a:t>
            </a:r>
          </a:p>
          <a:p>
            <a:endParaRPr lang="en-GB" dirty="0"/>
          </a:p>
          <a:p>
            <a:r>
              <a:rPr lang="en-GB" dirty="0"/>
              <a:t>Get your fast eyes ready, as it will only appear for a second or two.</a:t>
            </a:r>
          </a:p>
          <a:p>
            <a:endParaRPr lang="en-GB" dirty="0"/>
          </a:p>
          <a:p>
            <a:endParaRPr lang="en-GB" b="1" dirty="0"/>
          </a:p>
          <a:p>
            <a:r>
              <a:rPr lang="en-GB" b="1" dirty="0"/>
              <a:t>Let’s have a go at ‘subitising’ – can you say how many things you can see? Sometime you might NOT be able to subitise!</a:t>
            </a:r>
          </a:p>
          <a:p>
            <a:endParaRPr lang="en-GB"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Show next slide for 2/3 seconds.</a:t>
            </a:r>
          </a:p>
        </p:txBody>
      </p:sp>
      <p:sp>
        <p:nvSpPr>
          <p:cNvPr id="4" name="Slide Number Placeholder 3"/>
          <p:cNvSpPr>
            <a:spLocks noGrp="1"/>
          </p:cNvSpPr>
          <p:nvPr>
            <p:ph type="sldNum" sz="quarter" idx="5"/>
          </p:nvPr>
        </p:nvSpPr>
        <p:spPr/>
        <p:txBody>
          <a:bodyPr/>
          <a:lstStyle/>
          <a:p>
            <a:fld id="{7AB4449D-790E-4A81-AE8A-33C73B6E900B}" type="slidenum">
              <a:rPr lang="en-GB" smtClean="0"/>
              <a:t>10</a:t>
            </a:fld>
            <a:endParaRPr lang="en-GB"/>
          </a:p>
        </p:txBody>
      </p:sp>
    </p:spTree>
    <p:extLst>
      <p:ext uri="{BB962C8B-B14F-4D97-AF65-F5344CB8AC3E}">
        <p14:creationId xmlns:p14="http://schemas.microsoft.com/office/powerpoint/2010/main" val="10964248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Ask the grown-ups – How many did you see? Yes, 3.</a:t>
            </a:r>
          </a:p>
          <a:p>
            <a:r>
              <a:rPr lang="en-GB" b="1" dirty="0"/>
              <a:t>How do you know?</a:t>
            </a:r>
          </a:p>
          <a:p>
            <a:r>
              <a:rPr lang="en-GB" dirty="0"/>
              <a:t>Take suggestions - some parents say, ‘I counted.’ </a:t>
            </a:r>
            <a:r>
              <a:rPr lang="en-GB" b="1" dirty="0"/>
              <a:t>Was there time for that?</a:t>
            </a:r>
          </a:p>
          <a:p>
            <a:r>
              <a:rPr lang="en-GB" dirty="0"/>
              <a:t>Some say ‘I just knew.’ Others will say ‘I know I just saw three.’</a:t>
            </a:r>
          </a:p>
          <a:p>
            <a:endParaRPr lang="en-GB" dirty="0"/>
          </a:p>
          <a:p>
            <a:r>
              <a:rPr lang="en-GB" dirty="0"/>
              <a:t>Would it make a difference if it was three dogs or flowers or cars?</a:t>
            </a:r>
          </a:p>
          <a:p>
            <a:r>
              <a:rPr lang="en-GB" dirty="0"/>
              <a:t>No, we just know instinctively what three looks like. Haylock calls this ‘ knowing the </a:t>
            </a:r>
            <a:r>
              <a:rPr lang="en-GB" dirty="0" err="1"/>
              <a:t>threeness</a:t>
            </a:r>
            <a:r>
              <a:rPr lang="en-GB" dirty="0"/>
              <a:t> of three.’ This is what is known by subitising.</a:t>
            </a:r>
          </a:p>
          <a:p>
            <a:r>
              <a:rPr lang="en-GB" b="1" dirty="0"/>
              <a:t>And research suggests that it is something that is instinctive - and is one of the first and main abilities very young children should develop (from Clements and </a:t>
            </a:r>
            <a:r>
              <a:rPr lang="en-GB" b="1" dirty="0" err="1"/>
              <a:t>Sarama</a:t>
            </a:r>
            <a:r>
              <a:rPr lang="en-GB" b="1" dirty="0"/>
              <a:t>)</a:t>
            </a:r>
          </a:p>
          <a:p>
            <a:r>
              <a:rPr lang="en-GB" dirty="0"/>
              <a:t>Let’s have another try.</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How many this time? – flash next screen for 2/3 seconds.</a:t>
            </a:r>
          </a:p>
        </p:txBody>
      </p:sp>
      <p:sp>
        <p:nvSpPr>
          <p:cNvPr id="4" name="Slide Number Placeholder 3"/>
          <p:cNvSpPr>
            <a:spLocks noGrp="1"/>
          </p:cNvSpPr>
          <p:nvPr>
            <p:ph type="sldNum" sz="quarter" idx="5"/>
          </p:nvPr>
        </p:nvSpPr>
        <p:spPr/>
        <p:txBody>
          <a:bodyPr/>
          <a:lstStyle/>
          <a:p>
            <a:fld id="{7AB4449D-790E-4A81-AE8A-33C73B6E900B}" type="slidenum">
              <a:rPr lang="en-GB" smtClean="0"/>
              <a:t>12</a:t>
            </a:fld>
            <a:endParaRPr lang="en-GB"/>
          </a:p>
        </p:txBody>
      </p:sp>
    </p:spTree>
    <p:extLst>
      <p:ext uri="{BB962C8B-B14F-4D97-AF65-F5344CB8AC3E}">
        <p14:creationId xmlns:p14="http://schemas.microsoft.com/office/powerpoint/2010/main" val="19205570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Take suggestions briefly.</a:t>
            </a:r>
          </a:p>
          <a:p>
            <a:r>
              <a:rPr lang="en-GB" b="1" dirty="0"/>
              <a:t>Why was that harder?</a:t>
            </a:r>
          </a:p>
          <a:p>
            <a:r>
              <a:rPr lang="en-GB" dirty="0"/>
              <a:t>There were too many for our brains to recognise instantly (or subitise).</a:t>
            </a:r>
          </a:p>
          <a:p>
            <a:endParaRPr lang="en-GB" dirty="0"/>
          </a:p>
          <a:p>
            <a:r>
              <a:rPr lang="en-GB" dirty="0"/>
              <a:t>Let’s try again… Children and adults can have a go for the next few slides.</a:t>
            </a:r>
          </a:p>
          <a:p>
            <a:endParaRPr lang="en-GB" b="1" dirty="0"/>
          </a:p>
          <a:p>
            <a:r>
              <a:rPr lang="en-GB" b="1" dirty="0"/>
              <a:t>This time, can you show me on your fingers as well as saying the number? Using fingers to ‘show’ a number is another way we work with children to help them understand numbers.</a:t>
            </a:r>
          </a:p>
          <a:p>
            <a:r>
              <a:rPr lang="en-GB" b="1" dirty="0"/>
              <a:t>Encourage both adults and children to show their fingers for the numbers shown.</a:t>
            </a:r>
            <a:endParaRPr lang="en-GB" dirty="0"/>
          </a:p>
        </p:txBody>
      </p:sp>
      <p:sp>
        <p:nvSpPr>
          <p:cNvPr id="4" name="Slide Number Placeholder 3"/>
          <p:cNvSpPr>
            <a:spLocks noGrp="1"/>
          </p:cNvSpPr>
          <p:nvPr>
            <p:ph type="sldNum" sz="quarter" idx="5"/>
          </p:nvPr>
        </p:nvSpPr>
        <p:spPr/>
        <p:txBody>
          <a:bodyPr/>
          <a:lstStyle/>
          <a:p>
            <a:fld id="{7AB4449D-790E-4A81-AE8A-33C73B6E900B}" type="slidenum">
              <a:rPr lang="en-GB" smtClean="0"/>
              <a:t>14</a:t>
            </a:fld>
            <a:endParaRPr lang="en-GB"/>
          </a:p>
        </p:txBody>
      </p:sp>
    </p:spTree>
    <p:extLst>
      <p:ext uri="{BB962C8B-B14F-4D97-AF65-F5344CB8AC3E}">
        <p14:creationId xmlns:p14="http://schemas.microsoft.com/office/powerpoint/2010/main" val="27153606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How many were there this time?</a:t>
            </a:r>
          </a:p>
          <a:p>
            <a:r>
              <a:rPr lang="en-GB" b="1" dirty="0"/>
              <a:t>What helped?</a:t>
            </a:r>
          </a:p>
          <a:p>
            <a:endParaRPr lang="en-GB" dirty="0"/>
          </a:p>
          <a:p>
            <a:r>
              <a:rPr lang="en-GB" dirty="0"/>
              <a:t>Seeing the pattern in the shape of the die face is something that can support subitising.</a:t>
            </a:r>
          </a:p>
          <a:p>
            <a:endParaRPr lang="en-GB" b="1" dirty="0"/>
          </a:p>
          <a:p>
            <a:r>
              <a:rPr lang="en-GB" b="1" dirty="0"/>
              <a:t>How about this time?</a:t>
            </a:r>
          </a:p>
        </p:txBody>
      </p:sp>
      <p:sp>
        <p:nvSpPr>
          <p:cNvPr id="4" name="Slide Number Placeholder 3"/>
          <p:cNvSpPr>
            <a:spLocks noGrp="1"/>
          </p:cNvSpPr>
          <p:nvPr>
            <p:ph type="sldNum" sz="quarter" idx="5"/>
          </p:nvPr>
        </p:nvSpPr>
        <p:spPr/>
        <p:txBody>
          <a:bodyPr/>
          <a:lstStyle/>
          <a:p>
            <a:fld id="{7AB4449D-790E-4A81-AE8A-33C73B6E900B}" type="slidenum">
              <a:rPr lang="en-GB" smtClean="0"/>
              <a:t>16</a:t>
            </a:fld>
            <a:endParaRPr lang="en-GB"/>
          </a:p>
        </p:txBody>
      </p:sp>
    </p:spTree>
    <p:extLst>
      <p:ext uri="{BB962C8B-B14F-4D97-AF65-F5344CB8AC3E}">
        <p14:creationId xmlns:p14="http://schemas.microsoft.com/office/powerpoint/2010/main" val="40743400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How many? Again that familiar pattern helps, but can we tell when they are not in that familiar pattern?</a:t>
            </a:r>
          </a:p>
          <a:p>
            <a:endParaRPr lang="en-GB" dirty="0"/>
          </a:p>
        </p:txBody>
      </p:sp>
      <p:sp>
        <p:nvSpPr>
          <p:cNvPr id="4" name="Slide Number Placeholder 3"/>
          <p:cNvSpPr>
            <a:spLocks noGrp="1"/>
          </p:cNvSpPr>
          <p:nvPr>
            <p:ph type="sldNum" sz="quarter" idx="5"/>
          </p:nvPr>
        </p:nvSpPr>
        <p:spPr/>
        <p:txBody>
          <a:bodyPr/>
          <a:lstStyle/>
          <a:p>
            <a:fld id="{7AB4449D-790E-4A81-AE8A-33C73B6E900B}" type="slidenum">
              <a:rPr lang="en-GB" smtClean="0"/>
              <a:t>18</a:t>
            </a:fld>
            <a:endParaRPr lang="en-GB"/>
          </a:p>
        </p:txBody>
      </p:sp>
    </p:spTree>
    <p:extLst>
      <p:ext uri="{BB962C8B-B14F-4D97-AF65-F5344CB8AC3E}">
        <p14:creationId xmlns:p14="http://schemas.microsoft.com/office/powerpoint/2010/main" val="343220249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How many this time?</a:t>
            </a:r>
          </a:p>
          <a:p>
            <a:endParaRPr lang="en-GB" dirty="0"/>
          </a:p>
          <a:p>
            <a:r>
              <a:rPr lang="en-GB" dirty="0"/>
              <a:t>Most of you managed to see four even though they were not in that special pattern. We are used to seeing a square four like on a die, but you still recognised it.</a:t>
            </a:r>
          </a:p>
          <a:p>
            <a:r>
              <a:rPr lang="en-GB" dirty="0"/>
              <a:t>What did you see?</a:t>
            </a:r>
          </a:p>
          <a:p>
            <a:r>
              <a:rPr lang="en-GB" dirty="0"/>
              <a:t>A two and a two and you automatically know that is four.</a:t>
            </a:r>
          </a:p>
          <a:p>
            <a:endParaRPr lang="en-GB" dirty="0"/>
          </a:p>
        </p:txBody>
      </p:sp>
      <p:sp>
        <p:nvSpPr>
          <p:cNvPr id="4" name="Slide Number Placeholder 3"/>
          <p:cNvSpPr>
            <a:spLocks noGrp="1"/>
          </p:cNvSpPr>
          <p:nvPr>
            <p:ph type="sldNum" sz="quarter" idx="5"/>
          </p:nvPr>
        </p:nvSpPr>
        <p:spPr/>
        <p:txBody>
          <a:bodyPr/>
          <a:lstStyle/>
          <a:p>
            <a:fld id="{7AB4449D-790E-4A81-AE8A-33C73B6E900B}" type="slidenum">
              <a:rPr lang="en-GB" smtClean="0"/>
              <a:t>20</a:t>
            </a:fld>
            <a:endParaRPr lang="en-GB"/>
          </a:p>
        </p:txBody>
      </p:sp>
    </p:spTree>
    <p:extLst>
      <p:ext uri="{BB962C8B-B14F-4D97-AF65-F5344CB8AC3E}">
        <p14:creationId xmlns:p14="http://schemas.microsoft.com/office/powerpoint/2010/main" val="109779633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Might want to mention:</a:t>
            </a:r>
          </a:p>
          <a:p>
            <a:pPr marL="171450" indent="-171450">
              <a:buFont typeface="Arial" panose="020B0604020202020204" pitchFamily="34" charset="0"/>
              <a:buChar char="•"/>
            </a:pPr>
            <a:r>
              <a:rPr lang="en-GB" dirty="0"/>
              <a:t>research shows that for very small quantities/numbers, this is an innate skill – we are born with this ability (although obviously the number words need learning!)</a:t>
            </a:r>
          </a:p>
          <a:p>
            <a:pPr marL="171450" indent="-171450">
              <a:buFont typeface="Arial" panose="020B0604020202020204" pitchFamily="34" charset="0"/>
              <a:buChar char="•"/>
            </a:pPr>
            <a:r>
              <a:rPr lang="en-GB" dirty="0"/>
              <a:t>it is a really important skill that we can build on and will help children build number sense that they can use for maths later on in school.</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Seeing the number of objects in lots of different ways (arrangements) supports children’s maths later on.</a:t>
            </a:r>
          </a:p>
        </p:txBody>
      </p:sp>
      <p:sp>
        <p:nvSpPr>
          <p:cNvPr id="4" name="Slide Number Placeholder 3"/>
          <p:cNvSpPr>
            <a:spLocks noGrp="1"/>
          </p:cNvSpPr>
          <p:nvPr>
            <p:ph type="sldNum" sz="quarter" idx="5"/>
          </p:nvPr>
        </p:nvSpPr>
        <p:spPr/>
        <p:txBody>
          <a:bodyPr/>
          <a:lstStyle/>
          <a:p>
            <a:fld id="{7AB4449D-790E-4A81-AE8A-33C73B6E900B}" type="slidenum">
              <a:rPr lang="en-GB" smtClean="0"/>
              <a:t>21</a:t>
            </a:fld>
            <a:endParaRPr lang="en-GB"/>
          </a:p>
        </p:txBody>
      </p:sp>
    </p:spTree>
    <p:extLst>
      <p:ext uri="{BB962C8B-B14F-4D97-AF65-F5344CB8AC3E}">
        <p14:creationId xmlns:p14="http://schemas.microsoft.com/office/powerpoint/2010/main" val="33283552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AB4449D-790E-4A81-AE8A-33C73B6E900B}" type="slidenum">
              <a:rPr lang="en-GB" smtClean="0"/>
              <a:t>22</a:t>
            </a:fld>
            <a:endParaRPr lang="en-GB"/>
          </a:p>
        </p:txBody>
      </p:sp>
    </p:spTree>
    <p:extLst>
      <p:ext uri="{BB962C8B-B14F-4D97-AF65-F5344CB8AC3E}">
        <p14:creationId xmlns:p14="http://schemas.microsoft.com/office/powerpoint/2010/main" val="212567053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will now go through some of the activities that you will be doing at home. Don’t worry about trying to remember them all as you will receive a sheet with details each week.</a:t>
            </a:r>
          </a:p>
        </p:txBody>
      </p:sp>
      <p:sp>
        <p:nvSpPr>
          <p:cNvPr id="4" name="Slide Number Placeholder 3"/>
          <p:cNvSpPr>
            <a:spLocks noGrp="1"/>
          </p:cNvSpPr>
          <p:nvPr>
            <p:ph type="sldNum" sz="quarter" idx="5"/>
          </p:nvPr>
        </p:nvSpPr>
        <p:spPr/>
        <p:txBody>
          <a:bodyPr/>
          <a:lstStyle/>
          <a:p>
            <a:fld id="{7AB4449D-790E-4A81-AE8A-33C73B6E900B}" type="slidenum">
              <a:rPr lang="en-GB" smtClean="0"/>
              <a:t>23</a:t>
            </a:fld>
            <a:endParaRPr lang="en-GB"/>
          </a:p>
        </p:txBody>
      </p:sp>
    </p:spTree>
    <p:extLst>
      <p:ext uri="{BB962C8B-B14F-4D97-AF65-F5344CB8AC3E}">
        <p14:creationId xmlns:p14="http://schemas.microsoft.com/office/powerpoint/2010/main" val="114131088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Read the instructions on the screen. Scissors should be provided for adults for this task. They will be needed again later on in the session.</a:t>
            </a:r>
          </a:p>
        </p:txBody>
      </p:sp>
      <p:sp>
        <p:nvSpPr>
          <p:cNvPr id="4" name="Slide Number Placeholder 3"/>
          <p:cNvSpPr>
            <a:spLocks noGrp="1"/>
          </p:cNvSpPr>
          <p:nvPr>
            <p:ph type="sldNum" sz="quarter" idx="5"/>
          </p:nvPr>
        </p:nvSpPr>
        <p:spPr/>
        <p:txBody>
          <a:bodyPr/>
          <a:lstStyle/>
          <a:p>
            <a:fld id="{7AB4449D-790E-4A81-AE8A-33C73B6E900B}" type="slidenum">
              <a:rPr lang="en-GB" smtClean="0"/>
              <a:t>24</a:t>
            </a:fld>
            <a:endParaRPr lang="en-GB"/>
          </a:p>
        </p:txBody>
      </p:sp>
    </p:spTree>
    <p:extLst>
      <p:ext uri="{BB962C8B-B14F-4D97-AF65-F5344CB8AC3E}">
        <p14:creationId xmlns:p14="http://schemas.microsoft.com/office/powerpoint/2010/main" val="83189457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AB4449D-790E-4A81-AE8A-33C73B6E900B}" type="slidenum">
              <a:rPr lang="en-GB" smtClean="0"/>
              <a:t>25</a:t>
            </a:fld>
            <a:endParaRPr lang="en-GB"/>
          </a:p>
        </p:txBody>
      </p:sp>
    </p:spTree>
    <p:extLst>
      <p:ext uri="{BB962C8B-B14F-4D97-AF65-F5344CB8AC3E}">
        <p14:creationId xmlns:p14="http://schemas.microsoft.com/office/powerpoint/2010/main" val="181348040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Can you show the number on your fingers? Mention to grown-ups that children may count to three on their fingers in Week 1, but could show you three straight away later on. Encourage children (after they have counted three) to look at their fingers, fold them down again, and then see if they can raise them again – all at the same time.</a:t>
            </a:r>
          </a:p>
          <a:p>
            <a:endParaRPr lang="en-GB" dirty="0"/>
          </a:p>
          <a:p>
            <a:r>
              <a:rPr lang="en-GB" dirty="0"/>
              <a:t>There are two ways to approach the game. If preferred, instead of having a winner, it might be better to work collaboratively to see if the grown-up/child can find all the pairs together.</a:t>
            </a:r>
          </a:p>
          <a:p>
            <a:endParaRPr lang="en-GB" dirty="0"/>
          </a:p>
          <a:p>
            <a:r>
              <a:rPr lang="en-GB" dirty="0"/>
              <a:t>It is important for the session lead (usually the class teacher) to move around the room to ensure all parents understand the task and to explain again when needed.</a:t>
            </a:r>
          </a:p>
        </p:txBody>
      </p:sp>
      <p:sp>
        <p:nvSpPr>
          <p:cNvPr id="4" name="Slide Number Placeholder 3"/>
          <p:cNvSpPr>
            <a:spLocks noGrp="1"/>
          </p:cNvSpPr>
          <p:nvPr>
            <p:ph type="sldNum" sz="quarter" idx="5"/>
          </p:nvPr>
        </p:nvSpPr>
        <p:spPr/>
        <p:txBody>
          <a:bodyPr/>
          <a:lstStyle/>
          <a:p>
            <a:fld id="{7AB4449D-790E-4A81-AE8A-33C73B6E900B}" type="slidenum">
              <a:rPr lang="en-GB" smtClean="0"/>
              <a:t>26</a:t>
            </a:fld>
            <a:endParaRPr lang="en-GB"/>
          </a:p>
        </p:txBody>
      </p:sp>
    </p:spTree>
    <p:extLst>
      <p:ext uri="{BB962C8B-B14F-4D97-AF65-F5344CB8AC3E}">
        <p14:creationId xmlns:p14="http://schemas.microsoft.com/office/powerpoint/2010/main" val="177576106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Be careful we don’t assume children know what we mean! </a:t>
            </a:r>
          </a:p>
          <a:p>
            <a:r>
              <a:rPr lang="en-GB" b="1" dirty="0"/>
              <a:t>Teachers demonstrate gesture to show ‘whole’ meaning ‘all of something’.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B4449D-790E-4A81-AE8A-33C73B6E900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9019902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Emphasise that these will all be in two parts.</a:t>
            </a:r>
          </a:p>
          <a:p>
            <a:endParaRPr lang="en-GB" dirty="0"/>
          </a:p>
          <a:p>
            <a:r>
              <a:rPr lang="en-GB" dirty="0"/>
              <a:t>Again the grown-ups will need to cut these into individual cards. This time, ensure the cards are placed face-up.</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B4449D-790E-4A81-AE8A-33C73B6E900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7474743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Explain to adults that it is important for them to model the ‘part’ ‘part’ ‘whole’ talk too.</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B4449D-790E-4A81-AE8A-33C73B6E900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237262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Now we move on to seeing a set of objects as a ‘whole group’ and seeing some of the objects as ‘part of the whole’ and seeing both parts at the same time as the whole.</a:t>
            </a:r>
          </a:p>
          <a:p>
            <a:r>
              <a:rPr lang="en-GB" b="1" dirty="0"/>
              <a:t>What we are asking children to do is really important in terms of developing their understanding of the concept of numbers being made up of other numbers.</a:t>
            </a:r>
          </a:p>
          <a:p>
            <a:endParaRPr lang="en-GB" dirty="0"/>
          </a:p>
        </p:txBody>
      </p:sp>
      <p:sp>
        <p:nvSpPr>
          <p:cNvPr id="4" name="Slide Number Placeholder 3"/>
          <p:cNvSpPr>
            <a:spLocks noGrp="1"/>
          </p:cNvSpPr>
          <p:nvPr>
            <p:ph type="sldNum" sz="quarter" idx="5"/>
          </p:nvPr>
        </p:nvSpPr>
        <p:spPr/>
        <p:txBody>
          <a:bodyPr/>
          <a:lstStyle/>
          <a:p>
            <a:fld id="{7AB4449D-790E-4A81-AE8A-33C73B6E900B}" type="slidenum">
              <a:rPr lang="en-GB" smtClean="0"/>
              <a:t>32</a:t>
            </a:fld>
            <a:endParaRPr lang="en-GB"/>
          </a:p>
        </p:txBody>
      </p:sp>
    </p:spTree>
    <p:extLst>
      <p:ext uri="{BB962C8B-B14F-4D97-AF65-F5344CB8AC3E}">
        <p14:creationId xmlns:p14="http://schemas.microsoft.com/office/powerpoint/2010/main" val="295545170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an example of seeing a whole group and the parts inside it at the same time.</a:t>
            </a:r>
          </a:p>
          <a:p>
            <a:r>
              <a:rPr lang="en-GB" dirty="0"/>
              <a:t>For the workshop example, </a:t>
            </a:r>
            <a:r>
              <a:rPr lang="en-GB" b="1" dirty="0"/>
              <a:t>counters should be used to represent the three frogs. </a:t>
            </a:r>
          </a:p>
          <a:p>
            <a:r>
              <a:rPr lang="en-GB" dirty="0"/>
              <a:t>You may want to suggest that at home, children could use the back of a cereal packet to make their own frogs.</a:t>
            </a:r>
          </a:p>
        </p:txBody>
      </p:sp>
      <p:sp>
        <p:nvSpPr>
          <p:cNvPr id="4" name="Slide Number Placeholder 3"/>
          <p:cNvSpPr>
            <a:spLocks noGrp="1"/>
          </p:cNvSpPr>
          <p:nvPr>
            <p:ph type="sldNum" sz="quarter" idx="5"/>
          </p:nvPr>
        </p:nvSpPr>
        <p:spPr/>
        <p:txBody>
          <a:bodyPr/>
          <a:lstStyle/>
          <a:p>
            <a:fld id="{7AB4449D-790E-4A81-AE8A-33C73B6E900B}" type="slidenum">
              <a:rPr lang="en-GB" smtClean="0"/>
              <a:t>33</a:t>
            </a:fld>
            <a:endParaRPr lang="en-GB"/>
          </a:p>
        </p:txBody>
      </p:sp>
    </p:spTree>
    <p:extLst>
      <p:ext uri="{BB962C8B-B14F-4D97-AF65-F5344CB8AC3E}">
        <p14:creationId xmlns:p14="http://schemas.microsoft.com/office/powerpoint/2010/main" val="235991557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child should put three counters on their picture of the log.</a:t>
            </a:r>
          </a:p>
          <a:p>
            <a:endParaRPr lang="en-GB" dirty="0"/>
          </a:p>
          <a:p>
            <a:r>
              <a:rPr lang="en-GB" dirty="0"/>
              <a:t>Show me on one hand how many are on the log.</a:t>
            </a:r>
          </a:p>
          <a:p>
            <a:r>
              <a:rPr lang="en-GB" dirty="0"/>
              <a:t>Show me on the other hand how many are in the pool. </a:t>
            </a:r>
          </a:p>
          <a:p>
            <a:r>
              <a:rPr lang="en-GB" dirty="0"/>
              <a:t>The grown-ups should read from the speech bubble and watch carefully to ensure an accurate response.</a:t>
            </a:r>
          </a:p>
          <a:p>
            <a:endParaRPr lang="en-GB" dirty="0"/>
          </a:p>
          <a:p>
            <a:r>
              <a:rPr lang="en-GB" dirty="0"/>
              <a:t>Point out here that there are different ways to do it (children may show three middle fingers of one hand, or two fingers and a thumb) – that’s what deep understanding is.</a:t>
            </a:r>
          </a:p>
        </p:txBody>
      </p:sp>
      <p:sp>
        <p:nvSpPr>
          <p:cNvPr id="4" name="Slide Number Placeholder 3"/>
          <p:cNvSpPr>
            <a:spLocks noGrp="1"/>
          </p:cNvSpPr>
          <p:nvPr>
            <p:ph type="sldNum" sz="quarter" idx="5"/>
          </p:nvPr>
        </p:nvSpPr>
        <p:spPr/>
        <p:txBody>
          <a:bodyPr/>
          <a:lstStyle/>
          <a:p>
            <a:fld id="{7AB4449D-790E-4A81-AE8A-33C73B6E900B}" type="slidenum">
              <a:rPr lang="en-GB" smtClean="0"/>
              <a:t>35</a:t>
            </a:fld>
            <a:endParaRPr lang="en-GB"/>
          </a:p>
        </p:txBody>
      </p:sp>
    </p:spTree>
    <p:extLst>
      <p:ext uri="{BB962C8B-B14F-4D97-AF65-F5344CB8AC3E}">
        <p14:creationId xmlns:p14="http://schemas.microsoft.com/office/powerpoint/2010/main" val="242094308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emphasis here is on there still being three, even though they are in two sets – some on the log and some in the pool. Encourage grown-ups to gesture with their finger – How many altogether?</a:t>
            </a:r>
          </a:p>
          <a:p>
            <a:r>
              <a:rPr lang="en-GB" dirty="0"/>
              <a:t>Children will need to put 1 finger down and 1 finger up on the other hand – this ensures that 3 are still shown (conservation of number).</a:t>
            </a:r>
          </a:p>
          <a:p>
            <a:endParaRPr lang="en-GB" dirty="0"/>
          </a:p>
        </p:txBody>
      </p:sp>
      <p:sp>
        <p:nvSpPr>
          <p:cNvPr id="4" name="Slide Number Placeholder 3"/>
          <p:cNvSpPr>
            <a:spLocks noGrp="1"/>
          </p:cNvSpPr>
          <p:nvPr>
            <p:ph type="sldNum" sz="quarter" idx="5"/>
          </p:nvPr>
        </p:nvSpPr>
        <p:spPr/>
        <p:txBody>
          <a:bodyPr/>
          <a:lstStyle/>
          <a:p>
            <a:fld id="{7AB4449D-790E-4A81-AE8A-33C73B6E900B}" type="slidenum">
              <a:rPr lang="en-GB" smtClean="0"/>
              <a:t>36</a:t>
            </a:fld>
            <a:endParaRPr lang="en-GB"/>
          </a:p>
        </p:txBody>
      </p:sp>
    </p:spTree>
    <p:extLst>
      <p:ext uri="{BB962C8B-B14F-4D97-AF65-F5344CB8AC3E}">
        <p14:creationId xmlns:p14="http://schemas.microsoft.com/office/powerpoint/2010/main" val="418356740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emphasis here is on there still being three even though they are in two sets – some on the log and some in the pool. Parents could gesture with their finger – How many altogether?</a:t>
            </a:r>
          </a:p>
          <a:p>
            <a:endParaRPr lang="en-GB" dirty="0"/>
          </a:p>
        </p:txBody>
      </p:sp>
      <p:sp>
        <p:nvSpPr>
          <p:cNvPr id="4" name="Slide Number Placeholder 3"/>
          <p:cNvSpPr>
            <a:spLocks noGrp="1"/>
          </p:cNvSpPr>
          <p:nvPr>
            <p:ph type="sldNum" sz="quarter" idx="5"/>
          </p:nvPr>
        </p:nvSpPr>
        <p:spPr/>
        <p:txBody>
          <a:bodyPr/>
          <a:lstStyle/>
          <a:p>
            <a:fld id="{7AB4449D-790E-4A81-AE8A-33C73B6E900B}" type="slidenum">
              <a:rPr lang="en-GB" smtClean="0"/>
              <a:t>37</a:t>
            </a:fld>
            <a:endParaRPr lang="en-GB"/>
          </a:p>
        </p:txBody>
      </p:sp>
    </p:spTree>
    <p:extLst>
      <p:ext uri="{BB962C8B-B14F-4D97-AF65-F5344CB8AC3E}">
        <p14:creationId xmlns:p14="http://schemas.microsoft.com/office/powerpoint/2010/main" val="223013653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emphasis here is on there still being three. Now we have none on the log and three in the pool, but there are still 3 altogether. Parents could gesture with their finger – How many altogether?</a:t>
            </a:r>
          </a:p>
          <a:p>
            <a:endParaRPr lang="en-GB" dirty="0"/>
          </a:p>
        </p:txBody>
      </p:sp>
      <p:sp>
        <p:nvSpPr>
          <p:cNvPr id="4" name="Slide Number Placeholder 3"/>
          <p:cNvSpPr>
            <a:spLocks noGrp="1"/>
          </p:cNvSpPr>
          <p:nvPr>
            <p:ph type="sldNum" sz="quarter" idx="5"/>
          </p:nvPr>
        </p:nvSpPr>
        <p:spPr/>
        <p:txBody>
          <a:bodyPr/>
          <a:lstStyle/>
          <a:p>
            <a:fld id="{7AB4449D-790E-4A81-AE8A-33C73B6E900B}" type="slidenum">
              <a:rPr lang="en-GB" smtClean="0"/>
              <a:t>38</a:t>
            </a:fld>
            <a:endParaRPr lang="en-GB"/>
          </a:p>
        </p:txBody>
      </p:sp>
    </p:spTree>
    <p:extLst>
      <p:ext uri="{BB962C8B-B14F-4D97-AF65-F5344CB8AC3E}">
        <p14:creationId xmlns:p14="http://schemas.microsoft.com/office/powerpoint/2010/main" val="403060490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emphasis here is on there still being three. Now we have none on the log and three in the pool, but there are still 3 altogether. Parents could gesture with their finger – How many altogether?</a:t>
            </a:r>
          </a:p>
          <a:p>
            <a:endParaRPr lang="en-GB" dirty="0"/>
          </a:p>
        </p:txBody>
      </p:sp>
      <p:sp>
        <p:nvSpPr>
          <p:cNvPr id="4" name="Slide Number Placeholder 3"/>
          <p:cNvSpPr>
            <a:spLocks noGrp="1"/>
          </p:cNvSpPr>
          <p:nvPr>
            <p:ph type="sldNum" sz="quarter" idx="5"/>
          </p:nvPr>
        </p:nvSpPr>
        <p:spPr/>
        <p:txBody>
          <a:bodyPr/>
          <a:lstStyle/>
          <a:p>
            <a:fld id="{7AB4449D-790E-4A81-AE8A-33C73B6E900B}" type="slidenum">
              <a:rPr lang="en-GB" smtClean="0"/>
              <a:t>39</a:t>
            </a:fld>
            <a:endParaRPr lang="en-GB"/>
          </a:p>
        </p:txBody>
      </p:sp>
    </p:spTree>
    <p:extLst>
      <p:ext uri="{BB962C8B-B14F-4D97-AF65-F5344CB8AC3E}">
        <p14:creationId xmlns:p14="http://schemas.microsoft.com/office/powerpoint/2010/main" val="222983607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Perhaps highlight that mathematical talk is really important and talking about the smaller numbers will help children later on as they will feel more confident talking about numbers.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B4449D-790E-4A81-AE8A-33C73B6E900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310796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You might mention here that children could use their fingers to ‘show what they see’ on the screen. They can then say if it is two or not two by putting thumbs up or down.</a:t>
            </a:r>
          </a:p>
        </p:txBody>
      </p:sp>
      <p:sp>
        <p:nvSpPr>
          <p:cNvPr id="4" name="Slide Number Placeholder 3"/>
          <p:cNvSpPr>
            <a:spLocks noGrp="1"/>
          </p:cNvSpPr>
          <p:nvPr>
            <p:ph type="sldNum" sz="quarter" idx="5"/>
          </p:nvPr>
        </p:nvSpPr>
        <p:spPr/>
        <p:txBody>
          <a:bodyPr/>
          <a:lstStyle/>
          <a:p>
            <a:fld id="{7AB4449D-790E-4A81-AE8A-33C73B6E900B}" type="slidenum">
              <a:rPr lang="en-GB" smtClean="0"/>
              <a:t>41</a:t>
            </a:fld>
            <a:endParaRPr lang="en-GB"/>
          </a:p>
        </p:txBody>
      </p:sp>
    </p:spTree>
    <p:extLst>
      <p:ext uri="{BB962C8B-B14F-4D97-AF65-F5344CB8AC3E}">
        <p14:creationId xmlns:p14="http://schemas.microsoft.com/office/powerpoint/2010/main" val="328372641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Yes it was two. Well done!</a:t>
            </a:r>
          </a:p>
        </p:txBody>
      </p:sp>
      <p:sp>
        <p:nvSpPr>
          <p:cNvPr id="4" name="Slide Number Placeholder 3"/>
          <p:cNvSpPr>
            <a:spLocks noGrp="1"/>
          </p:cNvSpPr>
          <p:nvPr>
            <p:ph type="sldNum" sz="quarter" idx="5"/>
          </p:nvPr>
        </p:nvSpPr>
        <p:spPr/>
        <p:txBody>
          <a:bodyPr/>
          <a:lstStyle/>
          <a:p>
            <a:fld id="{7AB4449D-790E-4A81-AE8A-33C73B6E900B}" type="slidenum">
              <a:rPr lang="en-GB" smtClean="0"/>
              <a:t>43</a:t>
            </a:fld>
            <a:endParaRPr lang="en-GB"/>
          </a:p>
        </p:txBody>
      </p:sp>
    </p:spTree>
    <p:extLst>
      <p:ext uri="{BB962C8B-B14F-4D97-AF65-F5344CB8AC3E}">
        <p14:creationId xmlns:p14="http://schemas.microsoft.com/office/powerpoint/2010/main" val="209325320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need to emphasise here that the focus is not on telling the child (or getting the child to tell us) what the number is … Only to say that it is NOT 2.</a:t>
            </a:r>
          </a:p>
          <a:p>
            <a:endParaRPr lang="en-GB" dirty="0"/>
          </a:p>
          <a:p>
            <a:r>
              <a:rPr lang="en-GB" dirty="0"/>
              <a:t>We want to encourage verbal responses, like: ‘I know it’s not two because there is one more,’ or ‘there is two and one more.’</a:t>
            </a:r>
          </a:p>
        </p:txBody>
      </p:sp>
      <p:sp>
        <p:nvSpPr>
          <p:cNvPr id="4" name="Slide Number Placeholder 3"/>
          <p:cNvSpPr>
            <a:spLocks noGrp="1"/>
          </p:cNvSpPr>
          <p:nvPr>
            <p:ph type="sldNum" sz="quarter" idx="5"/>
          </p:nvPr>
        </p:nvSpPr>
        <p:spPr/>
        <p:txBody>
          <a:bodyPr/>
          <a:lstStyle/>
          <a:p>
            <a:fld id="{7AB4449D-790E-4A81-AE8A-33C73B6E900B}" type="slidenum">
              <a:rPr lang="en-GB" smtClean="0"/>
              <a:t>45</a:t>
            </a:fld>
            <a:endParaRPr lang="en-GB"/>
          </a:p>
        </p:txBody>
      </p:sp>
    </p:spTree>
    <p:extLst>
      <p:ext uri="{BB962C8B-B14F-4D97-AF65-F5344CB8AC3E}">
        <p14:creationId xmlns:p14="http://schemas.microsoft.com/office/powerpoint/2010/main" val="175033691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Ask again, how did you know it is not two?</a:t>
            </a:r>
          </a:p>
        </p:txBody>
      </p:sp>
      <p:sp>
        <p:nvSpPr>
          <p:cNvPr id="4" name="Slide Number Placeholder 3"/>
          <p:cNvSpPr>
            <a:spLocks noGrp="1"/>
          </p:cNvSpPr>
          <p:nvPr>
            <p:ph type="sldNum" sz="quarter" idx="5"/>
          </p:nvPr>
        </p:nvSpPr>
        <p:spPr/>
        <p:txBody>
          <a:bodyPr/>
          <a:lstStyle/>
          <a:p>
            <a:fld id="{7AB4449D-790E-4A81-AE8A-33C73B6E900B}" type="slidenum">
              <a:rPr lang="en-GB" smtClean="0"/>
              <a:t>47</a:t>
            </a:fld>
            <a:endParaRPr lang="en-GB"/>
          </a:p>
        </p:txBody>
      </p:sp>
    </p:spTree>
    <p:extLst>
      <p:ext uri="{BB962C8B-B14F-4D97-AF65-F5344CB8AC3E}">
        <p14:creationId xmlns:p14="http://schemas.microsoft.com/office/powerpoint/2010/main" val="289580497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Ensure each child has a paper towel or hand to use with their counters.</a:t>
            </a:r>
          </a:p>
        </p:txBody>
      </p:sp>
      <p:sp>
        <p:nvSpPr>
          <p:cNvPr id="4" name="Slide Number Placeholder 3"/>
          <p:cNvSpPr>
            <a:spLocks noGrp="1"/>
          </p:cNvSpPr>
          <p:nvPr>
            <p:ph type="sldNum" sz="quarter" idx="5"/>
          </p:nvPr>
        </p:nvSpPr>
        <p:spPr/>
        <p:txBody>
          <a:bodyPr/>
          <a:lstStyle/>
          <a:p>
            <a:fld id="{7AB4449D-790E-4A81-AE8A-33C73B6E900B}" type="slidenum">
              <a:rPr lang="en-GB" smtClean="0"/>
              <a:t>56</a:t>
            </a:fld>
            <a:endParaRPr lang="en-GB"/>
          </a:p>
        </p:txBody>
      </p:sp>
    </p:spTree>
    <p:extLst>
      <p:ext uri="{BB962C8B-B14F-4D97-AF65-F5344CB8AC3E}">
        <p14:creationId xmlns:p14="http://schemas.microsoft.com/office/powerpoint/2010/main" val="86378787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Remind the grown-ups to only use three counters for this activity.</a:t>
            </a:r>
          </a:p>
        </p:txBody>
      </p:sp>
      <p:sp>
        <p:nvSpPr>
          <p:cNvPr id="4" name="Slide Number Placeholder 3"/>
          <p:cNvSpPr>
            <a:spLocks noGrp="1"/>
          </p:cNvSpPr>
          <p:nvPr>
            <p:ph type="sldNum" sz="quarter" idx="5"/>
          </p:nvPr>
        </p:nvSpPr>
        <p:spPr/>
        <p:txBody>
          <a:bodyPr/>
          <a:lstStyle/>
          <a:p>
            <a:fld id="{7AB4449D-790E-4A81-AE8A-33C73B6E900B}" type="slidenum">
              <a:rPr lang="en-GB" smtClean="0"/>
              <a:t>57</a:t>
            </a:fld>
            <a:endParaRPr lang="en-GB"/>
          </a:p>
        </p:txBody>
      </p:sp>
    </p:spTree>
    <p:extLst>
      <p:ext uri="{BB962C8B-B14F-4D97-AF65-F5344CB8AC3E}">
        <p14:creationId xmlns:p14="http://schemas.microsoft.com/office/powerpoint/2010/main" val="391402339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It is really important here to point out that we don’t want to focus on what the number IS – just whether it is 2 or NOT.</a:t>
            </a:r>
          </a:p>
          <a:p>
            <a:r>
              <a:rPr lang="en-GB" dirty="0"/>
              <a:t>We will talk about why we know it is not 2 at the end of the game.</a:t>
            </a:r>
          </a:p>
          <a:p>
            <a:r>
              <a:rPr lang="en-GB" dirty="0"/>
              <a:t>Children/parents will need to be reminded not to say ‘it is three’ but to say ‘it is not 2.’</a:t>
            </a:r>
          </a:p>
          <a:p>
            <a:endParaRPr lang="en-GB" dirty="0"/>
          </a:p>
        </p:txBody>
      </p:sp>
      <p:sp>
        <p:nvSpPr>
          <p:cNvPr id="4" name="Slide Number Placeholder 3"/>
          <p:cNvSpPr>
            <a:spLocks noGrp="1"/>
          </p:cNvSpPr>
          <p:nvPr>
            <p:ph type="sldNum" sz="quarter" idx="5"/>
          </p:nvPr>
        </p:nvSpPr>
        <p:spPr/>
        <p:txBody>
          <a:bodyPr/>
          <a:lstStyle/>
          <a:p>
            <a:fld id="{7AB4449D-790E-4A81-AE8A-33C73B6E900B}" type="slidenum">
              <a:rPr lang="en-GB" smtClean="0"/>
              <a:t>58</a:t>
            </a:fld>
            <a:endParaRPr lang="en-GB"/>
          </a:p>
        </p:txBody>
      </p:sp>
    </p:spTree>
    <p:extLst>
      <p:ext uri="{BB962C8B-B14F-4D97-AF65-F5344CB8AC3E}">
        <p14:creationId xmlns:p14="http://schemas.microsoft.com/office/powerpoint/2010/main" val="225845732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Now we are going to repeat the activity but we are going to ask your children to tell us what we need to do to make the number into 2. This time grown-ups will need to pause after each one and ask: What do we need to do to make it into 2? </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Demonstrate these responses one at a time before allowing grown-ups to have another go with the paper towel and counters.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These are typical examples of what we might want children to say to reason about how to make 2.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It would be useful for parents to model this language and promote these responses from pupils, but parents may need some support to help them to model this.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This time, parents should hide one, two or three objects under the paper towel and ask, ‘What do we need to do to make it into 2?’ Leave the responses on the screen for reference.</a:t>
            </a:r>
          </a:p>
        </p:txBody>
      </p:sp>
      <p:sp>
        <p:nvSpPr>
          <p:cNvPr id="4" name="Slide Number Placeholder 3"/>
          <p:cNvSpPr>
            <a:spLocks noGrp="1"/>
          </p:cNvSpPr>
          <p:nvPr>
            <p:ph type="sldNum" sz="quarter" idx="5"/>
          </p:nvPr>
        </p:nvSpPr>
        <p:spPr/>
        <p:txBody>
          <a:bodyPr/>
          <a:lstStyle/>
          <a:p>
            <a:fld id="{7AB4449D-790E-4A81-AE8A-33C73B6E900B}" type="slidenum">
              <a:rPr lang="en-GB" smtClean="0"/>
              <a:t>60</a:t>
            </a:fld>
            <a:endParaRPr lang="en-GB"/>
          </a:p>
        </p:txBody>
      </p:sp>
    </p:spTree>
    <p:extLst>
      <p:ext uri="{BB962C8B-B14F-4D97-AF65-F5344CB8AC3E}">
        <p14:creationId xmlns:p14="http://schemas.microsoft.com/office/powerpoint/2010/main" val="375645228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anticipate each day that you will spend about ten minutes on the activity. Sometimes it may not take 10 minutes which is fine – maybe you could try some of the additional activities too on those days.</a:t>
            </a:r>
          </a:p>
        </p:txBody>
      </p:sp>
      <p:sp>
        <p:nvSpPr>
          <p:cNvPr id="4" name="Slide Number Placeholder 3"/>
          <p:cNvSpPr>
            <a:spLocks noGrp="1"/>
          </p:cNvSpPr>
          <p:nvPr>
            <p:ph type="sldNum" sz="quarter" idx="5"/>
          </p:nvPr>
        </p:nvSpPr>
        <p:spPr/>
        <p:txBody>
          <a:bodyPr/>
          <a:lstStyle/>
          <a:p>
            <a:fld id="{7AB4449D-790E-4A81-AE8A-33C73B6E900B}" type="slidenum">
              <a:rPr lang="en-GB" smtClean="0"/>
              <a:t>61</a:t>
            </a:fld>
            <a:endParaRPr lang="en-GB"/>
          </a:p>
        </p:txBody>
      </p:sp>
    </p:spTree>
    <p:extLst>
      <p:ext uri="{BB962C8B-B14F-4D97-AF65-F5344CB8AC3E}">
        <p14:creationId xmlns:p14="http://schemas.microsoft.com/office/powerpoint/2010/main" val="333791068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Ensure parents have the first sheet in the pack on the day of the workshop so they can see the layout and ask any questions.</a:t>
            </a:r>
          </a:p>
          <a:p>
            <a:endParaRPr lang="en-GB" dirty="0"/>
          </a:p>
          <a:p>
            <a:r>
              <a:rPr lang="en-GB" dirty="0"/>
              <a:t>1</a:t>
            </a:r>
            <a:r>
              <a:rPr lang="en-GB" baseline="30000" dirty="0"/>
              <a:t>st</a:t>
            </a:r>
            <a:r>
              <a:rPr lang="en-GB" dirty="0"/>
              <a:t> Click: Shows the game we played with the subitising to 3 cards. The home learning sheet and diary asks you to play this on Monday, Wednesday and Friday. Try to keep to this if possible, but if you have to move days around due to other commitments, that is fine.</a:t>
            </a:r>
          </a:p>
          <a:p>
            <a:endParaRPr lang="en-GB" dirty="0"/>
          </a:p>
          <a:p>
            <a:r>
              <a:rPr lang="en-GB" dirty="0"/>
              <a:t>2</a:t>
            </a:r>
            <a:r>
              <a:rPr lang="en-GB" baseline="30000" dirty="0"/>
              <a:t>nd</a:t>
            </a:r>
            <a:r>
              <a:rPr lang="en-GB" dirty="0"/>
              <a:t> Click: This shows the part-part-whole game that we played. The sheet asks you to play this on Tuesday and Friday.</a:t>
            </a:r>
          </a:p>
          <a:p>
            <a:endParaRPr lang="en-GB" dirty="0"/>
          </a:p>
          <a:p>
            <a:r>
              <a:rPr lang="en-GB" dirty="0"/>
              <a:t>3</a:t>
            </a:r>
            <a:r>
              <a:rPr lang="en-GB" baseline="30000" dirty="0"/>
              <a:t>rd</a:t>
            </a:r>
            <a:r>
              <a:rPr lang="en-GB" dirty="0"/>
              <a:t> Click: This section shows some other things that you might like to try at home. It is not essential to do all of these, but they will support your child in their learning if you can fit any of them in.</a:t>
            </a:r>
          </a:p>
          <a:p>
            <a:endParaRPr lang="en-GB" dirty="0"/>
          </a:p>
          <a:p>
            <a:r>
              <a:rPr lang="en-GB" dirty="0"/>
              <a:t>Where possible, we would like the families to stick to the order of the homework exercises. The additional activities are optional. The might be attempted on the same day, or at the weekend, depending on time.</a:t>
            </a:r>
          </a:p>
          <a:p>
            <a:r>
              <a:rPr lang="en-GB" dirty="0"/>
              <a:t>Some children have clubs during the week and will miss homework. We ask them to try to fit a 10 minute session in at the weekend instead.</a:t>
            </a:r>
          </a:p>
        </p:txBody>
      </p:sp>
      <p:sp>
        <p:nvSpPr>
          <p:cNvPr id="4" name="Slide Number Placeholder 3"/>
          <p:cNvSpPr>
            <a:spLocks noGrp="1"/>
          </p:cNvSpPr>
          <p:nvPr>
            <p:ph type="sldNum" sz="quarter" idx="5"/>
          </p:nvPr>
        </p:nvSpPr>
        <p:spPr/>
        <p:txBody>
          <a:bodyPr/>
          <a:lstStyle/>
          <a:p>
            <a:fld id="{7AB4449D-790E-4A81-AE8A-33C73B6E900B}" type="slidenum">
              <a:rPr lang="en-GB" smtClean="0"/>
              <a:t>62</a:t>
            </a:fld>
            <a:endParaRPr lang="en-GB"/>
          </a:p>
        </p:txBody>
      </p:sp>
    </p:spTree>
    <p:extLst>
      <p:ext uri="{BB962C8B-B14F-4D97-AF65-F5344CB8AC3E}">
        <p14:creationId xmlns:p14="http://schemas.microsoft.com/office/powerpoint/2010/main" val="198367656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Class teachers – please ensure the parents have the homework diary in the pack at the workshop so they can easily follow the instructions and can ask any questions. </a:t>
            </a:r>
          </a:p>
          <a:p>
            <a:r>
              <a:rPr lang="en-GB" dirty="0"/>
              <a:t>If your homework is not sent out on a Friday, that is fine – the families should start the diary on the day when they receive the homework and should return it on the same day the following week.</a:t>
            </a:r>
          </a:p>
          <a:p>
            <a:endParaRPr lang="en-GB" dirty="0"/>
          </a:p>
          <a:p>
            <a:r>
              <a:rPr lang="en-GB" dirty="0"/>
              <a:t>We are asking the grown-ups to play the games on the days indicated on the sheet, although there is flexibility on this and some could be done at the weekend. Emphasise that we do not want them to spend more than 10 minutes each day on this. It can also be shared by family members and doesn’t have to be done with the person who attends the workshop. </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Click 1: It would be helpful if the grown-ups made a comment each day to show how well their child attempted the work, any success stories and what the grown-up is ‘noticing’ about the child’s learning.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Click 2: Ask the grown-up to circle the most appropriate face at the bottom to show how confident they and their child felt about this week’s work.</a:t>
            </a:r>
          </a:p>
          <a:p>
            <a:endParaRPr lang="en-GB" dirty="0"/>
          </a:p>
          <a:p>
            <a:r>
              <a:rPr lang="en-GB" dirty="0"/>
              <a:t>The home learning should be sent out in the usual way for your class. The diary should be completed from whatever day the diary is sent out (i.e. if home learning is sent out on Wednesdays, the children should complete the Wednesday task that night on their diary and the parent should work in order from there). Please request parents to ensure the diary is returned the following week so that a new one and new activities can be issued.</a:t>
            </a:r>
          </a:p>
          <a:p>
            <a:endParaRPr lang="en-GB" dirty="0"/>
          </a:p>
          <a:p>
            <a:r>
              <a:rPr lang="en-GB" dirty="0"/>
              <a:t>There is no need to ‘mark’ the diary and return it with comments (unless you really want to!). It would be good to note where children are not completing the tasks, not returning the diary, or indicating that they are not confident so that you might make some suggestions for adaptations, where necessary.</a:t>
            </a:r>
          </a:p>
        </p:txBody>
      </p:sp>
      <p:sp>
        <p:nvSpPr>
          <p:cNvPr id="4" name="Slide Number Placeholder 3"/>
          <p:cNvSpPr>
            <a:spLocks noGrp="1"/>
          </p:cNvSpPr>
          <p:nvPr>
            <p:ph type="sldNum" sz="quarter" idx="5"/>
          </p:nvPr>
        </p:nvSpPr>
        <p:spPr/>
        <p:txBody>
          <a:bodyPr/>
          <a:lstStyle/>
          <a:p>
            <a:fld id="{7AB4449D-790E-4A81-AE8A-33C73B6E900B}" type="slidenum">
              <a:rPr lang="en-GB" smtClean="0"/>
              <a:t>63</a:t>
            </a:fld>
            <a:endParaRPr lang="en-GB"/>
          </a:p>
        </p:txBody>
      </p:sp>
    </p:spTree>
    <p:extLst>
      <p:ext uri="{BB962C8B-B14F-4D97-AF65-F5344CB8AC3E}">
        <p14:creationId xmlns:p14="http://schemas.microsoft.com/office/powerpoint/2010/main" val="20083346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Ask if there are any questions. Parents can fill out the evaluation sheet for the session.</a:t>
            </a:r>
          </a:p>
        </p:txBody>
      </p:sp>
      <p:sp>
        <p:nvSpPr>
          <p:cNvPr id="4" name="Slide Number Placeholder 3"/>
          <p:cNvSpPr>
            <a:spLocks noGrp="1"/>
          </p:cNvSpPr>
          <p:nvPr>
            <p:ph type="sldNum" sz="quarter" idx="5"/>
          </p:nvPr>
        </p:nvSpPr>
        <p:spPr/>
        <p:txBody>
          <a:bodyPr/>
          <a:lstStyle/>
          <a:p>
            <a:fld id="{7E1910B0-7265-4237-B416-2AA1DC1D4374}" type="slidenum">
              <a:rPr lang="en-GB" smtClean="0"/>
              <a:t>65</a:t>
            </a:fld>
            <a:endParaRPr lang="en-GB"/>
          </a:p>
        </p:txBody>
      </p:sp>
    </p:spTree>
    <p:extLst>
      <p:ext uri="{BB962C8B-B14F-4D97-AF65-F5344CB8AC3E}">
        <p14:creationId xmlns:p14="http://schemas.microsoft.com/office/powerpoint/2010/main" val="20205537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15052A-818E-5C77-1B84-B2B3428ED86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79BA0E0-0768-6B8D-2200-58C81603828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7A79127-182C-FE97-843C-4412726ADC9E}"/>
              </a:ext>
            </a:extLst>
          </p:cNvPr>
          <p:cNvSpPr>
            <a:spLocks noGrp="1"/>
          </p:cNvSpPr>
          <p:nvPr>
            <p:ph type="dt" sz="half" idx="10"/>
          </p:nvPr>
        </p:nvSpPr>
        <p:spPr/>
        <p:txBody>
          <a:bodyPr/>
          <a:lstStyle/>
          <a:p>
            <a:fld id="{37AB5624-21FE-417E-8A12-DF043E98CEE1}" type="datetimeFigureOut">
              <a:rPr lang="en-GB" smtClean="0"/>
              <a:t>03/02/2025</a:t>
            </a:fld>
            <a:endParaRPr lang="en-GB"/>
          </a:p>
        </p:txBody>
      </p:sp>
      <p:sp>
        <p:nvSpPr>
          <p:cNvPr id="5" name="Footer Placeholder 4">
            <a:extLst>
              <a:ext uri="{FF2B5EF4-FFF2-40B4-BE49-F238E27FC236}">
                <a16:creationId xmlns:a16="http://schemas.microsoft.com/office/drawing/2014/main" id="{C4474606-9E1E-7BD4-C9B1-74D5F5195E0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E9D5ABB-440F-27FB-0A36-058097794876}"/>
              </a:ext>
            </a:extLst>
          </p:cNvPr>
          <p:cNvSpPr>
            <a:spLocks noGrp="1"/>
          </p:cNvSpPr>
          <p:nvPr>
            <p:ph type="sldNum" sz="quarter" idx="12"/>
          </p:nvPr>
        </p:nvSpPr>
        <p:spPr/>
        <p:txBody>
          <a:bodyPr/>
          <a:lstStyle/>
          <a:p>
            <a:fld id="{6B736EDD-AEB2-4FA3-A3DB-B4BFA3B44283}" type="slidenum">
              <a:rPr lang="en-GB" smtClean="0"/>
              <a:t>‹#›</a:t>
            </a:fld>
            <a:endParaRPr lang="en-GB"/>
          </a:p>
        </p:txBody>
      </p:sp>
    </p:spTree>
    <p:extLst>
      <p:ext uri="{BB962C8B-B14F-4D97-AF65-F5344CB8AC3E}">
        <p14:creationId xmlns:p14="http://schemas.microsoft.com/office/powerpoint/2010/main" val="15759811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4791F4-50EC-E0A2-812E-505F46FE9B7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A7FEACB-9E26-244B-D777-A0C172F60B8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6D5AD07-98AB-F96C-E312-2B0A581AB46D}"/>
              </a:ext>
            </a:extLst>
          </p:cNvPr>
          <p:cNvSpPr>
            <a:spLocks noGrp="1"/>
          </p:cNvSpPr>
          <p:nvPr>
            <p:ph type="dt" sz="half" idx="10"/>
          </p:nvPr>
        </p:nvSpPr>
        <p:spPr/>
        <p:txBody>
          <a:bodyPr/>
          <a:lstStyle/>
          <a:p>
            <a:fld id="{37AB5624-21FE-417E-8A12-DF043E98CEE1}" type="datetimeFigureOut">
              <a:rPr lang="en-GB" smtClean="0"/>
              <a:t>03/02/2025</a:t>
            </a:fld>
            <a:endParaRPr lang="en-GB"/>
          </a:p>
        </p:txBody>
      </p:sp>
      <p:sp>
        <p:nvSpPr>
          <p:cNvPr id="5" name="Footer Placeholder 4">
            <a:extLst>
              <a:ext uri="{FF2B5EF4-FFF2-40B4-BE49-F238E27FC236}">
                <a16:creationId xmlns:a16="http://schemas.microsoft.com/office/drawing/2014/main" id="{C1A826B4-A198-43B8-E3D2-C636C637827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C02CFAB-2F5B-7741-1528-35021D429611}"/>
              </a:ext>
            </a:extLst>
          </p:cNvPr>
          <p:cNvSpPr>
            <a:spLocks noGrp="1"/>
          </p:cNvSpPr>
          <p:nvPr>
            <p:ph type="sldNum" sz="quarter" idx="12"/>
          </p:nvPr>
        </p:nvSpPr>
        <p:spPr/>
        <p:txBody>
          <a:bodyPr/>
          <a:lstStyle/>
          <a:p>
            <a:fld id="{6B736EDD-AEB2-4FA3-A3DB-B4BFA3B44283}" type="slidenum">
              <a:rPr lang="en-GB" smtClean="0"/>
              <a:t>‹#›</a:t>
            </a:fld>
            <a:endParaRPr lang="en-GB"/>
          </a:p>
        </p:txBody>
      </p:sp>
    </p:spTree>
    <p:extLst>
      <p:ext uri="{BB962C8B-B14F-4D97-AF65-F5344CB8AC3E}">
        <p14:creationId xmlns:p14="http://schemas.microsoft.com/office/powerpoint/2010/main" val="7701349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221A53-7BD5-2379-5551-E86979138F0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39A8643-0642-B7F4-3DC6-08A1766D753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392A76D-0FFE-B00F-3B84-5A9F1FFC35A0}"/>
              </a:ext>
            </a:extLst>
          </p:cNvPr>
          <p:cNvSpPr>
            <a:spLocks noGrp="1"/>
          </p:cNvSpPr>
          <p:nvPr>
            <p:ph type="dt" sz="half" idx="10"/>
          </p:nvPr>
        </p:nvSpPr>
        <p:spPr/>
        <p:txBody>
          <a:bodyPr/>
          <a:lstStyle/>
          <a:p>
            <a:fld id="{37AB5624-21FE-417E-8A12-DF043E98CEE1}" type="datetimeFigureOut">
              <a:rPr lang="en-GB" smtClean="0"/>
              <a:t>03/02/2025</a:t>
            </a:fld>
            <a:endParaRPr lang="en-GB"/>
          </a:p>
        </p:txBody>
      </p:sp>
      <p:sp>
        <p:nvSpPr>
          <p:cNvPr id="5" name="Footer Placeholder 4">
            <a:extLst>
              <a:ext uri="{FF2B5EF4-FFF2-40B4-BE49-F238E27FC236}">
                <a16:creationId xmlns:a16="http://schemas.microsoft.com/office/drawing/2014/main" id="{339C608C-ACAA-05DD-90B5-65DC5A8E296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D03D26E-2185-DCBD-9A40-1E061C062FCB}"/>
              </a:ext>
            </a:extLst>
          </p:cNvPr>
          <p:cNvSpPr>
            <a:spLocks noGrp="1"/>
          </p:cNvSpPr>
          <p:nvPr>
            <p:ph type="sldNum" sz="quarter" idx="12"/>
          </p:nvPr>
        </p:nvSpPr>
        <p:spPr/>
        <p:txBody>
          <a:bodyPr/>
          <a:lstStyle/>
          <a:p>
            <a:fld id="{6B736EDD-AEB2-4FA3-A3DB-B4BFA3B44283}" type="slidenum">
              <a:rPr lang="en-GB" smtClean="0"/>
              <a:t>‹#›</a:t>
            </a:fld>
            <a:endParaRPr lang="en-GB"/>
          </a:p>
        </p:txBody>
      </p:sp>
    </p:spTree>
    <p:extLst>
      <p:ext uri="{BB962C8B-B14F-4D97-AF65-F5344CB8AC3E}">
        <p14:creationId xmlns:p14="http://schemas.microsoft.com/office/powerpoint/2010/main" val="29111825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90DE78-EA0B-4558-47F1-10BA530E894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D9D46B5-7156-B695-341F-8DAA6738C7D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4AADEDF-E3D1-CF28-7321-B8ABB5BAEC6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D820F2D-D0E6-4A50-D105-5D565DBA8D27}"/>
              </a:ext>
            </a:extLst>
          </p:cNvPr>
          <p:cNvSpPr>
            <a:spLocks noGrp="1"/>
          </p:cNvSpPr>
          <p:nvPr>
            <p:ph type="dt" sz="half" idx="10"/>
          </p:nvPr>
        </p:nvSpPr>
        <p:spPr/>
        <p:txBody>
          <a:bodyPr/>
          <a:lstStyle/>
          <a:p>
            <a:fld id="{37AB5624-21FE-417E-8A12-DF043E98CEE1}" type="datetimeFigureOut">
              <a:rPr lang="en-GB" smtClean="0"/>
              <a:t>03/02/2025</a:t>
            </a:fld>
            <a:endParaRPr lang="en-GB"/>
          </a:p>
        </p:txBody>
      </p:sp>
      <p:sp>
        <p:nvSpPr>
          <p:cNvPr id="6" name="Footer Placeholder 5">
            <a:extLst>
              <a:ext uri="{FF2B5EF4-FFF2-40B4-BE49-F238E27FC236}">
                <a16:creationId xmlns:a16="http://schemas.microsoft.com/office/drawing/2014/main" id="{F7C1BD58-1454-7419-5D75-454F4A810F2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DDC7078-688A-209C-BC77-0004288DEA68}"/>
              </a:ext>
            </a:extLst>
          </p:cNvPr>
          <p:cNvSpPr>
            <a:spLocks noGrp="1"/>
          </p:cNvSpPr>
          <p:nvPr>
            <p:ph type="sldNum" sz="quarter" idx="12"/>
          </p:nvPr>
        </p:nvSpPr>
        <p:spPr/>
        <p:txBody>
          <a:bodyPr/>
          <a:lstStyle/>
          <a:p>
            <a:fld id="{6B736EDD-AEB2-4FA3-A3DB-B4BFA3B44283}" type="slidenum">
              <a:rPr lang="en-GB" smtClean="0"/>
              <a:t>‹#›</a:t>
            </a:fld>
            <a:endParaRPr lang="en-GB"/>
          </a:p>
        </p:txBody>
      </p:sp>
    </p:spTree>
    <p:extLst>
      <p:ext uri="{BB962C8B-B14F-4D97-AF65-F5344CB8AC3E}">
        <p14:creationId xmlns:p14="http://schemas.microsoft.com/office/powerpoint/2010/main" val="29387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232F42-97A3-8820-8E21-D6541203469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6FAB07D-CBDB-DB7F-6E23-648DF44F2CB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5B49AB3-457F-4DE8-28E5-7D22BE54EA4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3AAE7BD-2719-08B2-E0DF-1C7965F2CE6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F97F846-B7B5-87F6-11AA-2FB78449592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4EA66D8-83BE-3522-BE73-AC771849C60D}"/>
              </a:ext>
            </a:extLst>
          </p:cNvPr>
          <p:cNvSpPr>
            <a:spLocks noGrp="1"/>
          </p:cNvSpPr>
          <p:nvPr>
            <p:ph type="dt" sz="half" idx="10"/>
          </p:nvPr>
        </p:nvSpPr>
        <p:spPr/>
        <p:txBody>
          <a:bodyPr/>
          <a:lstStyle/>
          <a:p>
            <a:fld id="{37AB5624-21FE-417E-8A12-DF043E98CEE1}" type="datetimeFigureOut">
              <a:rPr lang="en-GB" smtClean="0"/>
              <a:t>03/02/2025</a:t>
            </a:fld>
            <a:endParaRPr lang="en-GB"/>
          </a:p>
        </p:txBody>
      </p:sp>
      <p:sp>
        <p:nvSpPr>
          <p:cNvPr id="8" name="Footer Placeholder 7">
            <a:extLst>
              <a:ext uri="{FF2B5EF4-FFF2-40B4-BE49-F238E27FC236}">
                <a16:creationId xmlns:a16="http://schemas.microsoft.com/office/drawing/2014/main" id="{9D1FB70B-1AEC-5729-9014-5772BAF2587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BA9A79C-0CC9-32D4-3AAE-2CAFA86D6786}"/>
              </a:ext>
            </a:extLst>
          </p:cNvPr>
          <p:cNvSpPr>
            <a:spLocks noGrp="1"/>
          </p:cNvSpPr>
          <p:nvPr>
            <p:ph type="sldNum" sz="quarter" idx="12"/>
          </p:nvPr>
        </p:nvSpPr>
        <p:spPr/>
        <p:txBody>
          <a:bodyPr/>
          <a:lstStyle/>
          <a:p>
            <a:fld id="{6B736EDD-AEB2-4FA3-A3DB-B4BFA3B44283}" type="slidenum">
              <a:rPr lang="en-GB" smtClean="0"/>
              <a:t>‹#›</a:t>
            </a:fld>
            <a:endParaRPr lang="en-GB"/>
          </a:p>
        </p:txBody>
      </p:sp>
    </p:spTree>
    <p:extLst>
      <p:ext uri="{BB962C8B-B14F-4D97-AF65-F5344CB8AC3E}">
        <p14:creationId xmlns:p14="http://schemas.microsoft.com/office/powerpoint/2010/main" val="16033806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0F9A31-48F4-0492-558A-B05746CE1915}"/>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CEA629F-7025-F7CA-FD59-89DD872E7C58}"/>
              </a:ext>
            </a:extLst>
          </p:cNvPr>
          <p:cNvSpPr>
            <a:spLocks noGrp="1"/>
          </p:cNvSpPr>
          <p:nvPr>
            <p:ph type="dt" sz="half" idx="10"/>
          </p:nvPr>
        </p:nvSpPr>
        <p:spPr/>
        <p:txBody>
          <a:bodyPr/>
          <a:lstStyle/>
          <a:p>
            <a:fld id="{37AB5624-21FE-417E-8A12-DF043E98CEE1}" type="datetimeFigureOut">
              <a:rPr lang="en-GB" smtClean="0"/>
              <a:t>03/02/2025</a:t>
            </a:fld>
            <a:endParaRPr lang="en-GB"/>
          </a:p>
        </p:txBody>
      </p:sp>
      <p:sp>
        <p:nvSpPr>
          <p:cNvPr id="4" name="Footer Placeholder 3">
            <a:extLst>
              <a:ext uri="{FF2B5EF4-FFF2-40B4-BE49-F238E27FC236}">
                <a16:creationId xmlns:a16="http://schemas.microsoft.com/office/drawing/2014/main" id="{C8FFC409-6DFD-C044-AFA9-1BBA18F486D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7006278-02F2-E0A5-D1FF-F45913718F9C}"/>
              </a:ext>
            </a:extLst>
          </p:cNvPr>
          <p:cNvSpPr>
            <a:spLocks noGrp="1"/>
          </p:cNvSpPr>
          <p:nvPr>
            <p:ph type="sldNum" sz="quarter" idx="12"/>
          </p:nvPr>
        </p:nvSpPr>
        <p:spPr/>
        <p:txBody>
          <a:bodyPr/>
          <a:lstStyle/>
          <a:p>
            <a:fld id="{6B736EDD-AEB2-4FA3-A3DB-B4BFA3B44283}" type="slidenum">
              <a:rPr lang="en-GB" smtClean="0"/>
              <a:t>‹#›</a:t>
            </a:fld>
            <a:endParaRPr lang="en-GB"/>
          </a:p>
        </p:txBody>
      </p:sp>
    </p:spTree>
    <p:extLst>
      <p:ext uri="{BB962C8B-B14F-4D97-AF65-F5344CB8AC3E}">
        <p14:creationId xmlns:p14="http://schemas.microsoft.com/office/powerpoint/2010/main" val="39754426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E34A151-0BD3-B371-25BD-6ECF6F44ACAE}"/>
              </a:ext>
            </a:extLst>
          </p:cNvPr>
          <p:cNvSpPr>
            <a:spLocks noGrp="1"/>
          </p:cNvSpPr>
          <p:nvPr>
            <p:ph type="dt" sz="half" idx="10"/>
          </p:nvPr>
        </p:nvSpPr>
        <p:spPr/>
        <p:txBody>
          <a:bodyPr/>
          <a:lstStyle/>
          <a:p>
            <a:fld id="{37AB5624-21FE-417E-8A12-DF043E98CEE1}" type="datetimeFigureOut">
              <a:rPr lang="en-GB" smtClean="0"/>
              <a:t>03/02/2025</a:t>
            </a:fld>
            <a:endParaRPr lang="en-GB"/>
          </a:p>
        </p:txBody>
      </p:sp>
      <p:sp>
        <p:nvSpPr>
          <p:cNvPr id="3" name="Footer Placeholder 2">
            <a:extLst>
              <a:ext uri="{FF2B5EF4-FFF2-40B4-BE49-F238E27FC236}">
                <a16:creationId xmlns:a16="http://schemas.microsoft.com/office/drawing/2014/main" id="{E3371B78-FDC6-9467-74DA-6BCDF788E7F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B55588E-D616-669C-E0DA-7657DEBE99B7}"/>
              </a:ext>
            </a:extLst>
          </p:cNvPr>
          <p:cNvSpPr>
            <a:spLocks noGrp="1"/>
          </p:cNvSpPr>
          <p:nvPr>
            <p:ph type="sldNum" sz="quarter" idx="12"/>
          </p:nvPr>
        </p:nvSpPr>
        <p:spPr/>
        <p:txBody>
          <a:bodyPr/>
          <a:lstStyle/>
          <a:p>
            <a:fld id="{6B736EDD-AEB2-4FA3-A3DB-B4BFA3B44283}" type="slidenum">
              <a:rPr lang="en-GB" smtClean="0"/>
              <a:t>‹#›</a:t>
            </a:fld>
            <a:endParaRPr lang="en-GB"/>
          </a:p>
        </p:txBody>
      </p:sp>
    </p:spTree>
    <p:extLst>
      <p:ext uri="{BB962C8B-B14F-4D97-AF65-F5344CB8AC3E}">
        <p14:creationId xmlns:p14="http://schemas.microsoft.com/office/powerpoint/2010/main" val="34627299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E10FE5-C455-9C56-3243-51C87F5AE98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F9E1A0F-CB3B-C575-375A-4888CB72637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E131A6C-E46F-DD60-9819-318651F5C6B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4CA96DD-99BA-2CCD-DDF0-2F760AC042A9}"/>
              </a:ext>
            </a:extLst>
          </p:cNvPr>
          <p:cNvSpPr>
            <a:spLocks noGrp="1"/>
          </p:cNvSpPr>
          <p:nvPr>
            <p:ph type="dt" sz="half" idx="10"/>
          </p:nvPr>
        </p:nvSpPr>
        <p:spPr/>
        <p:txBody>
          <a:bodyPr/>
          <a:lstStyle/>
          <a:p>
            <a:fld id="{37AB5624-21FE-417E-8A12-DF043E98CEE1}" type="datetimeFigureOut">
              <a:rPr lang="en-GB" smtClean="0"/>
              <a:t>03/02/2025</a:t>
            </a:fld>
            <a:endParaRPr lang="en-GB"/>
          </a:p>
        </p:txBody>
      </p:sp>
      <p:sp>
        <p:nvSpPr>
          <p:cNvPr id="6" name="Footer Placeholder 5">
            <a:extLst>
              <a:ext uri="{FF2B5EF4-FFF2-40B4-BE49-F238E27FC236}">
                <a16:creationId xmlns:a16="http://schemas.microsoft.com/office/drawing/2014/main" id="{EC436F7F-541C-483B-DC0D-18A0846F603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08AADE6-1040-4427-BE80-47F7AE4D3435}"/>
              </a:ext>
            </a:extLst>
          </p:cNvPr>
          <p:cNvSpPr>
            <a:spLocks noGrp="1"/>
          </p:cNvSpPr>
          <p:nvPr>
            <p:ph type="sldNum" sz="quarter" idx="12"/>
          </p:nvPr>
        </p:nvSpPr>
        <p:spPr/>
        <p:txBody>
          <a:bodyPr/>
          <a:lstStyle/>
          <a:p>
            <a:fld id="{6B736EDD-AEB2-4FA3-A3DB-B4BFA3B44283}" type="slidenum">
              <a:rPr lang="en-GB" smtClean="0"/>
              <a:t>‹#›</a:t>
            </a:fld>
            <a:endParaRPr lang="en-GB"/>
          </a:p>
        </p:txBody>
      </p:sp>
    </p:spTree>
    <p:extLst>
      <p:ext uri="{BB962C8B-B14F-4D97-AF65-F5344CB8AC3E}">
        <p14:creationId xmlns:p14="http://schemas.microsoft.com/office/powerpoint/2010/main" val="25719061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F80F7D-2A0B-147B-07D7-64DDF210077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F432A9D-F957-03B4-5E8C-8EF063742B2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B00B3EC-F8A1-5354-4F4D-E54C9F56186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D922E16-0D5F-147D-E949-BD075B8B2684}"/>
              </a:ext>
            </a:extLst>
          </p:cNvPr>
          <p:cNvSpPr>
            <a:spLocks noGrp="1"/>
          </p:cNvSpPr>
          <p:nvPr>
            <p:ph type="dt" sz="half" idx="10"/>
          </p:nvPr>
        </p:nvSpPr>
        <p:spPr/>
        <p:txBody>
          <a:bodyPr/>
          <a:lstStyle/>
          <a:p>
            <a:fld id="{37AB5624-21FE-417E-8A12-DF043E98CEE1}" type="datetimeFigureOut">
              <a:rPr lang="en-GB" smtClean="0"/>
              <a:t>03/02/2025</a:t>
            </a:fld>
            <a:endParaRPr lang="en-GB"/>
          </a:p>
        </p:txBody>
      </p:sp>
      <p:sp>
        <p:nvSpPr>
          <p:cNvPr id="6" name="Footer Placeholder 5">
            <a:extLst>
              <a:ext uri="{FF2B5EF4-FFF2-40B4-BE49-F238E27FC236}">
                <a16:creationId xmlns:a16="http://schemas.microsoft.com/office/drawing/2014/main" id="{F8889F41-5FDC-580A-F5B9-1C8DE099D0B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81C1FAA-E265-E8D1-67AA-F51B9C74CDC2}"/>
              </a:ext>
            </a:extLst>
          </p:cNvPr>
          <p:cNvSpPr>
            <a:spLocks noGrp="1"/>
          </p:cNvSpPr>
          <p:nvPr>
            <p:ph type="sldNum" sz="quarter" idx="12"/>
          </p:nvPr>
        </p:nvSpPr>
        <p:spPr/>
        <p:txBody>
          <a:bodyPr/>
          <a:lstStyle/>
          <a:p>
            <a:fld id="{6B736EDD-AEB2-4FA3-A3DB-B4BFA3B44283}" type="slidenum">
              <a:rPr lang="en-GB" smtClean="0"/>
              <a:t>‹#›</a:t>
            </a:fld>
            <a:endParaRPr lang="en-GB"/>
          </a:p>
        </p:txBody>
      </p:sp>
    </p:spTree>
    <p:extLst>
      <p:ext uri="{BB962C8B-B14F-4D97-AF65-F5344CB8AC3E}">
        <p14:creationId xmlns:p14="http://schemas.microsoft.com/office/powerpoint/2010/main" val="296252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8AA4B9-621E-D54E-3AF4-A94099949F4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D9445DA-AB4A-2AB2-E1B4-001B1847BE7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BB28CBD-D9B5-8201-425E-2DC4E811440A}"/>
              </a:ext>
            </a:extLst>
          </p:cNvPr>
          <p:cNvSpPr>
            <a:spLocks noGrp="1"/>
          </p:cNvSpPr>
          <p:nvPr>
            <p:ph type="dt" sz="half" idx="10"/>
          </p:nvPr>
        </p:nvSpPr>
        <p:spPr/>
        <p:txBody>
          <a:bodyPr/>
          <a:lstStyle/>
          <a:p>
            <a:fld id="{37AB5624-21FE-417E-8A12-DF043E98CEE1}" type="datetimeFigureOut">
              <a:rPr lang="en-GB" smtClean="0"/>
              <a:t>03/02/2025</a:t>
            </a:fld>
            <a:endParaRPr lang="en-GB"/>
          </a:p>
        </p:txBody>
      </p:sp>
      <p:sp>
        <p:nvSpPr>
          <p:cNvPr id="5" name="Footer Placeholder 4">
            <a:extLst>
              <a:ext uri="{FF2B5EF4-FFF2-40B4-BE49-F238E27FC236}">
                <a16:creationId xmlns:a16="http://schemas.microsoft.com/office/drawing/2014/main" id="{426F96C0-C59B-CECE-0949-F0095F61D60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1018AB8-F2CC-DE58-1EF9-A73D51FACDF8}"/>
              </a:ext>
            </a:extLst>
          </p:cNvPr>
          <p:cNvSpPr>
            <a:spLocks noGrp="1"/>
          </p:cNvSpPr>
          <p:nvPr>
            <p:ph type="sldNum" sz="quarter" idx="12"/>
          </p:nvPr>
        </p:nvSpPr>
        <p:spPr/>
        <p:txBody>
          <a:bodyPr/>
          <a:lstStyle/>
          <a:p>
            <a:fld id="{6B736EDD-AEB2-4FA3-A3DB-B4BFA3B44283}" type="slidenum">
              <a:rPr lang="en-GB" smtClean="0"/>
              <a:t>‹#›</a:t>
            </a:fld>
            <a:endParaRPr lang="en-GB"/>
          </a:p>
        </p:txBody>
      </p:sp>
    </p:spTree>
    <p:extLst>
      <p:ext uri="{BB962C8B-B14F-4D97-AF65-F5344CB8AC3E}">
        <p14:creationId xmlns:p14="http://schemas.microsoft.com/office/powerpoint/2010/main" val="663594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32EDDFA-B744-C70A-D7E9-5D4BD54ED00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97EF3FA-3D3F-8A6D-D70A-76149980191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BBAAA63-9DD9-393D-3725-30B76ACD2F36}"/>
              </a:ext>
            </a:extLst>
          </p:cNvPr>
          <p:cNvSpPr>
            <a:spLocks noGrp="1"/>
          </p:cNvSpPr>
          <p:nvPr>
            <p:ph type="dt" sz="half" idx="10"/>
          </p:nvPr>
        </p:nvSpPr>
        <p:spPr/>
        <p:txBody>
          <a:bodyPr/>
          <a:lstStyle/>
          <a:p>
            <a:fld id="{37AB5624-21FE-417E-8A12-DF043E98CEE1}" type="datetimeFigureOut">
              <a:rPr lang="en-GB" smtClean="0"/>
              <a:t>03/02/2025</a:t>
            </a:fld>
            <a:endParaRPr lang="en-GB"/>
          </a:p>
        </p:txBody>
      </p:sp>
      <p:sp>
        <p:nvSpPr>
          <p:cNvPr id="5" name="Footer Placeholder 4">
            <a:extLst>
              <a:ext uri="{FF2B5EF4-FFF2-40B4-BE49-F238E27FC236}">
                <a16:creationId xmlns:a16="http://schemas.microsoft.com/office/drawing/2014/main" id="{CF5E020D-1D4E-BFBD-DF96-FA8ADACCAD9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75728BB-C141-4426-D49C-0FADF33961EB}"/>
              </a:ext>
            </a:extLst>
          </p:cNvPr>
          <p:cNvSpPr>
            <a:spLocks noGrp="1"/>
          </p:cNvSpPr>
          <p:nvPr>
            <p:ph type="sldNum" sz="quarter" idx="12"/>
          </p:nvPr>
        </p:nvSpPr>
        <p:spPr/>
        <p:txBody>
          <a:bodyPr/>
          <a:lstStyle/>
          <a:p>
            <a:fld id="{6B736EDD-AEB2-4FA3-A3DB-B4BFA3B44283}" type="slidenum">
              <a:rPr lang="en-GB" smtClean="0"/>
              <a:t>‹#›</a:t>
            </a:fld>
            <a:endParaRPr lang="en-GB"/>
          </a:p>
        </p:txBody>
      </p:sp>
    </p:spTree>
    <p:extLst>
      <p:ext uri="{BB962C8B-B14F-4D97-AF65-F5344CB8AC3E}">
        <p14:creationId xmlns:p14="http://schemas.microsoft.com/office/powerpoint/2010/main" val="21930485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742129DB-7CCB-4DFF-A799-E554B533013B}"/>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p:blipFill>
        <p:spPr bwMode="auto">
          <a:xfrm>
            <a:off x="-7055" y="0"/>
            <a:ext cx="12228688" cy="687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036" name="Rectangle 4"/>
          <p:cNvSpPr>
            <a:spLocks noGrp="1" noChangeArrowheads="1"/>
          </p:cNvSpPr>
          <p:nvPr>
            <p:ph type="ctrTitle"/>
          </p:nvPr>
        </p:nvSpPr>
        <p:spPr>
          <a:xfrm>
            <a:off x="622301" y="476673"/>
            <a:ext cx="6049764" cy="648071"/>
          </a:xfrm>
        </p:spPr>
        <p:txBody>
          <a:bodyPr anchor="t"/>
          <a:lstStyle>
            <a:lvl1pPr>
              <a:defRPr>
                <a:solidFill>
                  <a:schemeClr val="bg1"/>
                </a:solidFill>
                <a:latin typeface="Arial" panose="020B0604020202020204" pitchFamily="34" charset="0"/>
                <a:cs typeface="Arial" panose="020B0604020202020204" pitchFamily="34" charset="0"/>
              </a:defRPr>
            </a:lvl1pPr>
          </a:lstStyle>
          <a:p>
            <a:pPr lvl="0"/>
            <a:r>
              <a:rPr lang="en-GB" noProof="0"/>
              <a:t>Click to edit Master title style</a:t>
            </a:r>
          </a:p>
        </p:txBody>
      </p:sp>
      <p:sp>
        <p:nvSpPr>
          <p:cNvPr id="44037" name="Rectangle 5"/>
          <p:cNvSpPr>
            <a:spLocks noGrp="1" noChangeArrowheads="1"/>
          </p:cNvSpPr>
          <p:nvPr>
            <p:ph type="subTitle" idx="1"/>
          </p:nvPr>
        </p:nvSpPr>
        <p:spPr>
          <a:xfrm>
            <a:off x="609602" y="1268758"/>
            <a:ext cx="6062463" cy="1152130"/>
          </a:xfrm>
        </p:spPr>
        <p:txBody>
          <a:bodyPr>
            <a:normAutofit/>
          </a:bodyPr>
          <a:lstStyle>
            <a:lvl1pPr marL="0" indent="0">
              <a:buNone/>
              <a:defRPr sz="2400">
                <a:solidFill>
                  <a:schemeClr val="bg1"/>
                </a:solidFill>
                <a:latin typeface="Arial" panose="020B0604020202020204" pitchFamily="34" charset="0"/>
                <a:cs typeface="Arial" panose="020B0604020202020204" pitchFamily="34" charset="0"/>
              </a:defRPr>
            </a:lvl1pPr>
          </a:lstStyle>
          <a:p>
            <a:pPr lvl="0"/>
            <a:r>
              <a:rPr lang="en-GB" noProof="0"/>
              <a:t>Click to edit Master subtitle style</a:t>
            </a:r>
          </a:p>
        </p:txBody>
      </p:sp>
      <p:sp>
        <p:nvSpPr>
          <p:cNvPr id="7" name="Date Placeholder 6">
            <a:extLst>
              <a:ext uri="{FF2B5EF4-FFF2-40B4-BE49-F238E27FC236}">
                <a16:creationId xmlns:a16="http://schemas.microsoft.com/office/drawing/2014/main" id="{FF959467-41A6-455E-929A-E40D1059C340}"/>
              </a:ext>
            </a:extLst>
          </p:cNvPr>
          <p:cNvSpPr>
            <a:spLocks noGrp="1" noChangeArrowheads="1"/>
          </p:cNvSpPr>
          <p:nvPr>
            <p:ph type="dt" sz="half" idx="10"/>
          </p:nvPr>
        </p:nvSpPr>
        <p:spPr/>
        <p:txBody>
          <a:bodyPr/>
          <a:lstStyle>
            <a:lvl1pPr>
              <a:buNone/>
              <a:defRPr>
                <a:solidFill>
                  <a:schemeClr val="accent2"/>
                </a:solidFill>
              </a:defRPr>
            </a:lvl1pPr>
          </a:lstStyle>
          <a:p>
            <a:pPr>
              <a:defRPr/>
            </a:pPr>
            <a:endParaRPr lang="en-GB"/>
          </a:p>
        </p:txBody>
      </p:sp>
      <p:sp>
        <p:nvSpPr>
          <p:cNvPr id="8" name="Footer Placeholder 7">
            <a:extLst>
              <a:ext uri="{FF2B5EF4-FFF2-40B4-BE49-F238E27FC236}">
                <a16:creationId xmlns:a16="http://schemas.microsoft.com/office/drawing/2014/main" id="{80EA04C3-E93E-45FB-8B42-78A38976AF52}"/>
              </a:ext>
            </a:extLst>
          </p:cNvPr>
          <p:cNvSpPr>
            <a:spLocks noGrp="1" noChangeArrowheads="1"/>
          </p:cNvSpPr>
          <p:nvPr>
            <p:ph type="ftr" sz="quarter" idx="11"/>
          </p:nvPr>
        </p:nvSpPr>
        <p:spPr>
          <a:xfrm>
            <a:off x="3503085" y="6248400"/>
            <a:ext cx="8544983" cy="457200"/>
          </a:xfrm>
        </p:spPr>
        <p:txBody>
          <a:bodyPr/>
          <a:lstStyle>
            <a:lvl1pPr>
              <a:defRPr>
                <a:solidFill>
                  <a:schemeClr val="accent2"/>
                </a:solidFill>
              </a:defRPr>
            </a:lvl1pPr>
          </a:lstStyle>
          <a:p>
            <a:pPr>
              <a:defRPr/>
            </a:pPr>
            <a:endParaRPr lang="en-GB"/>
          </a:p>
        </p:txBody>
      </p:sp>
    </p:spTree>
    <p:extLst>
      <p:ext uri="{BB962C8B-B14F-4D97-AF65-F5344CB8AC3E}">
        <p14:creationId xmlns:p14="http://schemas.microsoft.com/office/powerpoint/2010/main" val="1937117179"/>
      </p:ext>
    </p:extLst>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3399526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1511F86-0498-45AC-91EB-811F623B6D95}"/>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Title 1"/>
          <p:cNvSpPr>
            <a:spLocks noGrp="1"/>
          </p:cNvSpPr>
          <p:nvPr>
            <p:ph type="title"/>
          </p:nvPr>
        </p:nvSpPr>
        <p:spPr>
          <a:xfrm>
            <a:off x="601035" y="430660"/>
            <a:ext cx="10972800" cy="982117"/>
          </a:xfrm>
        </p:spPr>
        <p:txBody>
          <a:bodyPr anchor="t"/>
          <a:lstStyle>
            <a:lvl1pPr>
              <a:defRPr>
                <a:solidFill>
                  <a:srgbClr val="585858"/>
                </a:solidFill>
                <a:latin typeface="Arial" panose="020B0604020202020204" pitchFamily="34" charset="0"/>
                <a:cs typeface="Arial" panose="020B0604020202020204" pitchFamily="34" charset="0"/>
              </a:defRPr>
            </a:lvl1pPr>
          </a:lstStyle>
          <a:p>
            <a:r>
              <a:rPr lang="en-US"/>
              <a:t>Click to edit Master title style</a:t>
            </a:r>
            <a:endParaRPr lang="en-GB"/>
          </a:p>
        </p:txBody>
      </p:sp>
      <p:sp>
        <p:nvSpPr>
          <p:cNvPr id="3" name="Content Placeholder 2"/>
          <p:cNvSpPr>
            <a:spLocks noGrp="1"/>
          </p:cNvSpPr>
          <p:nvPr>
            <p:ph idx="1"/>
          </p:nvPr>
        </p:nvSpPr>
        <p:spPr>
          <a:xfrm>
            <a:off x="609600" y="1556792"/>
            <a:ext cx="10972800" cy="3888432"/>
          </a:xfrm>
        </p:spPr>
        <p:txBody>
          <a:bodyPr>
            <a:normAutofit/>
          </a:bodyPr>
          <a:lstStyle>
            <a:lvl1pPr marL="342900" indent="-342900">
              <a:buFont typeface="Arial" panose="020B0604020202020204" pitchFamily="34" charset="0"/>
              <a:buChar char="•"/>
              <a:defRPr sz="2400">
                <a:solidFill>
                  <a:srgbClr val="585858"/>
                </a:solidFill>
                <a:latin typeface="Arial" panose="020B0604020202020204" pitchFamily="34" charset="0"/>
                <a:cs typeface="Arial" panose="020B0604020202020204" pitchFamily="34" charset="0"/>
              </a:defRPr>
            </a:lvl1pPr>
            <a:lvl2pPr marL="742950" indent="-285750">
              <a:buClr>
                <a:srgbClr val="585858"/>
              </a:buClr>
              <a:buFont typeface="Arial" panose="020B0604020202020204" pitchFamily="34" charset="0"/>
              <a:buChar char="•"/>
              <a:defRPr sz="2000">
                <a:solidFill>
                  <a:srgbClr val="585858"/>
                </a:solidFill>
                <a:latin typeface="Arial" panose="020B0604020202020204" pitchFamily="34" charset="0"/>
                <a:cs typeface="Arial" panose="020B0604020202020204" pitchFamily="34" charset="0"/>
              </a:defRPr>
            </a:lvl2pPr>
            <a:lvl3pPr marL="1143000" indent="-228600">
              <a:buClr>
                <a:srgbClr val="585858"/>
              </a:buClr>
              <a:buFont typeface="Arial" panose="020B0604020202020204" pitchFamily="34" charset="0"/>
              <a:buChar char="•"/>
              <a:defRPr sz="1800">
                <a:solidFill>
                  <a:srgbClr val="585858"/>
                </a:solidFill>
                <a:latin typeface="Arial" panose="020B0604020202020204" pitchFamily="34" charset="0"/>
                <a:cs typeface="Arial" panose="020B0604020202020204" pitchFamily="34" charset="0"/>
              </a:defRPr>
            </a:lvl3pPr>
            <a:lvl4pPr marL="1600200" indent="-228600">
              <a:buClr>
                <a:srgbClr val="585858"/>
              </a:buClr>
              <a:buFont typeface="Arial" panose="020B0604020202020204" pitchFamily="34" charset="0"/>
              <a:buChar char="•"/>
              <a:defRPr sz="1600">
                <a:solidFill>
                  <a:srgbClr val="585858"/>
                </a:solidFill>
                <a:latin typeface="Arial" panose="020B0604020202020204" pitchFamily="34" charset="0"/>
                <a:cs typeface="Arial" panose="020B0604020202020204" pitchFamily="34" charset="0"/>
              </a:defRPr>
            </a:lvl4pPr>
            <a:lvl5pPr marL="2057400" indent="-228600">
              <a:buClr>
                <a:srgbClr val="585858"/>
              </a:buClr>
              <a:buFont typeface="Arial" panose="020B0604020202020204" pitchFamily="34" charset="0"/>
              <a:buChar char="•"/>
              <a:defRPr sz="1600">
                <a:solidFill>
                  <a:srgbClr val="585858"/>
                </a:solidFill>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Rectangle 6">
            <a:extLst>
              <a:ext uri="{FF2B5EF4-FFF2-40B4-BE49-F238E27FC236}">
                <a16:creationId xmlns:a16="http://schemas.microsoft.com/office/drawing/2014/main" id="{1F4B3B01-5D20-46B9-B2C9-7FD7F2BEA99B}"/>
              </a:ext>
            </a:extLst>
          </p:cNvPr>
          <p:cNvSpPr>
            <a:spLocks noGrp="1" noChangeArrowheads="1"/>
          </p:cNvSpPr>
          <p:nvPr>
            <p:ph type="dt" sz="half" idx="10"/>
          </p:nvPr>
        </p:nvSpPr>
        <p:spPr/>
        <p:txBody>
          <a:bodyPr/>
          <a:lstStyle>
            <a:lvl1pPr>
              <a:defRPr/>
            </a:lvl1pPr>
          </a:lstStyle>
          <a:p>
            <a:pPr>
              <a:defRPr/>
            </a:pPr>
            <a:endParaRPr lang="en-GB"/>
          </a:p>
        </p:txBody>
      </p:sp>
      <p:sp>
        <p:nvSpPr>
          <p:cNvPr id="7" name="Rectangle 7">
            <a:extLst>
              <a:ext uri="{FF2B5EF4-FFF2-40B4-BE49-F238E27FC236}">
                <a16:creationId xmlns:a16="http://schemas.microsoft.com/office/drawing/2014/main" id="{81515C61-0F49-4F5A-803B-A05DF82E1CB6}"/>
              </a:ext>
            </a:extLst>
          </p:cNvPr>
          <p:cNvSpPr>
            <a:spLocks noGrp="1" noChangeArrowheads="1"/>
          </p:cNvSpPr>
          <p:nvPr>
            <p:ph type="ftr" sz="quarter" idx="11"/>
          </p:nvPr>
        </p:nvSpPr>
        <p:spPr/>
        <p:txBody>
          <a:bodyPr/>
          <a:lstStyle>
            <a:lvl1pPr>
              <a:defRPr/>
            </a:lvl1pPr>
          </a:lstStyle>
          <a:p>
            <a:pPr>
              <a:defRPr/>
            </a:pPr>
            <a:endParaRPr lang="en-GB"/>
          </a:p>
        </p:txBody>
      </p:sp>
      <p:sp>
        <p:nvSpPr>
          <p:cNvPr id="8" name="Rectangle 8">
            <a:extLst>
              <a:ext uri="{FF2B5EF4-FFF2-40B4-BE49-F238E27FC236}">
                <a16:creationId xmlns:a16="http://schemas.microsoft.com/office/drawing/2014/main" id="{F229D3AA-4483-4C24-8D12-A457557489A3}"/>
              </a:ext>
            </a:extLst>
          </p:cNvPr>
          <p:cNvSpPr>
            <a:spLocks noGrp="1" noChangeArrowheads="1"/>
          </p:cNvSpPr>
          <p:nvPr>
            <p:ph type="sldNum" sz="quarter" idx="12"/>
          </p:nvPr>
        </p:nvSpPr>
        <p:spPr/>
        <p:txBody>
          <a:bodyPr/>
          <a:lstStyle>
            <a:lvl1pPr>
              <a:defRPr/>
            </a:lvl1pPr>
          </a:lstStyle>
          <a:p>
            <a:fld id="{4DB3256F-83C8-4422-BB4B-79DB90083B87}" type="slidenum">
              <a:rPr lang="en-GB" altLang="en-US"/>
              <a:pPr/>
              <a:t>‹#›</a:t>
            </a:fld>
            <a:endParaRPr lang="en-GB" altLang="en-US"/>
          </a:p>
        </p:txBody>
      </p:sp>
    </p:spTree>
    <p:extLst>
      <p:ext uri="{BB962C8B-B14F-4D97-AF65-F5344CB8AC3E}">
        <p14:creationId xmlns:p14="http://schemas.microsoft.com/office/powerpoint/2010/main" val="105131516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FB39D9A-8B44-421F-82E0-5688E369053C}"/>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6366" y="0"/>
            <a:ext cx="12192000" cy="6858000"/>
          </a:xfrm>
          <a:prstGeom prst="rect">
            <a:avLst/>
          </a:prstGeom>
        </p:spPr>
      </p:pic>
      <p:sp>
        <p:nvSpPr>
          <p:cNvPr id="5" name="Rectangle 6">
            <a:extLst>
              <a:ext uri="{FF2B5EF4-FFF2-40B4-BE49-F238E27FC236}">
                <a16:creationId xmlns:a16="http://schemas.microsoft.com/office/drawing/2014/main" id="{729FEB22-335A-41BD-B17B-784C9EEF9ACD}"/>
              </a:ext>
            </a:extLst>
          </p:cNvPr>
          <p:cNvSpPr>
            <a:spLocks noGrp="1" noChangeArrowheads="1"/>
          </p:cNvSpPr>
          <p:nvPr>
            <p:ph type="dt" sz="half" idx="10"/>
          </p:nvPr>
        </p:nvSpPr>
        <p:spPr/>
        <p:txBody>
          <a:bodyPr/>
          <a:lstStyle>
            <a:lvl1pPr>
              <a:buNone/>
              <a:defRPr/>
            </a:lvl1pPr>
          </a:lstStyle>
          <a:p>
            <a:pPr>
              <a:defRPr/>
            </a:pPr>
            <a:endParaRPr lang="en-GB"/>
          </a:p>
        </p:txBody>
      </p:sp>
      <p:sp>
        <p:nvSpPr>
          <p:cNvPr id="6" name="Rectangle 7">
            <a:extLst>
              <a:ext uri="{FF2B5EF4-FFF2-40B4-BE49-F238E27FC236}">
                <a16:creationId xmlns:a16="http://schemas.microsoft.com/office/drawing/2014/main" id="{0785812D-06FB-4137-82DA-4C8636188B3A}"/>
              </a:ext>
            </a:extLst>
          </p:cNvPr>
          <p:cNvSpPr>
            <a:spLocks noGrp="1" noChangeArrowheads="1"/>
          </p:cNvSpPr>
          <p:nvPr>
            <p:ph type="ftr" sz="quarter" idx="11"/>
          </p:nvPr>
        </p:nvSpPr>
        <p:spPr/>
        <p:txBody>
          <a:bodyPr/>
          <a:lstStyle>
            <a:lvl1pPr>
              <a:defRPr/>
            </a:lvl1pPr>
          </a:lstStyle>
          <a:p>
            <a:pPr>
              <a:defRPr/>
            </a:pPr>
            <a:endParaRPr lang="en-GB"/>
          </a:p>
        </p:txBody>
      </p:sp>
      <p:sp>
        <p:nvSpPr>
          <p:cNvPr id="7" name="Rectangle 8">
            <a:extLst>
              <a:ext uri="{FF2B5EF4-FFF2-40B4-BE49-F238E27FC236}">
                <a16:creationId xmlns:a16="http://schemas.microsoft.com/office/drawing/2014/main" id="{335DD14D-38EC-424C-AF0C-03BA91A64CBD}"/>
              </a:ext>
            </a:extLst>
          </p:cNvPr>
          <p:cNvSpPr>
            <a:spLocks noGrp="1" noChangeArrowheads="1"/>
          </p:cNvSpPr>
          <p:nvPr>
            <p:ph type="sldNum" sz="quarter" idx="12"/>
          </p:nvPr>
        </p:nvSpPr>
        <p:spPr/>
        <p:txBody>
          <a:bodyPr/>
          <a:lstStyle>
            <a:lvl1pPr>
              <a:defRPr/>
            </a:lvl1pPr>
          </a:lstStyle>
          <a:p>
            <a:pPr>
              <a:buFont typeface="Arial" panose="020B0604020202020204" pitchFamily="34" charset="0"/>
              <a:buNone/>
            </a:pPr>
            <a:endParaRPr lang="en-GB" altLang="en-US"/>
          </a:p>
        </p:txBody>
      </p:sp>
      <p:sp>
        <p:nvSpPr>
          <p:cNvPr id="11" name="Title 1">
            <a:extLst>
              <a:ext uri="{FF2B5EF4-FFF2-40B4-BE49-F238E27FC236}">
                <a16:creationId xmlns:a16="http://schemas.microsoft.com/office/drawing/2014/main" id="{EDD91F02-38ED-4B06-B867-E4F68C54EE80}"/>
              </a:ext>
            </a:extLst>
          </p:cNvPr>
          <p:cNvSpPr>
            <a:spLocks noGrp="1"/>
          </p:cNvSpPr>
          <p:nvPr>
            <p:ph type="title"/>
          </p:nvPr>
        </p:nvSpPr>
        <p:spPr>
          <a:xfrm>
            <a:off x="601035" y="430660"/>
            <a:ext cx="10972800" cy="982117"/>
          </a:xfrm>
        </p:spPr>
        <p:txBody>
          <a:bodyPr anchor="t"/>
          <a:lstStyle>
            <a:lvl1pPr>
              <a:defRPr>
                <a:solidFill>
                  <a:srgbClr val="585858"/>
                </a:solidFill>
                <a:latin typeface="Arial" panose="020B0604020202020204" pitchFamily="34" charset="0"/>
                <a:cs typeface="Arial" panose="020B0604020202020204" pitchFamily="34" charset="0"/>
              </a:defRPr>
            </a:lvl1pPr>
          </a:lstStyle>
          <a:p>
            <a:r>
              <a:rPr lang="en-US" dirty="0"/>
              <a:t>Click to edit Master title style</a:t>
            </a:r>
            <a:endParaRPr lang="en-GB" dirty="0"/>
          </a:p>
        </p:txBody>
      </p:sp>
    </p:spTree>
    <p:extLst>
      <p:ext uri="{BB962C8B-B14F-4D97-AF65-F5344CB8AC3E}">
        <p14:creationId xmlns:p14="http://schemas.microsoft.com/office/powerpoint/2010/main" val="414927030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BE8007C0-F29A-4315-965C-24C897F1347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Title 1"/>
          <p:cNvSpPr>
            <a:spLocks noGrp="1"/>
          </p:cNvSpPr>
          <p:nvPr>
            <p:ph type="title"/>
          </p:nvPr>
        </p:nvSpPr>
        <p:spPr>
          <a:xfrm>
            <a:off x="609600" y="4149080"/>
            <a:ext cx="10972800" cy="426170"/>
          </a:xfrm>
        </p:spPr>
        <p:txBody>
          <a:bodyPr/>
          <a:lstStyle>
            <a:lvl1pPr algn="l">
              <a:defRPr sz="2000" b="1">
                <a:solidFill>
                  <a:srgbClr val="585858"/>
                </a:solidFill>
              </a:defRPr>
            </a:lvl1pPr>
          </a:lstStyle>
          <a:p>
            <a:r>
              <a:rPr lang="en-US"/>
              <a:t>Click to edit Master title style</a:t>
            </a:r>
            <a:endParaRPr lang="en-GB"/>
          </a:p>
        </p:txBody>
      </p:sp>
      <p:sp>
        <p:nvSpPr>
          <p:cNvPr id="3" name="Picture Placeholder 2"/>
          <p:cNvSpPr>
            <a:spLocks noGrp="1"/>
          </p:cNvSpPr>
          <p:nvPr>
            <p:ph type="pic" idx="1"/>
          </p:nvPr>
        </p:nvSpPr>
        <p:spPr>
          <a:xfrm>
            <a:off x="609600" y="444954"/>
            <a:ext cx="10972800" cy="3560111"/>
          </a:xfrm>
        </p:spPr>
        <p:txBody>
          <a:bodyPr/>
          <a:lstStyle>
            <a:lvl1pPr marL="0" indent="0">
              <a:buNone/>
              <a:defRPr sz="3200">
                <a:solidFill>
                  <a:srgbClr val="585858"/>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609600" y="4725144"/>
            <a:ext cx="10972800" cy="720080"/>
          </a:xfrm>
        </p:spPr>
        <p:txBody>
          <a:bodyPr/>
          <a:lstStyle>
            <a:lvl1pPr marL="0" indent="0">
              <a:buNone/>
              <a:defRPr sz="1400">
                <a:solidFill>
                  <a:srgbClr val="585858"/>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6">
            <a:extLst>
              <a:ext uri="{FF2B5EF4-FFF2-40B4-BE49-F238E27FC236}">
                <a16:creationId xmlns:a16="http://schemas.microsoft.com/office/drawing/2014/main" id="{5DAF0D3A-200E-48B8-9EF9-7859E1660C49}"/>
              </a:ext>
            </a:extLst>
          </p:cNvPr>
          <p:cNvSpPr>
            <a:spLocks noGrp="1" noChangeArrowheads="1"/>
          </p:cNvSpPr>
          <p:nvPr>
            <p:ph type="dt" sz="half" idx="10"/>
          </p:nvPr>
        </p:nvSpPr>
        <p:spPr/>
        <p:txBody>
          <a:bodyPr/>
          <a:lstStyle>
            <a:lvl1pPr>
              <a:buNone/>
              <a:defRPr/>
            </a:lvl1pPr>
          </a:lstStyle>
          <a:p>
            <a:pPr>
              <a:defRPr/>
            </a:pPr>
            <a:endParaRPr lang="en-GB"/>
          </a:p>
        </p:txBody>
      </p:sp>
      <p:sp>
        <p:nvSpPr>
          <p:cNvPr id="8" name="Footer Placeholder 7">
            <a:extLst>
              <a:ext uri="{FF2B5EF4-FFF2-40B4-BE49-F238E27FC236}">
                <a16:creationId xmlns:a16="http://schemas.microsoft.com/office/drawing/2014/main" id="{0CCEB8E3-53AE-439B-9428-72B81BD3B83C}"/>
              </a:ext>
            </a:extLst>
          </p:cNvPr>
          <p:cNvSpPr>
            <a:spLocks noGrp="1" noChangeArrowheads="1"/>
          </p:cNvSpPr>
          <p:nvPr>
            <p:ph type="ftr" sz="quarter" idx="11"/>
          </p:nvPr>
        </p:nvSpPr>
        <p:spPr/>
        <p:txBody>
          <a:bodyPr/>
          <a:lstStyle>
            <a:lvl1pPr>
              <a:defRPr/>
            </a:lvl1pPr>
          </a:lstStyle>
          <a:p>
            <a:pPr>
              <a:defRPr/>
            </a:pPr>
            <a:endParaRPr lang="en-GB"/>
          </a:p>
        </p:txBody>
      </p:sp>
      <p:sp>
        <p:nvSpPr>
          <p:cNvPr id="9" name="Slide Number Placeholder 8">
            <a:extLst>
              <a:ext uri="{FF2B5EF4-FFF2-40B4-BE49-F238E27FC236}">
                <a16:creationId xmlns:a16="http://schemas.microsoft.com/office/drawing/2014/main" id="{328C543D-1B00-4E11-9615-CDD988110A23}"/>
              </a:ext>
            </a:extLst>
          </p:cNvPr>
          <p:cNvSpPr>
            <a:spLocks noGrp="1" noChangeArrowheads="1"/>
          </p:cNvSpPr>
          <p:nvPr>
            <p:ph type="sldNum" sz="quarter" idx="12"/>
          </p:nvPr>
        </p:nvSpPr>
        <p:spPr/>
        <p:txBody>
          <a:bodyPr/>
          <a:lstStyle>
            <a:lvl1pPr>
              <a:defRPr/>
            </a:lvl1pPr>
          </a:lstStyle>
          <a:p>
            <a:pPr>
              <a:buFont typeface="Arial" panose="020B0604020202020204" pitchFamily="34" charset="0"/>
              <a:buNone/>
            </a:pPr>
            <a:endParaRPr lang="en-GB" altLang="en-US"/>
          </a:p>
        </p:txBody>
      </p:sp>
    </p:spTree>
    <p:extLst>
      <p:ext uri="{BB962C8B-B14F-4D97-AF65-F5344CB8AC3E}">
        <p14:creationId xmlns:p14="http://schemas.microsoft.com/office/powerpoint/2010/main" val="199633215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hank you">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AD10152-7721-41A0-A6C5-8721C8D0EB17}"/>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p:blipFill>
        <p:spPr bwMode="auto">
          <a:xfrm>
            <a:off x="-7055" y="0"/>
            <a:ext cx="12228688" cy="687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Date Placeholder 6">
            <a:extLst>
              <a:ext uri="{FF2B5EF4-FFF2-40B4-BE49-F238E27FC236}">
                <a16:creationId xmlns:a16="http://schemas.microsoft.com/office/drawing/2014/main" id="{FF959467-41A6-455E-929A-E40D1059C340}"/>
              </a:ext>
            </a:extLst>
          </p:cNvPr>
          <p:cNvSpPr>
            <a:spLocks noGrp="1" noChangeArrowheads="1"/>
          </p:cNvSpPr>
          <p:nvPr>
            <p:ph type="dt" sz="half" idx="10"/>
          </p:nvPr>
        </p:nvSpPr>
        <p:spPr/>
        <p:txBody>
          <a:bodyPr/>
          <a:lstStyle>
            <a:lvl1pPr>
              <a:buNone/>
              <a:defRPr>
                <a:solidFill>
                  <a:schemeClr val="accent2"/>
                </a:solidFill>
              </a:defRPr>
            </a:lvl1pPr>
          </a:lstStyle>
          <a:p>
            <a:pPr>
              <a:defRPr/>
            </a:pPr>
            <a:endParaRPr lang="en-GB"/>
          </a:p>
        </p:txBody>
      </p:sp>
      <p:sp>
        <p:nvSpPr>
          <p:cNvPr id="8" name="Footer Placeholder 7">
            <a:extLst>
              <a:ext uri="{FF2B5EF4-FFF2-40B4-BE49-F238E27FC236}">
                <a16:creationId xmlns:a16="http://schemas.microsoft.com/office/drawing/2014/main" id="{80EA04C3-E93E-45FB-8B42-78A38976AF52}"/>
              </a:ext>
            </a:extLst>
          </p:cNvPr>
          <p:cNvSpPr>
            <a:spLocks noGrp="1" noChangeArrowheads="1"/>
          </p:cNvSpPr>
          <p:nvPr>
            <p:ph type="ftr" sz="quarter" idx="11"/>
          </p:nvPr>
        </p:nvSpPr>
        <p:spPr>
          <a:xfrm>
            <a:off x="3503085" y="6248400"/>
            <a:ext cx="8544983" cy="457200"/>
          </a:xfrm>
        </p:spPr>
        <p:txBody>
          <a:bodyPr/>
          <a:lstStyle>
            <a:lvl1pPr>
              <a:defRPr>
                <a:solidFill>
                  <a:schemeClr val="accent2"/>
                </a:solidFill>
              </a:defRPr>
            </a:lvl1pPr>
          </a:lstStyle>
          <a:p>
            <a:pPr>
              <a:defRPr/>
            </a:pPr>
            <a:endParaRPr lang="en-GB"/>
          </a:p>
        </p:txBody>
      </p:sp>
      <p:sp>
        <p:nvSpPr>
          <p:cNvPr id="2" name="TextBox 1">
            <a:extLst>
              <a:ext uri="{FF2B5EF4-FFF2-40B4-BE49-F238E27FC236}">
                <a16:creationId xmlns:a16="http://schemas.microsoft.com/office/drawing/2014/main" id="{68D0B289-4844-44AC-86A0-5AEEE34C6957}"/>
              </a:ext>
            </a:extLst>
          </p:cNvPr>
          <p:cNvSpPr txBox="1"/>
          <p:nvPr userDrawn="1"/>
        </p:nvSpPr>
        <p:spPr>
          <a:xfrm>
            <a:off x="623392" y="2348880"/>
            <a:ext cx="5616624" cy="646331"/>
          </a:xfrm>
          <a:prstGeom prst="rect">
            <a:avLst/>
          </a:prstGeom>
          <a:noFill/>
        </p:spPr>
        <p:txBody>
          <a:bodyPr wrap="square" rtlCol="0">
            <a:spAutoFit/>
          </a:bodyPr>
          <a:lstStyle/>
          <a:p>
            <a:pPr>
              <a:buNone/>
            </a:pPr>
            <a:r>
              <a:rPr lang="en-GB" sz="3600" b="1" noProof="0">
                <a:solidFill>
                  <a:schemeClr val="bg1"/>
                </a:solidFill>
              </a:rPr>
              <a:t>Thank you</a:t>
            </a:r>
            <a:endParaRPr lang="en-GB" sz="3600" b="1">
              <a:solidFill>
                <a:schemeClr val="bg1"/>
              </a:solidFill>
            </a:endParaRPr>
          </a:p>
        </p:txBody>
      </p:sp>
    </p:spTree>
    <p:extLst>
      <p:ext uri="{BB962C8B-B14F-4D97-AF65-F5344CB8AC3E}">
        <p14:creationId xmlns:p14="http://schemas.microsoft.com/office/powerpoint/2010/main" val="1397708234"/>
      </p:ext>
    </p:extLst>
  </p:cSld>
  <p:clrMapOvr>
    <a:overrideClrMapping bg1="lt1" tx1="dk1" bg2="lt2" tx2="dk2" accent1="accent1" accent2="accent2" accent3="accent3" accent4="accent4" accent5="accent5" accent6="accent6" hlink="hlink" folHlink="folHlink"/>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Two Content">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AE479F6B-F071-4548-90FA-FCBDF835F42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3" name="Content Placeholder 2"/>
          <p:cNvSpPr>
            <a:spLocks noGrp="1"/>
          </p:cNvSpPr>
          <p:nvPr>
            <p:ph sz="half" idx="1"/>
          </p:nvPr>
        </p:nvSpPr>
        <p:spPr>
          <a:xfrm>
            <a:off x="609602" y="1556792"/>
            <a:ext cx="5390388" cy="3888433"/>
          </a:xfrm>
        </p:spPr>
        <p:txBody>
          <a:bodyPr/>
          <a:lstStyle>
            <a:lvl1pPr>
              <a:defRPr lang="en-US" dirty="0">
                <a:solidFill>
                  <a:srgbClr val="585858"/>
                </a:solidFill>
              </a:defRPr>
            </a:lvl1pPr>
            <a:lvl2pPr>
              <a:defRPr lang="en-US" dirty="0">
                <a:solidFill>
                  <a:srgbClr val="585858"/>
                </a:solidFill>
              </a:defRPr>
            </a:lvl2pPr>
            <a:lvl3pPr>
              <a:defRPr lang="en-US" dirty="0">
                <a:solidFill>
                  <a:srgbClr val="585858"/>
                </a:solidFill>
              </a:defRPr>
            </a:lvl3pPr>
            <a:lvl4pPr>
              <a:defRPr lang="en-US" dirty="0">
                <a:solidFill>
                  <a:srgbClr val="585858"/>
                </a:solidFill>
              </a:defRPr>
            </a:lvl4pPr>
            <a:lvl5pPr>
              <a:defRPr lang="en-GB" dirty="0">
                <a:solidFill>
                  <a:srgbClr val="585858"/>
                </a:solidFill>
              </a:defRPr>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2010" y="1556792"/>
            <a:ext cx="5390389" cy="3888433"/>
          </a:xfrm>
        </p:spPr>
        <p:txBody>
          <a:bodyPr/>
          <a:lstStyle>
            <a:lvl1pPr>
              <a:defRPr lang="en-US" dirty="0"/>
            </a:lvl1pPr>
            <a:lvl2pPr>
              <a:defRPr lang="en-US" dirty="0"/>
            </a:lvl2pPr>
            <a:lvl3pPr>
              <a:defRPr lang="en-US" dirty="0"/>
            </a:lvl3pPr>
            <a:lvl4pPr>
              <a:defRPr lang="en-US" dirty="0"/>
            </a:lvl4pPr>
            <a:lvl5pPr>
              <a:defRPr lang="en-GB" dirty="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D709824-0D61-4F8A-8ED4-0590D481ECBD}"/>
              </a:ext>
            </a:extLst>
          </p:cNvPr>
          <p:cNvSpPr>
            <a:spLocks noGrp="1" noChangeArrowheads="1"/>
          </p:cNvSpPr>
          <p:nvPr>
            <p:ph type="dt" sz="half" idx="10"/>
          </p:nvPr>
        </p:nvSpPr>
        <p:spPr/>
        <p:txBody>
          <a:bodyPr/>
          <a:lstStyle>
            <a:lvl1pPr>
              <a:defRPr/>
            </a:lvl1pPr>
          </a:lstStyle>
          <a:p>
            <a:pPr>
              <a:defRPr/>
            </a:pPr>
            <a:endParaRPr lang="en-GB"/>
          </a:p>
        </p:txBody>
      </p:sp>
      <p:sp>
        <p:nvSpPr>
          <p:cNvPr id="8" name="Footer Placeholder 7">
            <a:extLst>
              <a:ext uri="{FF2B5EF4-FFF2-40B4-BE49-F238E27FC236}">
                <a16:creationId xmlns:a16="http://schemas.microsoft.com/office/drawing/2014/main" id="{7312D66A-6DD2-45B6-8DB6-1538C1B43C97}"/>
              </a:ext>
            </a:extLst>
          </p:cNvPr>
          <p:cNvSpPr>
            <a:spLocks noGrp="1" noChangeArrowheads="1"/>
          </p:cNvSpPr>
          <p:nvPr>
            <p:ph type="ftr" sz="quarter" idx="11"/>
          </p:nvPr>
        </p:nvSpPr>
        <p:spPr/>
        <p:txBody>
          <a:bodyPr/>
          <a:lstStyle>
            <a:lvl1pPr>
              <a:defRPr/>
            </a:lvl1pPr>
          </a:lstStyle>
          <a:p>
            <a:pPr>
              <a:defRPr/>
            </a:pPr>
            <a:r>
              <a:rPr lang="en-GB"/>
              <a:t>Mastering Number 2021/2022</a:t>
            </a:r>
          </a:p>
        </p:txBody>
      </p:sp>
      <p:sp>
        <p:nvSpPr>
          <p:cNvPr id="9" name="Slide Number Placeholder 8">
            <a:extLst>
              <a:ext uri="{FF2B5EF4-FFF2-40B4-BE49-F238E27FC236}">
                <a16:creationId xmlns:a16="http://schemas.microsoft.com/office/drawing/2014/main" id="{43F2A2D1-25EF-42F5-96D4-30359E443777}"/>
              </a:ext>
            </a:extLst>
          </p:cNvPr>
          <p:cNvSpPr>
            <a:spLocks noGrp="1" noChangeArrowheads="1"/>
          </p:cNvSpPr>
          <p:nvPr>
            <p:ph type="sldNum" sz="quarter" idx="12"/>
          </p:nvPr>
        </p:nvSpPr>
        <p:spPr/>
        <p:txBody>
          <a:bodyPr/>
          <a:lstStyle>
            <a:lvl1pPr>
              <a:defRPr/>
            </a:lvl1pPr>
          </a:lstStyle>
          <a:p>
            <a:fld id="{5028FB64-8E98-4372-891D-01B9A57CE849}" type="slidenum">
              <a:rPr lang="en-GB" altLang="en-US"/>
              <a:pPr/>
              <a:t>‹#›</a:t>
            </a:fld>
            <a:endParaRPr lang="en-GB" altLang="en-US"/>
          </a:p>
        </p:txBody>
      </p:sp>
      <p:sp>
        <p:nvSpPr>
          <p:cNvPr id="11" name="Title 1">
            <a:extLst>
              <a:ext uri="{FF2B5EF4-FFF2-40B4-BE49-F238E27FC236}">
                <a16:creationId xmlns:a16="http://schemas.microsoft.com/office/drawing/2014/main" id="{D22044D9-9B2D-4C31-8E1E-48C5DD1E1DEA}"/>
              </a:ext>
            </a:extLst>
          </p:cNvPr>
          <p:cNvSpPr>
            <a:spLocks noGrp="1"/>
          </p:cNvSpPr>
          <p:nvPr>
            <p:ph type="title"/>
          </p:nvPr>
        </p:nvSpPr>
        <p:spPr>
          <a:xfrm>
            <a:off x="601035" y="430660"/>
            <a:ext cx="10972800" cy="982117"/>
          </a:xfrm>
        </p:spPr>
        <p:txBody>
          <a:bodyPr anchor="t"/>
          <a:lstStyle>
            <a:lvl1pPr>
              <a:defRPr>
                <a:solidFill>
                  <a:srgbClr val="585858"/>
                </a:solidFill>
              </a:defRPr>
            </a:lvl1pPr>
          </a:lstStyle>
          <a:p>
            <a:r>
              <a:rPr lang="en-US"/>
              <a:t>Click to edit Master title style</a:t>
            </a:r>
            <a:endParaRPr lang="en-GB"/>
          </a:p>
        </p:txBody>
      </p:sp>
    </p:spTree>
    <p:extLst>
      <p:ext uri="{BB962C8B-B14F-4D97-AF65-F5344CB8AC3E}">
        <p14:creationId xmlns:p14="http://schemas.microsoft.com/office/powerpoint/2010/main" val="5218827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5B81CC7-6870-63E3-9464-917B87E158A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FB911E0-32A9-2556-8061-7A772C8C7AA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02C77D3-4231-9911-7E1A-A084E4D8AA5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7AB5624-21FE-417E-8A12-DF043E98CEE1}" type="datetimeFigureOut">
              <a:rPr lang="en-GB" smtClean="0"/>
              <a:t>03/02/2025</a:t>
            </a:fld>
            <a:endParaRPr lang="en-GB"/>
          </a:p>
        </p:txBody>
      </p:sp>
      <p:sp>
        <p:nvSpPr>
          <p:cNvPr id="5" name="Footer Placeholder 4">
            <a:extLst>
              <a:ext uri="{FF2B5EF4-FFF2-40B4-BE49-F238E27FC236}">
                <a16:creationId xmlns:a16="http://schemas.microsoft.com/office/drawing/2014/main" id="{07567028-4D22-F053-4E7D-9822A168E4B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34A1B2D-46B3-A4AE-B3D3-8AA4327A8D1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B736EDD-AEB2-4FA3-A3DB-B4BFA3B44283}" type="slidenum">
              <a:rPr lang="en-GB" smtClean="0"/>
              <a:t>‹#›</a:t>
            </a:fld>
            <a:endParaRPr lang="en-GB"/>
          </a:p>
        </p:txBody>
      </p:sp>
    </p:spTree>
    <p:extLst>
      <p:ext uri="{BB962C8B-B14F-4D97-AF65-F5344CB8AC3E}">
        <p14:creationId xmlns:p14="http://schemas.microsoft.com/office/powerpoint/2010/main" val="9995041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3043FF3-1B19-4F6E-AED6-1F0E0B12665B}"/>
              </a:ext>
            </a:extLst>
          </p:cNvPr>
          <p:cNvSpPr>
            <a:spLocks noGrp="1"/>
          </p:cNvSpPr>
          <p:nvPr>
            <p:ph type="title"/>
          </p:nvPr>
        </p:nvSpPr>
        <p:spPr>
          <a:xfrm>
            <a:off x="609437" y="365125"/>
            <a:ext cx="10968567"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CA78F67-7D07-4B89-B1B7-77FCB2FBCB01}"/>
              </a:ext>
            </a:extLst>
          </p:cNvPr>
          <p:cNvSpPr>
            <a:spLocks noGrp="1"/>
          </p:cNvSpPr>
          <p:nvPr>
            <p:ph type="body" idx="1"/>
          </p:nvPr>
        </p:nvSpPr>
        <p:spPr>
          <a:xfrm>
            <a:off x="609437" y="1825625"/>
            <a:ext cx="10968567"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C9AF1F1-6765-45EE-BEB9-185EDFB653E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buFont typeface="Arial" panose="020B0604020202020204" pitchFamily="34" charset="0"/>
              <a:buNone/>
            </a:pPr>
            <a:fld id="{52CA6C61-5C46-4CCD-83FB-18DE309C7599}" type="datetimeFigureOut">
              <a:rPr lang="en-GB" smtClean="0"/>
              <a:pPr>
                <a:buFont typeface="Arial" panose="020B0604020202020204" pitchFamily="34" charset="0"/>
                <a:buNone/>
              </a:pPr>
              <a:t>03/02/2025</a:t>
            </a:fld>
            <a:endParaRPr lang="en-GB"/>
          </a:p>
        </p:txBody>
      </p:sp>
      <p:sp>
        <p:nvSpPr>
          <p:cNvPr id="5" name="Footer Placeholder 4">
            <a:extLst>
              <a:ext uri="{FF2B5EF4-FFF2-40B4-BE49-F238E27FC236}">
                <a16:creationId xmlns:a16="http://schemas.microsoft.com/office/drawing/2014/main" id="{223D2AC0-4764-4C71-9EC2-3E3309ED3F3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buNone/>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1279FDB-13C2-4DC1-8C93-EEA50C7287F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buFont typeface="Arial" panose="020B0604020202020204" pitchFamily="34" charset="0"/>
              <a:buNone/>
            </a:pPr>
            <a:fld id="{3A4A998D-6F83-4D71-AA77-13FC1A139956}" type="slidenum">
              <a:rPr lang="en-GB" smtClean="0"/>
              <a:pPr>
                <a:buFont typeface="Arial" panose="020B0604020202020204" pitchFamily="34" charset="0"/>
                <a:buNone/>
              </a:pPr>
              <a:t>‹#›</a:t>
            </a:fld>
            <a:endParaRPr lang="en-GB"/>
          </a:p>
        </p:txBody>
      </p:sp>
    </p:spTree>
    <p:extLst>
      <p:ext uri="{BB962C8B-B14F-4D97-AF65-F5344CB8AC3E}">
        <p14:creationId xmlns:p14="http://schemas.microsoft.com/office/powerpoint/2010/main" val="138687962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Lst>
  <p:txStyles>
    <p:titleStyle>
      <a:lvl1pPr algn="l" defTabSz="914400" rtl="0" eaLnBrk="1" latinLnBrk="0" hangingPunct="1">
        <a:lnSpc>
          <a:spcPct val="90000"/>
        </a:lnSpc>
        <a:spcBef>
          <a:spcPct val="0"/>
        </a:spcBef>
        <a:buNone/>
        <a:defRPr sz="3600" b="1" kern="1200">
          <a:solidFill>
            <a:srgbClr val="585858"/>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lnSpc>
          <a:spcPct val="90000"/>
        </a:lnSpc>
        <a:spcBef>
          <a:spcPts val="1000"/>
        </a:spcBef>
        <a:buFont typeface="Arial" panose="020B0604020202020204" pitchFamily="34" charset="0"/>
        <a:buChar char="•"/>
        <a:defRPr sz="2400" kern="1200">
          <a:solidFill>
            <a:srgbClr val="585858"/>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rgbClr val="585858"/>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rgbClr val="585858"/>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rgbClr val="585858"/>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rgbClr val="585858"/>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7"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6.xml"/><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7.xml"/><Relationship Id="rId1" Type="http://schemas.openxmlformats.org/officeDocument/2006/relationships/slideLayout" Target="../slideLayouts/slideLayout15.xml"/><Relationship Id="rId4" Type="http://schemas.openxmlformats.org/officeDocument/2006/relationships/image" Target="../media/image15.png"/></Relationships>
</file>

<file path=ppt/slides/_rels/slide2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8.xml"/><Relationship Id="rId1" Type="http://schemas.openxmlformats.org/officeDocument/2006/relationships/slideLayout" Target="../slideLayouts/slideLayout15.xml"/><Relationship Id="rId5" Type="http://schemas.openxmlformats.org/officeDocument/2006/relationships/image" Target="../media/image17.png"/><Relationship Id="rId4" Type="http://schemas.openxmlformats.org/officeDocument/2006/relationships/image" Target="../media/image16.png"/></Relationships>
</file>

<file path=ppt/slides/_rels/slide2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9.xml"/><Relationship Id="rId1" Type="http://schemas.openxmlformats.org/officeDocument/2006/relationships/slideLayout" Target="../slideLayouts/slideLayout15.xml"/><Relationship Id="rId4" Type="http://schemas.openxmlformats.org/officeDocument/2006/relationships/image" Target="../media/image19.png"/></Relationships>
</file>

<file path=ppt/slides/_rels/slide2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0.xml"/><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1.xml"/><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8" Type="http://schemas.openxmlformats.org/officeDocument/2006/relationships/image" Target="../media/image25.png"/><Relationship Id="rId3" Type="http://schemas.microsoft.com/office/2007/relationships/hdphoto" Target="../media/hdphoto1.wdp"/><Relationship Id="rId7" Type="http://schemas.microsoft.com/office/2007/relationships/hdphoto" Target="../media/hdphoto3.wdp"/><Relationship Id="rId12" Type="http://schemas.microsoft.com/office/2007/relationships/hdphoto" Target="../media/hdphoto5.wdp"/><Relationship Id="rId2" Type="http://schemas.openxmlformats.org/officeDocument/2006/relationships/image" Target="../media/image22.png"/><Relationship Id="rId1" Type="http://schemas.openxmlformats.org/officeDocument/2006/relationships/slideLayout" Target="../slideLayouts/slideLayout15.xml"/><Relationship Id="rId6" Type="http://schemas.openxmlformats.org/officeDocument/2006/relationships/image" Target="../media/image24.png"/><Relationship Id="rId11" Type="http://schemas.openxmlformats.org/officeDocument/2006/relationships/image" Target="../media/image27.png"/><Relationship Id="rId5" Type="http://schemas.microsoft.com/office/2007/relationships/hdphoto" Target="../media/hdphoto2.wdp"/><Relationship Id="rId10" Type="http://schemas.openxmlformats.org/officeDocument/2006/relationships/image" Target="../media/image26.png"/><Relationship Id="rId4" Type="http://schemas.openxmlformats.org/officeDocument/2006/relationships/image" Target="../media/image23.png"/><Relationship Id="rId9" Type="http://schemas.microsoft.com/office/2007/relationships/hdphoto" Target="../media/hdphoto4.wdp"/></Relationships>
</file>

<file path=ppt/slides/_rels/slide3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2.xml"/><Relationship Id="rId1" Type="http://schemas.openxmlformats.org/officeDocument/2006/relationships/slideLayout" Target="../slideLayouts/slideLayout15.xml"/><Relationship Id="rId4" Type="http://schemas.microsoft.com/office/2007/relationships/hdphoto" Target="../media/hdphoto5.wdp"/></Relationships>
</file>

<file path=ppt/slides/_rels/slide31.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27.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28.png"/><Relationship Id="rId7" Type="http://schemas.openxmlformats.org/officeDocument/2006/relationships/image" Target="../media/image32.png"/><Relationship Id="rId2" Type="http://schemas.openxmlformats.org/officeDocument/2006/relationships/notesSlide" Target="../notesSlides/notesSlide23.xml"/><Relationship Id="rId1" Type="http://schemas.openxmlformats.org/officeDocument/2006/relationships/slideLayout" Target="../slideLayouts/slideLayout15.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s>
</file>

<file path=ppt/slides/_rels/slide3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4.xml"/><Relationship Id="rId1" Type="http://schemas.openxmlformats.org/officeDocument/2006/relationships/slideLayout" Target="../slideLayouts/slideLayout15.xml"/><Relationship Id="rId4" Type="http://schemas.openxmlformats.org/officeDocument/2006/relationships/image" Target="../media/image34.png"/></Relationships>
</file>

<file path=ppt/slides/_rels/slide3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5.xml"/><Relationship Id="rId1" Type="http://schemas.openxmlformats.org/officeDocument/2006/relationships/slideLayout" Target="../slideLayouts/slideLayout15.xml"/><Relationship Id="rId5" Type="http://schemas.openxmlformats.org/officeDocument/2006/relationships/image" Target="../media/image39.png"/><Relationship Id="rId4" Type="http://schemas.openxmlformats.org/officeDocument/2006/relationships/image" Target="../media/image38.png"/></Relationships>
</file>

<file path=ppt/slides/_rels/slide3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6.xml"/><Relationship Id="rId1" Type="http://schemas.openxmlformats.org/officeDocument/2006/relationships/slideLayout" Target="../slideLayouts/slideLayout15.xml"/><Relationship Id="rId5" Type="http://schemas.openxmlformats.org/officeDocument/2006/relationships/image" Target="../media/image39.png"/><Relationship Id="rId4" Type="http://schemas.openxmlformats.org/officeDocument/2006/relationships/image" Target="../media/image38.png"/></Relationships>
</file>

<file path=ppt/slides/_rels/slide3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7.xml"/><Relationship Id="rId1" Type="http://schemas.openxmlformats.org/officeDocument/2006/relationships/slideLayout" Target="../slideLayouts/slideLayout15.xml"/><Relationship Id="rId5" Type="http://schemas.openxmlformats.org/officeDocument/2006/relationships/image" Target="../media/image39.png"/><Relationship Id="rId4" Type="http://schemas.openxmlformats.org/officeDocument/2006/relationships/image" Target="../media/image38.png"/></Relationships>
</file>

<file path=ppt/slides/_rels/slide38.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8.xml"/><Relationship Id="rId1" Type="http://schemas.openxmlformats.org/officeDocument/2006/relationships/slideLayout" Target="../slideLayouts/slideLayout15.xml"/><Relationship Id="rId5" Type="http://schemas.openxmlformats.org/officeDocument/2006/relationships/image" Target="../media/image39.png"/><Relationship Id="rId4" Type="http://schemas.openxmlformats.org/officeDocument/2006/relationships/image" Target="../media/image38.png"/></Relationships>
</file>

<file path=ppt/slides/_rels/slide3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9.xml"/><Relationship Id="rId1" Type="http://schemas.openxmlformats.org/officeDocument/2006/relationships/slideLayout" Target="../slideLayouts/slideLayout15.xml"/><Relationship Id="rId5" Type="http://schemas.openxmlformats.org/officeDocument/2006/relationships/image" Target="../media/image39.png"/><Relationship Id="rId4" Type="http://schemas.openxmlformats.org/officeDocument/2006/relationships/image" Target="../media/image38.png"/></Relationships>
</file>

<file path=ppt/slides/_rels/slide4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30.xml"/><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image" Target="../media/image41.png"/><Relationship Id="rId7" Type="http://schemas.openxmlformats.org/officeDocument/2006/relationships/image" Target="../media/image45.png"/><Relationship Id="rId2" Type="http://schemas.openxmlformats.org/officeDocument/2006/relationships/notesSlide" Target="../notesSlides/notesSlide31.xml"/><Relationship Id="rId1" Type="http://schemas.openxmlformats.org/officeDocument/2006/relationships/slideLayout" Target="../slideLayouts/slideLayout15.xml"/><Relationship Id="rId6" Type="http://schemas.openxmlformats.org/officeDocument/2006/relationships/image" Target="../media/image44.svg"/><Relationship Id="rId5" Type="http://schemas.openxmlformats.org/officeDocument/2006/relationships/image" Target="../media/image43.png"/><Relationship Id="rId4" Type="http://schemas.openxmlformats.org/officeDocument/2006/relationships/image" Target="../media/image42.sv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32.xml"/><Relationship Id="rId1" Type="http://schemas.openxmlformats.org/officeDocument/2006/relationships/slideLayout" Target="../slideLayouts/slideLayout14.xml"/><Relationship Id="rId4" Type="http://schemas.openxmlformats.org/officeDocument/2006/relationships/image" Target="../media/image42.sv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33.xml"/><Relationship Id="rId1" Type="http://schemas.openxmlformats.org/officeDocument/2006/relationships/slideLayout" Target="../slideLayouts/slideLayout14.xml"/><Relationship Id="rId4" Type="http://schemas.openxmlformats.org/officeDocument/2006/relationships/image" Target="../media/image44.sv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34.xml"/><Relationship Id="rId1" Type="http://schemas.openxmlformats.org/officeDocument/2006/relationships/slideLayout" Target="../slideLayouts/slideLayout14.xml"/><Relationship Id="rId4" Type="http://schemas.openxmlformats.org/officeDocument/2006/relationships/image" Target="../media/image44.sv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3" Type="http://schemas.openxmlformats.org/officeDocument/2006/relationships/image" Target="../media/image42.svg"/><Relationship Id="rId2" Type="http://schemas.openxmlformats.org/officeDocument/2006/relationships/image" Target="../media/image41.png"/><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3" Type="http://schemas.openxmlformats.org/officeDocument/2006/relationships/image" Target="../media/image42.svg"/><Relationship Id="rId2" Type="http://schemas.openxmlformats.org/officeDocument/2006/relationships/image" Target="../media/image41.png"/><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3.xml.rels><?xml version="1.0" encoding="UTF-8" standalone="yes"?>
<Relationships xmlns="http://schemas.openxmlformats.org/package/2006/relationships"><Relationship Id="rId3" Type="http://schemas.openxmlformats.org/officeDocument/2006/relationships/image" Target="../media/image44.svg"/><Relationship Id="rId2" Type="http://schemas.openxmlformats.org/officeDocument/2006/relationships/image" Target="../media/image43.png"/><Relationship Id="rId1" Type="http://schemas.openxmlformats.org/officeDocument/2006/relationships/slideLayout" Target="../slideLayouts/slideLayout14.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5.xml.rels><?xml version="1.0" encoding="UTF-8" standalone="yes"?>
<Relationships xmlns="http://schemas.openxmlformats.org/package/2006/relationships"><Relationship Id="rId3" Type="http://schemas.openxmlformats.org/officeDocument/2006/relationships/image" Target="../media/image44.svg"/><Relationship Id="rId2" Type="http://schemas.openxmlformats.org/officeDocument/2006/relationships/image" Target="../media/image43.png"/><Relationship Id="rId1" Type="http://schemas.openxmlformats.org/officeDocument/2006/relationships/slideLayout" Target="../slideLayouts/slideLayout14.xml"/></Relationships>
</file>

<file path=ppt/slides/_rels/slide56.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notesSlide" Target="../notesSlides/notesSlide35.xml"/><Relationship Id="rId1" Type="http://schemas.openxmlformats.org/officeDocument/2006/relationships/slideLayout" Target="../slideLayouts/slideLayout15.xml"/></Relationships>
</file>

<file path=ppt/slides/_rels/slide57.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notesSlide" Target="../notesSlides/notesSlide36.xml"/><Relationship Id="rId1" Type="http://schemas.openxmlformats.org/officeDocument/2006/relationships/slideLayout" Target="../slideLayouts/slideLayout15.xml"/></Relationships>
</file>

<file path=ppt/slides/_rels/slide58.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notesSlide" Target="../notesSlides/notesSlide37.xml"/><Relationship Id="rId1" Type="http://schemas.openxmlformats.org/officeDocument/2006/relationships/slideLayout" Target="../slideLayouts/slideLayout15.xml"/></Relationships>
</file>

<file path=ppt/slides/_rels/slide59.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15.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5.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5.xml"/></Relationships>
</file>

<file path=ppt/slides/_rels/slide62.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40.xml"/><Relationship Id="rId1" Type="http://schemas.openxmlformats.org/officeDocument/2006/relationships/slideLayout" Target="../slideLayouts/slideLayout15.xml"/></Relationships>
</file>

<file path=ppt/slides/_rels/slide63.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41.xml"/><Relationship Id="rId1" Type="http://schemas.openxmlformats.org/officeDocument/2006/relationships/slideLayout" Target="../slideLayouts/slideLayout15.xml"/></Relationships>
</file>

<file path=ppt/slides/_rels/slide64.xml.rels><?xml version="1.0" encoding="UTF-8" standalone="yes"?>
<Relationships xmlns="http://schemas.openxmlformats.org/package/2006/relationships"><Relationship Id="rId2" Type="http://schemas.openxmlformats.org/officeDocument/2006/relationships/hyperlink" Target="https://orca.cardiff.ac.uk/id/eprint/136692/3/1576474%20Suzanne%20Sarjeant%20-%20Final%20thesis%20(002).pdf" TargetMode="External"/><Relationship Id="rId1" Type="http://schemas.openxmlformats.org/officeDocument/2006/relationships/slideLayout" Target="../slideLayouts/slideLayout15.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DFBC8E4-C229-4B45-854D-879850523899}"/>
              </a:ext>
            </a:extLst>
          </p:cNvPr>
          <p:cNvSpPr>
            <a:spLocks noGrp="1"/>
          </p:cNvSpPr>
          <p:nvPr>
            <p:ph type="ctrTitle"/>
          </p:nvPr>
        </p:nvSpPr>
        <p:spPr>
          <a:xfrm>
            <a:off x="402672" y="485062"/>
            <a:ext cx="6437173" cy="648071"/>
          </a:xfrm>
        </p:spPr>
        <p:txBody>
          <a:bodyPr>
            <a:normAutofit fontScale="90000"/>
          </a:bodyPr>
          <a:lstStyle/>
          <a:p>
            <a:r>
              <a:rPr lang="en-US" dirty="0">
                <a:latin typeface="Arial"/>
                <a:cs typeface="Arial"/>
              </a:rPr>
              <a:t>Mastering Number at Home</a:t>
            </a:r>
            <a:br>
              <a:rPr lang="en-US" dirty="0">
                <a:latin typeface="Arial"/>
                <a:cs typeface="Arial"/>
              </a:rPr>
            </a:br>
            <a:br>
              <a:rPr lang="en-US" dirty="0"/>
            </a:br>
            <a:r>
              <a:rPr lang="en-US" dirty="0">
                <a:latin typeface="Arial"/>
                <a:cs typeface="Arial"/>
              </a:rPr>
              <a:t>Reception</a:t>
            </a:r>
            <a:endParaRPr lang="en-US" dirty="0"/>
          </a:p>
        </p:txBody>
      </p:sp>
      <p:pic>
        <p:nvPicPr>
          <p:cNvPr id="2" name="Picture 1">
            <a:extLst>
              <a:ext uri="{FF2B5EF4-FFF2-40B4-BE49-F238E27FC236}">
                <a16:creationId xmlns:a16="http://schemas.microsoft.com/office/drawing/2014/main" id="{1621428B-CC47-E3F7-CACC-82E30FC0FB13}"/>
              </a:ext>
            </a:extLst>
          </p:cNvPr>
          <p:cNvPicPr>
            <a:picLocks noChangeAspect="1"/>
          </p:cNvPicPr>
          <p:nvPr/>
        </p:nvPicPr>
        <p:blipFill rotWithShape="1">
          <a:blip r:embed="rId3"/>
          <a:srcRect l="29991" r="49412" b="68703"/>
          <a:stretch/>
        </p:blipFill>
        <p:spPr>
          <a:xfrm>
            <a:off x="9956034" y="2058201"/>
            <a:ext cx="2052442" cy="2273977"/>
          </a:xfrm>
          <a:prstGeom prst="rect">
            <a:avLst/>
          </a:prstGeom>
        </p:spPr>
      </p:pic>
      <p:grpSp>
        <p:nvGrpSpPr>
          <p:cNvPr id="3" name="Group 2">
            <a:extLst>
              <a:ext uri="{FF2B5EF4-FFF2-40B4-BE49-F238E27FC236}">
                <a16:creationId xmlns:a16="http://schemas.microsoft.com/office/drawing/2014/main" id="{D20F6A28-7B82-4989-EC9B-EEE0C57173E6}"/>
              </a:ext>
            </a:extLst>
          </p:cNvPr>
          <p:cNvGrpSpPr/>
          <p:nvPr/>
        </p:nvGrpSpPr>
        <p:grpSpPr>
          <a:xfrm>
            <a:off x="7443171" y="2594708"/>
            <a:ext cx="1758996" cy="1668583"/>
            <a:chOff x="556033" y="577799"/>
            <a:chExt cx="2611910" cy="2579261"/>
          </a:xfrm>
        </p:grpSpPr>
        <p:sp>
          <p:nvSpPr>
            <p:cNvPr id="8" name="AutoShape 10">
              <a:extLst>
                <a:ext uri="{FF2B5EF4-FFF2-40B4-BE49-F238E27FC236}">
                  <a16:creationId xmlns:a16="http://schemas.microsoft.com/office/drawing/2014/main" id="{1EAF22B1-C626-E08E-0BA9-CD25F909133B}"/>
                </a:ext>
              </a:extLst>
            </p:cNvPr>
            <p:cNvSpPr>
              <a:spLocks noChangeArrowheads="1"/>
            </p:cNvSpPr>
            <p:nvPr/>
          </p:nvSpPr>
          <p:spPr bwMode="auto">
            <a:xfrm>
              <a:off x="556033" y="577799"/>
              <a:ext cx="2611910" cy="2579261"/>
            </a:xfrm>
            <a:prstGeom prst="rect">
              <a:avLst/>
            </a:prstGeom>
            <a:solidFill>
              <a:srgbClr val="F3F3F3"/>
            </a:solidFill>
            <a:ln w="28575" algn="ctr">
              <a:solidFill>
                <a:schemeClr val="tx1">
                  <a:lumMod val="65000"/>
                  <a:lumOff val="35000"/>
                </a:schemeClr>
              </a:solidFill>
              <a:round/>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Oval 11">
              <a:extLst>
                <a:ext uri="{FF2B5EF4-FFF2-40B4-BE49-F238E27FC236}">
                  <a16:creationId xmlns:a16="http://schemas.microsoft.com/office/drawing/2014/main" id="{E574C5EA-FF68-A7B0-317E-824E40FE304A}"/>
                </a:ext>
              </a:extLst>
            </p:cNvPr>
            <p:cNvSpPr/>
            <p:nvPr/>
          </p:nvSpPr>
          <p:spPr>
            <a:xfrm>
              <a:off x="1493609" y="1506013"/>
              <a:ext cx="720000" cy="720000"/>
            </a:xfrm>
            <a:prstGeom prst="ellipse">
              <a:avLst/>
            </a:prstGeom>
            <a:solidFill>
              <a:srgbClr val="FFC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Oval 14">
              <a:extLst>
                <a:ext uri="{FF2B5EF4-FFF2-40B4-BE49-F238E27FC236}">
                  <a16:creationId xmlns:a16="http://schemas.microsoft.com/office/drawing/2014/main" id="{129F57EE-0F75-CD46-B925-61D8B8108F88}"/>
                </a:ext>
              </a:extLst>
            </p:cNvPr>
            <p:cNvSpPr/>
            <p:nvPr/>
          </p:nvSpPr>
          <p:spPr>
            <a:xfrm>
              <a:off x="773609" y="786013"/>
              <a:ext cx="720000" cy="720000"/>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6" name="Oval 15">
              <a:extLst>
                <a:ext uri="{FF2B5EF4-FFF2-40B4-BE49-F238E27FC236}">
                  <a16:creationId xmlns:a16="http://schemas.microsoft.com/office/drawing/2014/main" id="{83C6E732-44B7-3339-2E6D-60538AA1CE50}"/>
                </a:ext>
              </a:extLst>
            </p:cNvPr>
            <p:cNvSpPr/>
            <p:nvPr/>
          </p:nvSpPr>
          <p:spPr>
            <a:xfrm>
              <a:off x="2213609" y="786013"/>
              <a:ext cx="720000" cy="720000"/>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7" name="Oval 16">
              <a:extLst>
                <a:ext uri="{FF2B5EF4-FFF2-40B4-BE49-F238E27FC236}">
                  <a16:creationId xmlns:a16="http://schemas.microsoft.com/office/drawing/2014/main" id="{730C8119-8748-830E-1932-F7CADF2D757F}"/>
                </a:ext>
              </a:extLst>
            </p:cNvPr>
            <p:cNvSpPr/>
            <p:nvPr/>
          </p:nvSpPr>
          <p:spPr>
            <a:xfrm>
              <a:off x="773609" y="2229459"/>
              <a:ext cx="720000" cy="720000"/>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8" name="Oval 17">
              <a:extLst>
                <a:ext uri="{FF2B5EF4-FFF2-40B4-BE49-F238E27FC236}">
                  <a16:creationId xmlns:a16="http://schemas.microsoft.com/office/drawing/2014/main" id="{5DF24B7B-F2BE-1EDC-3EF1-86114ECB9B4B}"/>
                </a:ext>
              </a:extLst>
            </p:cNvPr>
            <p:cNvSpPr/>
            <p:nvPr/>
          </p:nvSpPr>
          <p:spPr>
            <a:xfrm>
              <a:off x="2213609" y="2229459"/>
              <a:ext cx="720000" cy="720000"/>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8491810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B1CF6F-BA3D-C7A5-DC88-7F3B6D73C721}"/>
              </a:ext>
            </a:extLst>
          </p:cNvPr>
          <p:cNvSpPr>
            <a:spLocks noGrp="1"/>
          </p:cNvSpPr>
          <p:nvPr>
            <p:ph type="title"/>
          </p:nvPr>
        </p:nvSpPr>
        <p:spPr>
          <a:xfrm>
            <a:off x="699911" y="1323323"/>
            <a:ext cx="10972800" cy="1059473"/>
          </a:xfrm>
        </p:spPr>
        <p:txBody>
          <a:bodyPr>
            <a:normAutofit fontScale="90000"/>
          </a:bodyPr>
          <a:lstStyle/>
          <a:p>
            <a:r>
              <a:rPr lang="en-GB" b="0" dirty="0"/>
              <a:t>Children and grown-ups will work through the session materials, guided by the class teacher. These will cover:</a:t>
            </a:r>
          </a:p>
        </p:txBody>
      </p:sp>
      <p:sp>
        <p:nvSpPr>
          <p:cNvPr id="3" name="TextBox 2">
            <a:extLst>
              <a:ext uri="{FF2B5EF4-FFF2-40B4-BE49-F238E27FC236}">
                <a16:creationId xmlns:a16="http://schemas.microsoft.com/office/drawing/2014/main" id="{F99C2952-B954-D531-53D9-EC3071BF3C87}"/>
              </a:ext>
            </a:extLst>
          </p:cNvPr>
          <p:cNvSpPr txBox="1"/>
          <p:nvPr/>
        </p:nvSpPr>
        <p:spPr>
          <a:xfrm>
            <a:off x="699911" y="3262488"/>
            <a:ext cx="10873924" cy="2062103"/>
          </a:xfrm>
          <a:prstGeom prst="rect">
            <a:avLst/>
          </a:prstGeom>
          <a:noFill/>
        </p:spPr>
        <p:txBody>
          <a:bodyPr wrap="square" rtlCol="0">
            <a:spAutoFit/>
          </a:bodyPr>
          <a:lstStyle/>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srgbClr val="585858"/>
                </a:solidFill>
                <a:effectLst/>
                <a:uLnTx/>
                <a:uFillTx/>
                <a:latin typeface="Arial"/>
                <a:ea typeface="+mn-ea"/>
                <a:cs typeface="+mn-cs"/>
              </a:rPr>
              <a:t>Subitising</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srgbClr val="585858"/>
                </a:solidFill>
                <a:effectLst/>
                <a:uLnTx/>
                <a:uFillTx/>
                <a:latin typeface="Arial"/>
                <a:ea typeface="+mn-ea"/>
                <a:cs typeface="+mn-cs"/>
              </a:rPr>
              <a:t>Composition</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srgbClr val="585858"/>
                </a:solidFill>
                <a:effectLst/>
                <a:uLnTx/>
                <a:uFillTx/>
                <a:latin typeface="Arial"/>
                <a:ea typeface="+mn-ea"/>
                <a:cs typeface="+mn-cs"/>
              </a:rPr>
              <a:t>2 or NOT 2</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srgbClr val="585858"/>
                </a:solidFill>
                <a:effectLst/>
                <a:uLnTx/>
                <a:uFillTx/>
                <a:latin typeface="Arial"/>
                <a:ea typeface="+mn-ea"/>
                <a:cs typeface="+mn-cs"/>
              </a:rPr>
              <a:t>Part-part-whole activities with images.</a:t>
            </a:r>
          </a:p>
        </p:txBody>
      </p:sp>
      <p:sp>
        <p:nvSpPr>
          <p:cNvPr id="4" name="Title 1">
            <a:extLst>
              <a:ext uri="{FF2B5EF4-FFF2-40B4-BE49-F238E27FC236}">
                <a16:creationId xmlns:a16="http://schemas.microsoft.com/office/drawing/2014/main" id="{56C1DD2F-641F-A750-67BD-6B7F84295715}"/>
              </a:ext>
            </a:extLst>
          </p:cNvPr>
          <p:cNvSpPr txBox="1">
            <a:spLocks/>
          </p:cNvSpPr>
          <p:nvPr/>
        </p:nvSpPr>
        <p:spPr>
          <a:xfrm>
            <a:off x="699911" y="443631"/>
            <a:ext cx="10972800" cy="1059473"/>
          </a:xfrm>
          <a:prstGeom prst="rect">
            <a:avLst/>
          </a:prstGeom>
        </p:spPr>
        <p:txBody>
          <a:bodyPr vert="horz" lIns="91440" tIns="45720" rIns="91440" bIns="45720" rtlCol="0" anchor="t">
            <a:normAutofit fontScale="97500"/>
          </a:bodyPr>
          <a:lstStyle>
            <a:lvl1pPr algn="l" defTabSz="914400" rtl="0" eaLnBrk="1" latinLnBrk="0" hangingPunct="1">
              <a:lnSpc>
                <a:spcPct val="90000"/>
              </a:lnSpc>
              <a:spcBef>
                <a:spcPct val="0"/>
              </a:spcBef>
              <a:buNone/>
              <a:defRPr sz="3600" b="1" kern="1200">
                <a:solidFill>
                  <a:srgbClr val="585858"/>
                </a:solidFill>
                <a:latin typeface="Arial" panose="020B0604020202020204" pitchFamily="34" charset="0"/>
                <a:ea typeface="+mj-ea"/>
                <a:cs typeface="Arial" panose="020B0604020202020204" pitchFamily="34"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3600" b="1" i="0" u="none" strike="noStrike" kern="1200" cap="none" spc="0" normalizeH="0" baseline="0" noProof="0" dirty="0">
                <a:ln>
                  <a:noFill/>
                </a:ln>
                <a:solidFill>
                  <a:srgbClr val="585858"/>
                </a:solidFill>
                <a:effectLst/>
                <a:uLnTx/>
                <a:uFillTx/>
                <a:latin typeface="Arial" panose="020B0604020202020204" pitchFamily="34" charset="0"/>
                <a:ea typeface="+mj-ea"/>
                <a:cs typeface="Arial" panose="020B0604020202020204" pitchFamily="34" charset="0"/>
              </a:rPr>
              <a:t>Reception</a:t>
            </a:r>
          </a:p>
        </p:txBody>
      </p:sp>
    </p:spTree>
    <p:extLst>
      <p:ext uri="{BB962C8B-B14F-4D97-AF65-F5344CB8AC3E}">
        <p14:creationId xmlns:p14="http://schemas.microsoft.com/office/powerpoint/2010/main" val="4126788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2A1C673-EDCF-3000-E5C8-DC2A716CDF7B}"/>
              </a:ext>
            </a:extLst>
          </p:cNvPr>
          <p:cNvSpPr txBox="1"/>
          <p:nvPr/>
        </p:nvSpPr>
        <p:spPr>
          <a:xfrm>
            <a:off x="511728" y="486561"/>
            <a:ext cx="11417417" cy="584775"/>
          </a:xfrm>
          <a:prstGeom prst="rect">
            <a:avLst/>
          </a:prstGeom>
          <a:noFill/>
        </p:spPr>
        <p:txBody>
          <a:bodyPr wrap="square" rtlCol="0">
            <a:spAutoFit/>
          </a:bodyPr>
          <a:lstStyle/>
          <a:p>
            <a:r>
              <a:rPr lang="en-GB" sz="3200" b="1" dirty="0"/>
              <a:t>Aims of the session</a:t>
            </a:r>
          </a:p>
        </p:txBody>
      </p:sp>
      <p:sp>
        <p:nvSpPr>
          <p:cNvPr id="3" name="TextBox 2">
            <a:extLst>
              <a:ext uri="{FF2B5EF4-FFF2-40B4-BE49-F238E27FC236}">
                <a16:creationId xmlns:a16="http://schemas.microsoft.com/office/drawing/2014/main" id="{0F8623FA-9509-0D98-358D-316CCB29854C}"/>
              </a:ext>
            </a:extLst>
          </p:cNvPr>
          <p:cNvSpPr txBox="1"/>
          <p:nvPr/>
        </p:nvSpPr>
        <p:spPr>
          <a:xfrm>
            <a:off x="387291" y="1604737"/>
            <a:ext cx="11417417" cy="2554545"/>
          </a:xfrm>
          <a:prstGeom prst="rect">
            <a:avLst/>
          </a:prstGeom>
          <a:noFill/>
        </p:spPr>
        <p:txBody>
          <a:bodyPr wrap="square" rtlCol="0">
            <a:spAutoFit/>
          </a:bodyPr>
          <a:lstStyle/>
          <a:p>
            <a:pPr marL="457200" indent="-457200">
              <a:buFont typeface="Arial" panose="020B0604020202020204" pitchFamily="34" charset="0"/>
              <a:buChar char="•"/>
            </a:pPr>
            <a:r>
              <a:rPr lang="en-GB" sz="3200" dirty="0"/>
              <a:t>Share with you some of the things your child will be learning in school</a:t>
            </a:r>
          </a:p>
          <a:p>
            <a:pPr marL="457200" indent="-457200">
              <a:buFont typeface="Arial" panose="020B0604020202020204" pitchFamily="34" charset="0"/>
              <a:buChar char="•"/>
            </a:pPr>
            <a:r>
              <a:rPr lang="en-GB" sz="3200" dirty="0"/>
              <a:t>Improve your confidence in helping your child with maths</a:t>
            </a:r>
          </a:p>
          <a:p>
            <a:pPr marL="457200" indent="-457200">
              <a:buFont typeface="Arial" panose="020B0604020202020204" pitchFamily="34" charset="0"/>
              <a:buChar char="•"/>
            </a:pPr>
            <a:r>
              <a:rPr lang="en-GB" sz="3200" dirty="0"/>
              <a:t>Create some games and activities for use at home</a:t>
            </a:r>
          </a:p>
          <a:p>
            <a:pPr marL="457200" indent="-457200">
              <a:buFont typeface="Arial" panose="020B0604020202020204" pitchFamily="34" charset="0"/>
              <a:buChar char="•"/>
            </a:pPr>
            <a:r>
              <a:rPr lang="en-GB" sz="3200" dirty="0"/>
              <a:t>Share with you the home learning activities</a:t>
            </a:r>
          </a:p>
        </p:txBody>
      </p:sp>
    </p:spTree>
    <p:extLst>
      <p:ext uri="{BB962C8B-B14F-4D97-AF65-F5344CB8AC3E}">
        <p14:creationId xmlns:p14="http://schemas.microsoft.com/office/powerpoint/2010/main" val="35337971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7221EC-1583-B4AA-0C2A-5E3DED568169}"/>
              </a:ext>
            </a:extLst>
          </p:cNvPr>
          <p:cNvSpPr>
            <a:spLocks noGrp="1"/>
          </p:cNvSpPr>
          <p:nvPr>
            <p:ph type="title"/>
          </p:nvPr>
        </p:nvSpPr>
        <p:spPr>
          <a:xfrm>
            <a:off x="772887" y="350626"/>
            <a:ext cx="10972800" cy="982117"/>
          </a:xfrm>
        </p:spPr>
        <p:txBody>
          <a:bodyPr/>
          <a:lstStyle/>
          <a:p>
            <a:r>
              <a:rPr lang="en-GB" dirty="0"/>
              <a:t>Why engage you in your child’s learning?</a:t>
            </a:r>
          </a:p>
        </p:txBody>
      </p:sp>
      <p:sp>
        <p:nvSpPr>
          <p:cNvPr id="3" name="Text Box 3">
            <a:extLst>
              <a:ext uri="{FF2B5EF4-FFF2-40B4-BE49-F238E27FC236}">
                <a16:creationId xmlns:a16="http://schemas.microsoft.com/office/drawing/2014/main" id="{74B6901C-ACD9-7FE7-6296-E6B4B2EB978E}"/>
              </a:ext>
            </a:extLst>
          </p:cNvPr>
          <p:cNvSpPr txBox="1">
            <a:spLocks noChangeArrowheads="1"/>
          </p:cNvSpPr>
          <p:nvPr/>
        </p:nvSpPr>
        <p:spPr bwMode="auto">
          <a:xfrm>
            <a:off x="772887" y="1215873"/>
            <a:ext cx="10269874" cy="37856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GB" altLang="en-US" sz="3200" b="0" i="0" u="none" strike="noStrike" kern="120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Research evidence suggests that when parents are engaged in their children’s learning, outcomes for children can be improved.</a:t>
            </a:r>
          </a:p>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GB" altLang="en-US" sz="3200" b="0" i="0" u="none" strike="noStrike" kern="120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The research also highlights the fact that parents feel they need more support to understand the current curriculum content and how they can support their child with their learning at home.</a:t>
            </a:r>
          </a:p>
        </p:txBody>
      </p:sp>
      <p:sp>
        <p:nvSpPr>
          <p:cNvPr id="10" name="TextBox 9">
            <a:extLst>
              <a:ext uri="{FF2B5EF4-FFF2-40B4-BE49-F238E27FC236}">
                <a16:creationId xmlns:a16="http://schemas.microsoft.com/office/drawing/2014/main" id="{E0C48560-7A8C-C65E-881A-EB8F873FB1F9}"/>
              </a:ext>
            </a:extLst>
          </p:cNvPr>
          <p:cNvSpPr txBox="1"/>
          <p:nvPr/>
        </p:nvSpPr>
        <p:spPr>
          <a:xfrm>
            <a:off x="685800" y="5273668"/>
            <a:ext cx="10972799"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err="1">
                <a:ln>
                  <a:noFill/>
                </a:ln>
                <a:solidFill>
                  <a:srgbClr val="666666"/>
                </a:solidFill>
                <a:effectLst/>
                <a:uLnTx/>
                <a:uFillTx/>
                <a:latin typeface="Arial" panose="020B0604020202020204" pitchFamily="34" charset="0"/>
                <a:ea typeface="+mn-ea"/>
                <a:cs typeface="Arial" panose="020B0604020202020204" pitchFamily="34" charset="0"/>
              </a:rPr>
              <a:t>Desforges</a:t>
            </a:r>
            <a:r>
              <a:rPr kumimoji="0" lang="en-US" sz="1800" b="0" i="0" u="none" strike="noStrike" kern="1200" cap="none" spc="0" normalizeH="0" baseline="0" noProof="0" dirty="0">
                <a:ln>
                  <a:noFill/>
                </a:ln>
                <a:solidFill>
                  <a:srgbClr val="666666"/>
                </a:solidFill>
                <a:effectLst/>
                <a:uLnTx/>
                <a:uFillTx/>
                <a:latin typeface="Arial" panose="020B0604020202020204" pitchFamily="34" charset="0"/>
                <a:ea typeface="+mn-ea"/>
                <a:cs typeface="Arial" panose="020B0604020202020204" pitchFamily="34" charset="0"/>
              </a:rPr>
              <a:t>, C. and </a:t>
            </a:r>
            <a:r>
              <a:rPr kumimoji="0" lang="en-US" sz="1800" b="0" i="0" u="none" strike="noStrike" kern="1200" cap="none" spc="0" normalizeH="0" baseline="0" noProof="0" dirty="0" err="1">
                <a:ln>
                  <a:noFill/>
                </a:ln>
                <a:solidFill>
                  <a:srgbClr val="666666"/>
                </a:solidFill>
                <a:effectLst/>
                <a:uLnTx/>
                <a:uFillTx/>
                <a:latin typeface="Arial" panose="020B0604020202020204" pitchFamily="34" charset="0"/>
                <a:ea typeface="+mn-ea"/>
                <a:cs typeface="Arial" panose="020B0604020202020204" pitchFamily="34" charset="0"/>
              </a:rPr>
              <a:t>Abouchaar</a:t>
            </a:r>
            <a:r>
              <a:rPr kumimoji="0" lang="en-US" sz="1800" b="0" i="0" u="none" strike="noStrike" kern="1200" cap="none" spc="0" normalizeH="0" baseline="0" noProof="0" dirty="0">
                <a:ln>
                  <a:noFill/>
                </a:ln>
                <a:solidFill>
                  <a:srgbClr val="666666"/>
                </a:solidFill>
                <a:effectLst/>
                <a:uLnTx/>
                <a:uFillTx/>
                <a:latin typeface="Arial" panose="020B0604020202020204" pitchFamily="34" charset="0"/>
                <a:ea typeface="+mn-ea"/>
                <a:cs typeface="Arial" panose="020B0604020202020204" pitchFamily="34" charset="0"/>
              </a:rPr>
              <a:t>, A. (2003); </a:t>
            </a:r>
            <a:r>
              <a:rPr kumimoji="0" lang="en-GB" sz="1800" b="0" i="0" u="none" strike="noStrike" kern="1200" cap="none" spc="0" normalizeH="0" baseline="0" noProof="0" dirty="0">
                <a:ln>
                  <a:noFill/>
                </a:ln>
                <a:solidFill>
                  <a:srgbClr val="585858"/>
                </a:solidFill>
                <a:effectLst/>
                <a:uLnTx/>
                <a:uFillTx/>
                <a:latin typeface="Arial"/>
                <a:ea typeface="+mn-ea"/>
                <a:cs typeface="+mn-cs"/>
              </a:rPr>
              <a:t>Goodall, J. and </a:t>
            </a:r>
            <a:r>
              <a:rPr kumimoji="0" lang="en-GB" sz="1800" b="0" i="0" u="none" strike="noStrike" kern="1200" cap="none" spc="0" normalizeH="0" baseline="0" noProof="0" dirty="0" err="1">
                <a:ln>
                  <a:noFill/>
                </a:ln>
                <a:solidFill>
                  <a:srgbClr val="585858"/>
                </a:solidFill>
                <a:effectLst/>
                <a:uLnTx/>
                <a:uFillTx/>
                <a:latin typeface="Arial"/>
                <a:ea typeface="+mn-ea"/>
                <a:cs typeface="+mn-cs"/>
              </a:rPr>
              <a:t>Vorhaus</a:t>
            </a:r>
            <a:r>
              <a:rPr kumimoji="0" lang="en-GB" sz="1800" b="0" i="0" u="none" strike="noStrike" kern="1200" cap="none" spc="0" normalizeH="0" baseline="0" noProof="0" dirty="0">
                <a:ln>
                  <a:noFill/>
                </a:ln>
                <a:solidFill>
                  <a:srgbClr val="585858"/>
                </a:solidFill>
                <a:effectLst/>
                <a:uLnTx/>
                <a:uFillTx/>
                <a:latin typeface="Arial"/>
                <a:ea typeface="+mn-ea"/>
                <a:cs typeface="+mn-cs"/>
              </a:rPr>
              <a:t>, J. (2011);</a:t>
            </a:r>
            <a:endParaRPr kumimoji="0" lang="en-US" sz="1800" b="1" i="0" u="none" strike="noStrike" kern="1200" cap="none" spc="0" normalizeH="0" baseline="0" noProof="0" dirty="0">
              <a:ln>
                <a:noFill/>
              </a:ln>
              <a:solidFill>
                <a:srgbClr val="666666"/>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666666"/>
                </a:solidFill>
                <a:effectLst/>
                <a:uLnTx/>
                <a:uFillTx/>
                <a:latin typeface="Arial" panose="020B0604020202020204" pitchFamily="34" charset="0"/>
                <a:ea typeface="+mn-ea"/>
                <a:cs typeface="Arial" panose="020B0604020202020204" pitchFamily="34" charset="0"/>
              </a:rPr>
              <a:t>The Education Endowment Foundation (2019); </a:t>
            </a:r>
            <a:r>
              <a:rPr kumimoji="0" lang="en-US" sz="1800" b="0" i="0" u="none" strike="noStrike" kern="1200" cap="none" spc="0" normalizeH="0" baseline="0" noProof="0" dirty="0" err="1">
                <a:ln>
                  <a:noFill/>
                </a:ln>
                <a:solidFill>
                  <a:srgbClr val="666666"/>
                </a:solidFill>
                <a:effectLst/>
                <a:uLnTx/>
                <a:uFillTx/>
                <a:latin typeface="Arial" panose="020B0604020202020204" pitchFamily="34" charset="0"/>
                <a:ea typeface="+mn-ea"/>
                <a:cs typeface="Arial" panose="020B0604020202020204" pitchFamily="34" charset="0"/>
              </a:rPr>
              <a:t>Sarjeant</a:t>
            </a:r>
            <a:r>
              <a:rPr lang="en-US" dirty="0">
                <a:solidFill>
                  <a:srgbClr val="666666"/>
                </a:solidFill>
                <a:latin typeface="Arial" panose="020B0604020202020204" pitchFamily="34" charset="0"/>
                <a:cs typeface="Arial" panose="020B0604020202020204" pitchFamily="34" charset="0"/>
              </a:rPr>
              <a:t>, S. </a:t>
            </a:r>
            <a:r>
              <a:rPr kumimoji="0" lang="en-US" sz="1800" b="0" i="0" u="none" strike="noStrike" kern="1200" cap="none" spc="0" normalizeH="0" baseline="0" noProof="0" dirty="0">
                <a:ln>
                  <a:noFill/>
                </a:ln>
                <a:solidFill>
                  <a:srgbClr val="666666"/>
                </a:solidFill>
                <a:effectLst/>
                <a:uLnTx/>
                <a:uFillTx/>
                <a:latin typeface="Arial" panose="020B0604020202020204" pitchFamily="34" charset="0"/>
                <a:ea typeface="+mn-ea"/>
                <a:cs typeface="Arial" panose="020B0604020202020204" pitchFamily="34" charset="0"/>
              </a:rPr>
              <a:t>(2021)</a:t>
            </a:r>
            <a:endParaRPr kumimoji="0" lang="en-GB" sz="1800" b="0" i="0" u="none" strike="noStrike" kern="120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98064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3">
            <a:extLst>
              <a:ext uri="{FF2B5EF4-FFF2-40B4-BE49-F238E27FC236}">
                <a16:creationId xmlns:a16="http://schemas.microsoft.com/office/drawing/2014/main" id="{6D8C57CE-674E-18F9-F5CD-595ED3F2BE3E}"/>
              </a:ext>
            </a:extLst>
          </p:cNvPr>
          <p:cNvSpPr txBox="1">
            <a:spLocks noChangeArrowheads="1"/>
          </p:cNvSpPr>
          <p:nvPr/>
        </p:nvSpPr>
        <p:spPr bwMode="auto">
          <a:xfrm>
            <a:off x="730266" y="972686"/>
            <a:ext cx="10292868" cy="16312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3200" b="0" i="0" u="none" strike="noStrike" kern="1200" cap="none" spc="0" normalizeH="0" baseline="0" noProof="0" dirty="0">
                <a:ln>
                  <a:noFill/>
                </a:ln>
                <a:solidFill>
                  <a:srgbClr val="585858"/>
                </a:solidFill>
                <a:effectLst/>
                <a:uLnTx/>
                <a:uFillTx/>
                <a:latin typeface="Arial"/>
                <a:ea typeface="+mn-ea"/>
                <a:cs typeface="Arial" panose="020B0604020202020204" pitchFamily="34" charset="0"/>
              </a:rPr>
              <a:t>69% of parents do not help children with their homework because… </a:t>
            </a:r>
          </a:p>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GB" altLang="en-US" sz="3600" b="0" i="0" u="none" strike="noStrike" kern="1200" cap="none" spc="0" normalizeH="0" baseline="0" noProof="0" dirty="0">
              <a:ln>
                <a:noFill/>
              </a:ln>
              <a:solidFill>
                <a:srgbClr val="585858"/>
              </a:solidFill>
              <a:effectLst/>
              <a:uLnTx/>
              <a:uFillTx/>
              <a:latin typeface="Arial Rounded MT Bold" panose="020F0704030504030204" pitchFamily="34" charset="0"/>
              <a:ea typeface="+mn-ea"/>
              <a:cs typeface="Arial" panose="020B0604020202020204" pitchFamily="34" charset="0"/>
            </a:endParaRPr>
          </a:p>
        </p:txBody>
      </p:sp>
      <p:sp>
        <p:nvSpPr>
          <p:cNvPr id="4" name="Text Box 5">
            <a:extLst>
              <a:ext uri="{FF2B5EF4-FFF2-40B4-BE49-F238E27FC236}">
                <a16:creationId xmlns:a16="http://schemas.microsoft.com/office/drawing/2014/main" id="{4B89CC86-C810-5793-9A5D-75C0C525F1B3}"/>
              </a:ext>
            </a:extLst>
          </p:cNvPr>
          <p:cNvSpPr txBox="1">
            <a:spLocks noChangeArrowheads="1"/>
          </p:cNvSpPr>
          <p:nvPr/>
        </p:nvSpPr>
        <p:spPr bwMode="auto">
          <a:xfrm>
            <a:off x="730266" y="383724"/>
            <a:ext cx="83534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GB" altLang="en-US" sz="2400" b="0" i="0" u="none" strike="noStrike" kern="120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BBC News Report 2006</a:t>
            </a:r>
          </a:p>
        </p:txBody>
      </p:sp>
      <p:sp>
        <p:nvSpPr>
          <p:cNvPr id="6" name="Rectangle 2">
            <a:extLst>
              <a:ext uri="{FF2B5EF4-FFF2-40B4-BE49-F238E27FC236}">
                <a16:creationId xmlns:a16="http://schemas.microsoft.com/office/drawing/2014/main" id="{2828C8CE-1AF4-3EF6-4E00-F322E1FCD6C8}"/>
              </a:ext>
            </a:extLst>
          </p:cNvPr>
          <p:cNvSpPr>
            <a:spLocks noChangeArrowheads="1"/>
          </p:cNvSpPr>
          <p:nvPr/>
        </p:nvSpPr>
        <p:spPr bwMode="auto">
          <a:xfrm>
            <a:off x="874729" y="2118752"/>
            <a:ext cx="10148405" cy="1871662"/>
          </a:xfrm>
          <a:prstGeom prst="rect">
            <a:avLst/>
          </a:prstGeom>
          <a:solidFill>
            <a:srgbClr val="BBE0E3"/>
          </a:soli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7" name="Rectangle 4">
            <a:extLst>
              <a:ext uri="{FF2B5EF4-FFF2-40B4-BE49-F238E27FC236}">
                <a16:creationId xmlns:a16="http://schemas.microsoft.com/office/drawing/2014/main" id="{020284EC-F584-7438-B9C9-082CCCFD3D08}"/>
              </a:ext>
            </a:extLst>
          </p:cNvPr>
          <p:cNvSpPr>
            <a:spLocks noChangeArrowheads="1"/>
          </p:cNvSpPr>
          <p:nvPr/>
        </p:nvSpPr>
        <p:spPr bwMode="auto">
          <a:xfrm>
            <a:off x="1275498" y="2485200"/>
            <a:ext cx="9641003" cy="1077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3200" b="0" i="1" u="none" strike="noStrike" kern="1200" cap="none" spc="0" normalizeH="0" baseline="0" noProof="0" dirty="0">
                <a:ln>
                  <a:noFill/>
                </a:ln>
                <a:solidFill>
                  <a:srgbClr val="000000">
                    <a:lumMod val="65000"/>
                    <a:lumOff val="35000"/>
                  </a:srgbClr>
                </a:solidFill>
                <a:effectLst/>
                <a:uLnTx/>
                <a:uFillTx/>
                <a:latin typeface="Arial"/>
                <a:ea typeface="+mn-ea"/>
                <a:cs typeface="Arial" panose="020B0604020202020204" pitchFamily="34" charset="0"/>
              </a:rPr>
              <a:t>Everything has changed since they were at school and they are not confident in the new methods.</a:t>
            </a:r>
          </a:p>
        </p:txBody>
      </p:sp>
      <p:grpSp>
        <p:nvGrpSpPr>
          <p:cNvPr id="9" name="Group 8">
            <a:extLst>
              <a:ext uri="{FF2B5EF4-FFF2-40B4-BE49-F238E27FC236}">
                <a16:creationId xmlns:a16="http://schemas.microsoft.com/office/drawing/2014/main" id="{99D6D428-96C2-A859-91C9-424841285E59}"/>
              </a:ext>
            </a:extLst>
          </p:cNvPr>
          <p:cNvGrpSpPr/>
          <p:nvPr/>
        </p:nvGrpSpPr>
        <p:grpSpPr>
          <a:xfrm>
            <a:off x="655950" y="4477651"/>
            <a:ext cx="11797307" cy="1077520"/>
            <a:chOff x="655950" y="4477651"/>
            <a:chExt cx="11797307" cy="1077520"/>
          </a:xfrm>
        </p:grpSpPr>
        <p:sp>
          <p:nvSpPr>
            <p:cNvPr id="5" name="Rectangle 6">
              <a:extLst>
                <a:ext uri="{FF2B5EF4-FFF2-40B4-BE49-F238E27FC236}">
                  <a16:creationId xmlns:a16="http://schemas.microsoft.com/office/drawing/2014/main" id="{3E605B55-461D-94EA-381B-70F3738A33D1}"/>
                </a:ext>
              </a:extLst>
            </p:cNvPr>
            <p:cNvSpPr>
              <a:spLocks noChangeArrowheads="1"/>
            </p:cNvSpPr>
            <p:nvPr/>
          </p:nvSpPr>
          <p:spPr bwMode="auto">
            <a:xfrm>
              <a:off x="655950" y="4970396"/>
              <a:ext cx="11797307"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altLang="en-US" sz="3200" b="0" i="0" u="none" strike="noStrike" kern="120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82% of parents feel unable to help pupils with their homework. </a:t>
              </a:r>
            </a:p>
          </p:txBody>
        </p:sp>
        <p:sp>
          <p:nvSpPr>
            <p:cNvPr id="8" name="TextBox 7">
              <a:extLst>
                <a:ext uri="{FF2B5EF4-FFF2-40B4-BE49-F238E27FC236}">
                  <a16:creationId xmlns:a16="http://schemas.microsoft.com/office/drawing/2014/main" id="{1A3DC784-90B3-A4C2-2447-3F0B7EE30340}"/>
                </a:ext>
              </a:extLst>
            </p:cNvPr>
            <p:cNvSpPr txBox="1"/>
            <p:nvPr/>
          </p:nvSpPr>
          <p:spPr>
            <a:xfrm>
              <a:off x="655950" y="4477651"/>
              <a:ext cx="6144984" cy="461665"/>
            </a:xfrm>
            <a:prstGeom prst="rect">
              <a:avLst/>
            </a:prstGeom>
            <a:noFill/>
          </p:spPr>
          <p:txBody>
            <a:bodyPr wrap="square">
              <a:sp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altLang="en-US" sz="2400" b="0" i="0" u="none" strike="noStrike" kern="120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BBC News Report 2010</a:t>
              </a:r>
            </a:p>
          </p:txBody>
        </p:sp>
      </p:grpSp>
    </p:spTree>
    <p:extLst>
      <p:ext uri="{BB962C8B-B14F-4D97-AF65-F5344CB8AC3E}">
        <p14:creationId xmlns:p14="http://schemas.microsoft.com/office/powerpoint/2010/main" val="779381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35A7CC7-3C32-954D-E380-C2C29E61FE90}"/>
              </a:ext>
            </a:extLst>
          </p:cNvPr>
          <p:cNvSpPr>
            <a:spLocks noChangeArrowheads="1"/>
          </p:cNvSpPr>
          <p:nvPr/>
        </p:nvSpPr>
        <p:spPr bwMode="auto">
          <a:xfrm>
            <a:off x="676858" y="1860003"/>
            <a:ext cx="8207375" cy="341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3600" b="0" u="none" strike="noStrike" kern="120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“My dad thinks that the way </a:t>
            </a:r>
            <a:r>
              <a:rPr kumimoji="0" lang="en-GB" altLang="en-US" sz="3600" b="1" u="none" strike="noStrike" kern="120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he</a:t>
            </a:r>
            <a:r>
              <a:rPr kumimoji="0" lang="en-GB" altLang="en-US" sz="3600" b="0" u="none" strike="noStrike" kern="120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 does maths is easier and better than </a:t>
            </a:r>
            <a:r>
              <a:rPr kumimoji="0" lang="en-GB" altLang="en-US" sz="3600" b="1" u="none" strike="noStrike" kern="120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my</a:t>
            </a:r>
            <a:r>
              <a:rPr kumimoji="0" lang="en-GB" altLang="en-US" sz="3600" b="0" u="none" strike="noStrike" kern="120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 way but he doesn’t understand my way and his way confuses me.”  </a:t>
            </a:r>
          </a:p>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3600" b="0" i="1" u="none" strike="noStrike" kern="120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3600" b="0" i="1" u="none" strike="noStrike" kern="120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Pupil – Catford High School</a:t>
            </a:r>
          </a:p>
        </p:txBody>
      </p:sp>
      <p:sp>
        <p:nvSpPr>
          <p:cNvPr id="5" name="Speech Bubble: Oval 4">
            <a:extLst>
              <a:ext uri="{FF2B5EF4-FFF2-40B4-BE49-F238E27FC236}">
                <a16:creationId xmlns:a16="http://schemas.microsoft.com/office/drawing/2014/main" id="{FC862CC8-9889-DEB7-7CAB-09BA7DE4405D}"/>
              </a:ext>
            </a:extLst>
          </p:cNvPr>
          <p:cNvSpPr/>
          <p:nvPr/>
        </p:nvSpPr>
        <p:spPr>
          <a:xfrm>
            <a:off x="9035773" y="2323460"/>
            <a:ext cx="2702653" cy="2038525"/>
          </a:xfrm>
          <a:prstGeom prst="wedgeEllipseCallout">
            <a:avLst>
              <a:gd name="adj1" fmla="val 46594"/>
              <a:gd name="adj2" fmla="val 74546"/>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000000">
                    <a:lumMod val="65000"/>
                    <a:lumOff val="35000"/>
                  </a:srgbClr>
                </a:solidFill>
                <a:effectLst/>
                <a:uLnTx/>
                <a:uFillTx/>
                <a:latin typeface="Arial"/>
                <a:ea typeface="+mn-ea"/>
                <a:cs typeface="+mn-cs"/>
              </a:rPr>
              <a:t>That’s not the way we do it in school!</a:t>
            </a:r>
          </a:p>
        </p:txBody>
      </p:sp>
      <p:sp>
        <p:nvSpPr>
          <p:cNvPr id="6" name="Title 1">
            <a:extLst>
              <a:ext uri="{FF2B5EF4-FFF2-40B4-BE49-F238E27FC236}">
                <a16:creationId xmlns:a16="http://schemas.microsoft.com/office/drawing/2014/main" id="{0A84A452-59FE-933A-C582-6ADC9A929B28}"/>
              </a:ext>
            </a:extLst>
          </p:cNvPr>
          <p:cNvSpPr>
            <a:spLocks noGrp="1"/>
          </p:cNvSpPr>
          <p:nvPr>
            <p:ph type="title"/>
          </p:nvPr>
        </p:nvSpPr>
        <p:spPr>
          <a:xfrm>
            <a:off x="676858" y="543189"/>
            <a:ext cx="10972800" cy="982117"/>
          </a:xfrm>
        </p:spPr>
        <p:txBody>
          <a:bodyPr/>
          <a:lstStyle/>
          <a:p>
            <a:r>
              <a:rPr lang="en-GB" dirty="0"/>
              <a:t>The ‘problem’ with maths</a:t>
            </a:r>
          </a:p>
        </p:txBody>
      </p:sp>
    </p:spTree>
    <p:extLst>
      <p:ext uri="{BB962C8B-B14F-4D97-AF65-F5344CB8AC3E}">
        <p14:creationId xmlns:p14="http://schemas.microsoft.com/office/powerpoint/2010/main" val="3271769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3C0B83A-F405-47C8-ADFC-4FF0E0CF4014}"/>
              </a:ext>
            </a:extLst>
          </p:cNvPr>
          <p:cNvPicPr>
            <a:picLocks noChangeAspect="1"/>
          </p:cNvPicPr>
          <p:nvPr/>
        </p:nvPicPr>
        <p:blipFill>
          <a:blip r:embed="rId3"/>
          <a:stretch>
            <a:fillRect/>
          </a:stretch>
        </p:blipFill>
        <p:spPr>
          <a:xfrm>
            <a:off x="67529" y="310181"/>
            <a:ext cx="12124471" cy="5395428"/>
          </a:xfrm>
          <a:prstGeom prst="rect">
            <a:avLst/>
          </a:prstGeom>
        </p:spPr>
      </p:pic>
    </p:spTree>
    <p:extLst>
      <p:ext uri="{BB962C8B-B14F-4D97-AF65-F5344CB8AC3E}">
        <p14:creationId xmlns:p14="http://schemas.microsoft.com/office/powerpoint/2010/main" val="8375482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7CEC3DA-640F-89D2-8B7B-56DACB8B3B28}"/>
              </a:ext>
            </a:extLst>
          </p:cNvPr>
          <p:cNvSpPr txBox="1"/>
          <p:nvPr/>
        </p:nvSpPr>
        <p:spPr>
          <a:xfrm>
            <a:off x="304800" y="413764"/>
            <a:ext cx="12039600" cy="523220"/>
          </a:xfrm>
          <a:prstGeom prst="rect">
            <a:avLst/>
          </a:prstGeom>
          <a:noFill/>
        </p:spPr>
        <p:txBody>
          <a:bodyPr wrap="square" rtlCol="0">
            <a:spAutoFit/>
          </a:bodyPr>
          <a:lstStyle/>
          <a:p>
            <a:r>
              <a:rPr lang="en-GB" sz="2800" b="1" dirty="0">
                <a:solidFill>
                  <a:schemeClr val="accent4">
                    <a:lumMod val="65000"/>
                    <a:lumOff val="35000"/>
                  </a:schemeClr>
                </a:solidFill>
              </a:rPr>
              <a:t>How does Mastering Number help us to teach maths in school?</a:t>
            </a:r>
          </a:p>
        </p:txBody>
      </p:sp>
      <p:sp>
        <p:nvSpPr>
          <p:cNvPr id="4" name="TextBox 3">
            <a:extLst>
              <a:ext uri="{FF2B5EF4-FFF2-40B4-BE49-F238E27FC236}">
                <a16:creationId xmlns:a16="http://schemas.microsoft.com/office/drawing/2014/main" id="{44BA3677-DBAD-BFB3-CEFE-9D7529C30668}"/>
              </a:ext>
            </a:extLst>
          </p:cNvPr>
          <p:cNvSpPr txBox="1"/>
          <p:nvPr/>
        </p:nvSpPr>
        <p:spPr>
          <a:xfrm>
            <a:off x="542488" y="1185750"/>
            <a:ext cx="11107024" cy="1815882"/>
          </a:xfrm>
          <a:prstGeom prst="rect">
            <a:avLst/>
          </a:prstGeom>
          <a:noFill/>
        </p:spPr>
        <p:txBody>
          <a:bodyPr wrap="square" rtlCol="0">
            <a:spAutoFit/>
          </a:bodyPr>
          <a:lstStyle/>
          <a:p>
            <a:r>
              <a:rPr lang="en-GB" sz="2800" dirty="0"/>
              <a:t>The Mastering Number Programme in Reception will help your child to develop </a:t>
            </a:r>
            <a:r>
              <a:rPr lang="en-GB" sz="2800" dirty="0">
                <a:solidFill>
                  <a:schemeClr val="accent4">
                    <a:lumMod val="65000"/>
                    <a:lumOff val="35000"/>
                  </a:schemeClr>
                </a:solidFill>
              </a:rPr>
              <a:t>good</a:t>
            </a:r>
            <a:r>
              <a:rPr lang="en-GB" sz="2800" b="1" dirty="0">
                <a:solidFill>
                  <a:schemeClr val="accent4">
                    <a:lumMod val="65000"/>
                    <a:lumOff val="35000"/>
                  </a:schemeClr>
                </a:solidFill>
              </a:rPr>
              <a:t> </a:t>
            </a:r>
            <a:r>
              <a:rPr lang="en-GB" sz="2800" i="1" dirty="0">
                <a:solidFill>
                  <a:schemeClr val="accent4">
                    <a:lumMod val="65000"/>
                    <a:lumOff val="35000"/>
                  </a:schemeClr>
                </a:solidFill>
              </a:rPr>
              <a:t>number sense</a:t>
            </a:r>
            <a:r>
              <a:rPr lang="en-GB" sz="2800" b="1" dirty="0">
                <a:solidFill>
                  <a:schemeClr val="accent4">
                    <a:lumMod val="65000"/>
                    <a:lumOff val="35000"/>
                  </a:schemeClr>
                </a:solidFill>
              </a:rPr>
              <a:t>.</a:t>
            </a:r>
          </a:p>
          <a:p>
            <a:endParaRPr lang="en-GB" sz="2800" b="1" dirty="0">
              <a:solidFill>
                <a:schemeClr val="accent4">
                  <a:lumMod val="65000"/>
                  <a:lumOff val="35000"/>
                </a:schemeClr>
              </a:solidFill>
            </a:endParaRPr>
          </a:p>
          <a:p>
            <a:r>
              <a:rPr lang="en-GB" sz="2800" dirty="0">
                <a:solidFill>
                  <a:schemeClr val="accent4">
                    <a:lumMod val="65000"/>
                    <a:lumOff val="35000"/>
                  </a:schemeClr>
                </a:solidFill>
              </a:rPr>
              <a:t>Some of the things they are learning include:</a:t>
            </a:r>
          </a:p>
        </p:txBody>
      </p:sp>
      <p:pic>
        <p:nvPicPr>
          <p:cNvPr id="6" name="Content Placeholder 6" descr="Colorful buttons">
            <a:extLst>
              <a:ext uri="{FF2B5EF4-FFF2-40B4-BE49-F238E27FC236}">
                <a16:creationId xmlns:a16="http://schemas.microsoft.com/office/drawing/2014/main" id="{E9E5E421-E735-96D9-AB7F-5F74EAABA426}"/>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31150" y="3429000"/>
            <a:ext cx="2383716" cy="1588756"/>
          </a:xfrm>
          <a:prstGeom prst="rect">
            <a:avLst/>
          </a:prstGeom>
        </p:spPr>
      </p:pic>
      <p:sp>
        <p:nvSpPr>
          <p:cNvPr id="2" name="TextBox 1">
            <a:extLst>
              <a:ext uri="{FF2B5EF4-FFF2-40B4-BE49-F238E27FC236}">
                <a16:creationId xmlns:a16="http://schemas.microsoft.com/office/drawing/2014/main" id="{A0905F1C-3199-0FA7-F975-10DAB33184D7}"/>
              </a:ext>
            </a:extLst>
          </p:cNvPr>
          <p:cNvSpPr txBox="1"/>
          <p:nvPr/>
        </p:nvSpPr>
        <p:spPr>
          <a:xfrm>
            <a:off x="442005" y="5245069"/>
            <a:ext cx="2572378" cy="400110"/>
          </a:xfrm>
          <a:prstGeom prst="rect">
            <a:avLst/>
          </a:prstGeom>
          <a:noFill/>
        </p:spPr>
        <p:txBody>
          <a:bodyPr wrap="square" rtlCol="0">
            <a:spAutoFit/>
          </a:bodyPr>
          <a:lstStyle/>
          <a:p>
            <a:pPr algn="ctr"/>
            <a:r>
              <a:rPr lang="en-GB" sz="2000" dirty="0"/>
              <a:t>Counting</a:t>
            </a:r>
          </a:p>
        </p:txBody>
      </p:sp>
      <p:grpSp>
        <p:nvGrpSpPr>
          <p:cNvPr id="12" name="Group 11">
            <a:extLst>
              <a:ext uri="{FF2B5EF4-FFF2-40B4-BE49-F238E27FC236}">
                <a16:creationId xmlns:a16="http://schemas.microsoft.com/office/drawing/2014/main" id="{5DECE40C-DD92-8DFE-1266-F4B07B3867B0}"/>
              </a:ext>
            </a:extLst>
          </p:cNvPr>
          <p:cNvGrpSpPr/>
          <p:nvPr/>
        </p:nvGrpSpPr>
        <p:grpSpPr>
          <a:xfrm>
            <a:off x="4263277" y="3429000"/>
            <a:ext cx="3243585" cy="1710099"/>
            <a:chOff x="4112552" y="3452462"/>
            <a:chExt cx="3243585" cy="1710099"/>
          </a:xfrm>
        </p:grpSpPr>
        <p:pic>
          <p:nvPicPr>
            <p:cNvPr id="8" name="Picture 7">
              <a:extLst>
                <a:ext uri="{FF2B5EF4-FFF2-40B4-BE49-F238E27FC236}">
                  <a16:creationId xmlns:a16="http://schemas.microsoft.com/office/drawing/2014/main" id="{A8CAF1CB-5669-7D6C-8DB8-14C4E9883E88}"/>
                </a:ext>
              </a:extLst>
            </p:cNvPr>
            <p:cNvPicPr>
              <a:picLocks noChangeAspect="1"/>
            </p:cNvPicPr>
            <p:nvPr/>
          </p:nvPicPr>
          <p:blipFill rotWithShape="1">
            <a:blip r:embed="rId4">
              <a:extLst>
                <a:ext uri="{28A0092B-C50C-407E-A947-70E740481C1C}">
                  <a14:useLocalDpi xmlns:a14="http://schemas.microsoft.com/office/drawing/2010/main" val="0"/>
                </a:ext>
              </a:extLst>
            </a:blip>
            <a:srcRect l="47232" t="76313" r="17069" b="-2074"/>
            <a:stretch/>
          </p:blipFill>
          <p:spPr>
            <a:xfrm rot="20226321">
              <a:off x="4112552" y="3452462"/>
              <a:ext cx="1900060" cy="814302"/>
            </a:xfrm>
            <a:prstGeom prst="rect">
              <a:avLst/>
            </a:prstGeom>
          </p:spPr>
        </p:pic>
        <p:pic>
          <p:nvPicPr>
            <p:cNvPr id="9" name="Picture 8">
              <a:extLst>
                <a:ext uri="{FF2B5EF4-FFF2-40B4-BE49-F238E27FC236}">
                  <a16:creationId xmlns:a16="http://schemas.microsoft.com/office/drawing/2014/main" id="{D4DD3795-92EA-C1EF-90F2-C16936142BB6}"/>
                </a:ext>
              </a:extLst>
            </p:cNvPr>
            <p:cNvPicPr>
              <a:picLocks noChangeAspect="1"/>
            </p:cNvPicPr>
            <p:nvPr/>
          </p:nvPicPr>
          <p:blipFill rotWithShape="1">
            <a:blip r:embed="rId4">
              <a:extLst>
                <a:ext uri="{28A0092B-C50C-407E-A947-70E740481C1C}">
                  <a14:useLocalDpi xmlns:a14="http://schemas.microsoft.com/office/drawing/2010/main" val="0"/>
                </a:ext>
              </a:extLst>
            </a:blip>
            <a:srcRect l="47232" t="76313" r="17069" b="-2074"/>
            <a:stretch/>
          </p:blipFill>
          <p:spPr>
            <a:xfrm rot="338340">
              <a:off x="4470637" y="4348259"/>
              <a:ext cx="1900060" cy="814302"/>
            </a:xfrm>
            <a:prstGeom prst="rect">
              <a:avLst/>
            </a:prstGeom>
          </p:spPr>
        </p:pic>
        <p:pic>
          <p:nvPicPr>
            <p:cNvPr id="10" name="Picture 9">
              <a:extLst>
                <a:ext uri="{FF2B5EF4-FFF2-40B4-BE49-F238E27FC236}">
                  <a16:creationId xmlns:a16="http://schemas.microsoft.com/office/drawing/2014/main" id="{BB52833D-62C7-ED58-6F77-E77DA0823322}"/>
                </a:ext>
              </a:extLst>
            </p:cNvPr>
            <p:cNvPicPr>
              <a:picLocks noChangeAspect="1"/>
            </p:cNvPicPr>
            <p:nvPr/>
          </p:nvPicPr>
          <p:blipFill rotWithShape="1">
            <a:blip r:embed="rId4">
              <a:extLst>
                <a:ext uri="{28A0092B-C50C-407E-A947-70E740481C1C}">
                  <a14:useLocalDpi xmlns:a14="http://schemas.microsoft.com/office/drawing/2010/main" val="0"/>
                </a:ext>
              </a:extLst>
            </a:blip>
            <a:srcRect l="47232" t="76313" r="17069" b="-2074"/>
            <a:stretch/>
          </p:blipFill>
          <p:spPr>
            <a:xfrm rot="20764559">
              <a:off x="5456077" y="3875582"/>
              <a:ext cx="1900060" cy="814302"/>
            </a:xfrm>
            <a:prstGeom prst="rect">
              <a:avLst/>
            </a:prstGeom>
          </p:spPr>
        </p:pic>
      </p:grpSp>
      <p:sp>
        <p:nvSpPr>
          <p:cNvPr id="11" name="TextBox 10">
            <a:extLst>
              <a:ext uri="{FF2B5EF4-FFF2-40B4-BE49-F238E27FC236}">
                <a16:creationId xmlns:a16="http://schemas.microsoft.com/office/drawing/2014/main" id="{5567173F-26EC-7137-2623-462C9A91F101}"/>
              </a:ext>
            </a:extLst>
          </p:cNvPr>
          <p:cNvSpPr txBox="1"/>
          <p:nvPr/>
        </p:nvSpPr>
        <p:spPr>
          <a:xfrm>
            <a:off x="4185184" y="5320591"/>
            <a:ext cx="3391737" cy="1015663"/>
          </a:xfrm>
          <a:prstGeom prst="rect">
            <a:avLst/>
          </a:prstGeom>
          <a:noFill/>
        </p:spPr>
        <p:txBody>
          <a:bodyPr wrap="square" rtlCol="0">
            <a:spAutoFit/>
          </a:bodyPr>
          <a:lstStyle/>
          <a:p>
            <a:pPr algn="ctr"/>
            <a:r>
              <a:rPr lang="en-GB" sz="2000" dirty="0"/>
              <a:t>Recognising small numbers of objects and making their own collections</a:t>
            </a:r>
          </a:p>
        </p:txBody>
      </p:sp>
      <p:grpSp>
        <p:nvGrpSpPr>
          <p:cNvPr id="14" name="Group 13">
            <a:extLst>
              <a:ext uri="{FF2B5EF4-FFF2-40B4-BE49-F238E27FC236}">
                <a16:creationId xmlns:a16="http://schemas.microsoft.com/office/drawing/2014/main" id="{75480E44-D0F2-7D66-BE69-EE4A4D9F1C4B}"/>
              </a:ext>
            </a:extLst>
          </p:cNvPr>
          <p:cNvGrpSpPr/>
          <p:nvPr/>
        </p:nvGrpSpPr>
        <p:grpSpPr>
          <a:xfrm>
            <a:off x="8870024" y="3478484"/>
            <a:ext cx="2099158" cy="1102342"/>
            <a:chOff x="2824353" y="3211472"/>
            <a:chExt cx="1389314" cy="729578"/>
          </a:xfrm>
        </p:grpSpPr>
        <p:pic>
          <p:nvPicPr>
            <p:cNvPr id="15" name="Picture 14">
              <a:extLst>
                <a:ext uri="{FF2B5EF4-FFF2-40B4-BE49-F238E27FC236}">
                  <a16:creationId xmlns:a16="http://schemas.microsoft.com/office/drawing/2014/main" id="{3AE55C66-81E7-1FEF-E1AC-DCE234175AB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824353" y="3211472"/>
              <a:ext cx="659647" cy="335435"/>
            </a:xfrm>
            <a:prstGeom prst="rect">
              <a:avLst/>
            </a:prstGeom>
          </p:spPr>
        </p:pic>
        <p:pic>
          <p:nvPicPr>
            <p:cNvPr id="16" name="Picture 15">
              <a:extLst>
                <a:ext uri="{FF2B5EF4-FFF2-40B4-BE49-F238E27FC236}">
                  <a16:creationId xmlns:a16="http://schemas.microsoft.com/office/drawing/2014/main" id="{143A3850-154D-E318-B924-BFFD491E0520}"/>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824353" y="3605615"/>
              <a:ext cx="659647" cy="335435"/>
            </a:xfrm>
            <a:prstGeom prst="rect">
              <a:avLst/>
            </a:prstGeom>
          </p:spPr>
        </p:pic>
        <p:pic>
          <p:nvPicPr>
            <p:cNvPr id="17" name="Picture 16">
              <a:extLst>
                <a:ext uri="{FF2B5EF4-FFF2-40B4-BE49-F238E27FC236}">
                  <a16:creationId xmlns:a16="http://schemas.microsoft.com/office/drawing/2014/main" id="{E1044CC4-1473-250E-32B4-3710EED2E38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610757" y="3662976"/>
              <a:ext cx="546173" cy="278074"/>
            </a:xfrm>
            <a:prstGeom prst="rect">
              <a:avLst/>
            </a:prstGeom>
          </p:spPr>
        </p:pic>
        <p:pic>
          <p:nvPicPr>
            <p:cNvPr id="18" name="Picture 17">
              <a:extLst>
                <a:ext uri="{FF2B5EF4-FFF2-40B4-BE49-F238E27FC236}">
                  <a16:creationId xmlns:a16="http://schemas.microsoft.com/office/drawing/2014/main" id="{446219CD-95D0-B167-285B-D88BCA16E78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554020" y="3211472"/>
              <a:ext cx="659647" cy="335435"/>
            </a:xfrm>
            <a:prstGeom prst="rect">
              <a:avLst/>
            </a:prstGeom>
          </p:spPr>
        </p:pic>
      </p:grpSp>
      <p:sp>
        <p:nvSpPr>
          <p:cNvPr id="19" name="TextBox 18">
            <a:extLst>
              <a:ext uri="{FF2B5EF4-FFF2-40B4-BE49-F238E27FC236}">
                <a16:creationId xmlns:a16="http://schemas.microsoft.com/office/drawing/2014/main" id="{408B1B42-BAEA-450E-3D0A-CF9DC7232686}"/>
              </a:ext>
            </a:extLst>
          </p:cNvPr>
          <p:cNvSpPr txBox="1"/>
          <p:nvPr/>
        </p:nvSpPr>
        <p:spPr>
          <a:xfrm>
            <a:off x="8276632" y="4765164"/>
            <a:ext cx="3391737" cy="707886"/>
          </a:xfrm>
          <a:prstGeom prst="rect">
            <a:avLst/>
          </a:prstGeom>
          <a:noFill/>
        </p:spPr>
        <p:txBody>
          <a:bodyPr wrap="square" rtlCol="0">
            <a:spAutoFit/>
          </a:bodyPr>
          <a:lstStyle/>
          <a:p>
            <a:pPr algn="ctr"/>
            <a:r>
              <a:rPr lang="en-GB" sz="2000" dirty="0"/>
              <a:t>Know different ways to ‘make’ (compose) a number</a:t>
            </a:r>
          </a:p>
        </p:txBody>
      </p:sp>
    </p:spTree>
    <p:extLst>
      <p:ext uri="{BB962C8B-B14F-4D97-AF65-F5344CB8AC3E}">
        <p14:creationId xmlns:p14="http://schemas.microsoft.com/office/powerpoint/2010/main" val="39947193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C07DBCB-5F11-4F50-BA93-18BF4815C1B4}"/>
              </a:ext>
            </a:extLst>
          </p:cNvPr>
          <p:cNvPicPr>
            <a:picLocks noChangeAspect="1"/>
          </p:cNvPicPr>
          <p:nvPr/>
        </p:nvPicPr>
        <p:blipFill>
          <a:blip r:embed="rId2"/>
          <a:stretch>
            <a:fillRect/>
          </a:stretch>
        </p:blipFill>
        <p:spPr>
          <a:xfrm>
            <a:off x="891502" y="281539"/>
            <a:ext cx="10120237" cy="4610500"/>
          </a:xfrm>
          <a:prstGeom prst="rect">
            <a:avLst/>
          </a:prstGeom>
        </p:spPr>
      </p:pic>
      <p:sp>
        <p:nvSpPr>
          <p:cNvPr id="6" name="TextBox 5">
            <a:extLst>
              <a:ext uri="{FF2B5EF4-FFF2-40B4-BE49-F238E27FC236}">
                <a16:creationId xmlns:a16="http://schemas.microsoft.com/office/drawing/2014/main" id="{40D27A00-E8C9-4EF2-9774-A1B85854C21A}"/>
              </a:ext>
            </a:extLst>
          </p:cNvPr>
          <p:cNvSpPr txBox="1"/>
          <p:nvPr/>
        </p:nvSpPr>
        <p:spPr>
          <a:xfrm>
            <a:off x="1278355" y="5536214"/>
            <a:ext cx="8250655" cy="369332"/>
          </a:xfrm>
          <a:prstGeom prst="rect">
            <a:avLst/>
          </a:prstGeom>
          <a:noFill/>
        </p:spPr>
        <p:txBody>
          <a:bodyPr wrap="square">
            <a:spAutoFit/>
          </a:bodyPr>
          <a:lstStyle/>
          <a:p>
            <a:r>
              <a:rPr lang="en-GB" dirty="0"/>
              <a:t>https://www.ncetm.org.uk/classroom-resources/ey-numberblocks-at-home/</a:t>
            </a:r>
          </a:p>
        </p:txBody>
      </p:sp>
    </p:spTree>
    <p:extLst>
      <p:ext uri="{BB962C8B-B14F-4D97-AF65-F5344CB8AC3E}">
        <p14:creationId xmlns:p14="http://schemas.microsoft.com/office/powerpoint/2010/main" val="34197581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7CEC3DA-640F-89D2-8B7B-56DACB8B3B28}"/>
              </a:ext>
            </a:extLst>
          </p:cNvPr>
          <p:cNvSpPr txBox="1"/>
          <p:nvPr/>
        </p:nvSpPr>
        <p:spPr>
          <a:xfrm>
            <a:off x="542488" y="442517"/>
            <a:ext cx="7444225" cy="523220"/>
          </a:xfrm>
          <a:prstGeom prst="rect">
            <a:avLst/>
          </a:prstGeom>
          <a:noFill/>
        </p:spPr>
        <p:txBody>
          <a:bodyPr wrap="square" rtlCol="0">
            <a:spAutoFit/>
          </a:bodyPr>
          <a:lstStyle/>
          <a:p>
            <a:r>
              <a:rPr lang="en-GB" sz="2800" b="1" dirty="0">
                <a:solidFill>
                  <a:schemeClr val="accent4">
                    <a:lumMod val="65000"/>
                    <a:lumOff val="35000"/>
                  </a:schemeClr>
                </a:solidFill>
              </a:rPr>
              <a:t>Let’s do some maths with the children!</a:t>
            </a:r>
          </a:p>
        </p:txBody>
      </p:sp>
      <p:pic>
        <p:nvPicPr>
          <p:cNvPr id="20" name="Picture 19" descr="Boy giving a thumbs up">
            <a:extLst>
              <a:ext uri="{FF2B5EF4-FFF2-40B4-BE49-F238E27FC236}">
                <a16:creationId xmlns:a16="http://schemas.microsoft.com/office/drawing/2014/main" id="{1B9CAB48-FBB1-D634-9A9E-A8188CC544D7}"/>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9156464" y="281416"/>
            <a:ext cx="2938216" cy="1958811"/>
          </a:xfrm>
          <a:prstGeom prst="rect">
            <a:avLst/>
          </a:prstGeom>
        </p:spPr>
      </p:pic>
      <p:sp>
        <p:nvSpPr>
          <p:cNvPr id="5" name="Speech Bubble: Rectangle with Corners Rounded 4">
            <a:extLst>
              <a:ext uri="{FF2B5EF4-FFF2-40B4-BE49-F238E27FC236}">
                <a16:creationId xmlns:a16="http://schemas.microsoft.com/office/drawing/2014/main" id="{6E2A8875-82E5-98D0-EC0B-960B161CD9D7}"/>
              </a:ext>
            </a:extLst>
          </p:cNvPr>
          <p:cNvSpPr/>
          <p:nvPr/>
        </p:nvSpPr>
        <p:spPr>
          <a:xfrm>
            <a:off x="2033838" y="2707009"/>
            <a:ext cx="8124324" cy="1810752"/>
          </a:xfrm>
          <a:prstGeom prst="wedgeRoundRectCallout">
            <a:avLst>
              <a:gd name="adj1" fmla="val -41382"/>
              <a:gd name="adj2" fmla="val 103616"/>
              <a:gd name="adj3" fmla="val 16667"/>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GB" sz="3200" dirty="0">
                <a:solidFill>
                  <a:schemeClr val="accent4">
                    <a:lumMod val="65000"/>
                    <a:lumOff val="35000"/>
                  </a:schemeClr>
                </a:solidFill>
              </a:rPr>
              <a:t>Look out for when you can use your subitising skills! Get those fast eyes ready!</a:t>
            </a:r>
          </a:p>
        </p:txBody>
      </p:sp>
    </p:spTree>
    <p:extLst>
      <p:ext uri="{BB962C8B-B14F-4D97-AF65-F5344CB8AC3E}">
        <p14:creationId xmlns:p14="http://schemas.microsoft.com/office/powerpoint/2010/main" val="35425882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FF2B5EF4-FFF2-40B4-BE49-F238E27FC236}">
                <a16:creationId xmlns:a16="http://schemas.microsoft.com/office/drawing/2014/main" id="{A2378A5D-E2B9-345A-E61B-48BDB6AC5272}"/>
              </a:ext>
            </a:extLst>
          </p:cNvPr>
          <p:cNvGrpSpPr>
            <a:grpSpLocks/>
          </p:cNvGrpSpPr>
          <p:nvPr/>
        </p:nvGrpSpPr>
        <p:grpSpPr bwMode="auto">
          <a:xfrm>
            <a:off x="1890584" y="1099751"/>
            <a:ext cx="7920681" cy="4300152"/>
            <a:chOff x="106769049" y="107668238"/>
            <a:chExt cx="1928090" cy="1022161"/>
          </a:xfrm>
        </p:grpSpPr>
        <p:pic>
          <p:nvPicPr>
            <p:cNvPr id="1027" name="Picture 3">
              <a:extLst>
                <a:ext uri="{FF2B5EF4-FFF2-40B4-BE49-F238E27FC236}">
                  <a16:creationId xmlns:a16="http://schemas.microsoft.com/office/drawing/2014/main" id="{B53AC598-F43B-E70C-6829-3E4A59CEB15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456" t="2107" r="82811" b="66898"/>
            <a:stretch>
              <a:fillRect/>
            </a:stretch>
          </p:blipFill>
          <p:spPr bwMode="auto">
            <a:xfrm>
              <a:off x="106769049" y="107668238"/>
              <a:ext cx="964759" cy="102216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028" name="Picture 4">
              <a:extLst>
                <a:ext uri="{FF2B5EF4-FFF2-40B4-BE49-F238E27FC236}">
                  <a16:creationId xmlns:a16="http://schemas.microsoft.com/office/drawing/2014/main" id="{230C9C12-F89B-12E1-CA2D-91E26183053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37434" t="3615" r="48131" b="71118"/>
            <a:stretch>
              <a:fillRect/>
            </a:stretch>
          </p:blipFill>
          <p:spPr bwMode="auto">
            <a:xfrm>
              <a:off x="107649340" y="107668238"/>
              <a:ext cx="1047799" cy="102216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grpSp>
    </p:spTree>
    <p:extLst>
      <p:ext uri="{BB962C8B-B14F-4D97-AF65-F5344CB8AC3E}">
        <p14:creationId xmlns:p14="http://schemas.microsoft.com/office/powerpoint/2010/main" val="32308120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9927046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a:extLst>
              <a:ext uri="{FF2B5EF4-FFF2-40B4-BE49-F238E27FC236}">
                <a16:creationId xmlns:a16="http://schemas.microsoft.com/office/drawing/2014/main" id="{6FE2ADD1-CCA0-73AC-2EDC-A15F0423A44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grpSp>
        <p:nvGrpSpPr>
          <p:cNvPr id="15" name="Group 14">
            <a:extLst>
              <a:ext uri="{FF2B5EF4-FFF2-40B4-BE49-F238E27FC236}">
                <a16:creationId xmlns:a16="http://schemas.microsoft.com/office/drawing/2014/main" id="{AEB46539-0475-8014-82D1-F69E019C1178}"/>
              </a:ext>
            </a:extLst>
          </p:cNvPr>
          <p:cNvGrpSpPr/>
          <p:nvPr/>
        </p:nvGrpSpPr>
        <p:grpSpPr>
          <a:xfrm>
            <a:off x="1022664" y="407772"/>
            <a:ext cx="9591790" cy="5078628"/>
            <a:chOff x="281259" y="321275"/>
            <a:chExt cx="10642114" cy="5931244"/>
          </a:xfrm>
        </p:grpSpPr>
        <p:grpSp>
          <p:nvGrpSpPr>
            <p:cNvPr id="2" name="Group 2">
              <a:extLst>
                <a:ext uri="{FF2B5EF4-FFF2-40B4-BE49-F238E27FC236}">
                  <a16:creationId xmlns:a16="http://schemas.microsoft.com/office/drawing/2014/main" id="{D5FF4F77-C9A8-0558-269A-432EA1EC7C5C}"/>
                </a:ext>
              </a:extLst>
            </p:cNvPr>
            <p:cNvGrpSpPr>
              <a:grpSpLocks/>
            </p:cNvGrpSpPr>
            <p:nvPr/>
          </p:nvGrpSpPr>
          <p:grpSpPr bwMode="auto">
            <a:xfrm>
              <a:off x="300994" y="321276"/>
              <a:ext cx="6779427" cy="3904698"/>
              <a:chOff x="106769049" y="107668238"/>
              <a:chExt cx="1928090" cy="1022161"/>
            </a:xfrm>
          </p:grpSpPr>
          <p:pic>
            <p:nvPicPr>
              <p:cNvPr id="3" name="Picture 3">
                <a:extLst>
                  <a:ext uri="{FF2B5EF4-FFF2-40B4-BE49-F238E27FC236}">
                    <a16:creationId xmlns:a16="http://schemas.microsoft.com/office/drawing/2014/main" id="{DA101AFB-25F6-D15D-AC87-F780CCCA167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456" t="2107" r="82811" b="66898"/>
              <a:stretch>
                <a:fillRect/>
              </a:stretch>
            </p:blipFill>
            <p:spPr bwMode="auto">
              <a:xfrm>
                <a:off x="106769049" y="107668238"/>
                <a:ext cx="964759" cy="102216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4" name="Picture 4">
                <a:extLst>
                  <a:ext uri="{FF2B5EF4-FFF2-40B4-BE49-F238E27FC236}">
                    <a16:creationId xmlns:a16="http://schemas.microsoft.com/office/drawing/2014/main" id="{B0323C09-C980-E1D1-3EDF-42C6C5721B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37434" t="3615" r="48131" b="71118"/>
              <a:stretch>
                <a:fillRect/>
              </a:stretch>
            </p:blipFill>
            <p:spPr bwMode="auto">
              <a:xfrm>
                <a:off x="107649340" y="107668238"/>
                <a:ext cx="1047799" cy="102216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grpSp>
        <p:pic>
          <p:nvPicPr>
            <p:cNvPr id="7" name="Picture 4">
              <a:extLst>
                <a:ext uri="{FF2B5EF4-FFF2-40B4-BE49-F238E27FC236}">
                  <a16:creationId xmlns:a16="http://schemas.microsoft.com/office/drawing/2014/main" id="{FAC8A325-768E-A982-CF94-94339155BEF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37434" t="3615" r="48131" b="71118"/>
            <a:stretch>
              <a:fillRect/>
            </a:stretch>
          </p:blipFill>
          <p:spPr bwMode="auto">
            <a:xfrm>
              <a:off x="7080421" y="321275"/>
              <a:ext cx="3842952" cy="422606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8" name="Picture 4">
              <a:extLst>
                <a:ext uri="{FF2B5EF4-FFF2-40B4-BE49-F238E27FC236}">
                  <a16:creationId xmlns:a16="http://schemas.microsoft.com/office/drawing/2014/main" id="{4CCFA780-B091-7062-A727-F3520FF7FBA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7434" t="3615" r="48131" b="79193"/>
            <a:stretch/>
          </p:blipFill>
          <p:spPr bwMode="auto">
            <a:xfrm>
              <a:off x="281259" y="3805881"/>
              <a:ext cx="3684204" cy="244663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9" name="Picture 4">
              <a:extLst>
                <a:ext uri="{FF2B5EF4-FFF2-40B4-BE49-F238E27FC236}">
                  <a16:creationId xmlns:a16="http://schemas.microsoft.com/office/drawing/2014/main" id="{AC11EFEC-AD39-9834-35AE-5EAA2AB40A2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7434" t="3615" r="48131" b="79193"/>
            <a:stretch/>
          </p:blipFill>
          <p:spPr bwMode="auto">
            <a:xfrm>
              <a:off x="7159795" y="3805881"/>
              <a:ext cx="3684204" cy="244663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0" name="Picture 4">
              <a:extLst>
                <a:ext uri="{FF2B5EF4-FFF2-40B4-BE49-F238E27FC236}">
                  <a16:creationId xmlns:a16="http://schemas.microsoft.com/office/drawing/2014/main" id="{6469C4CF-A855-72E4-AD1E-D53AC98524B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7434" t="3615" r="48131" b="79193"/>
            <a:stretch/>
          </p:blipFill>
          <p:spPr bwMode="auto">
            <a:xfrm>
              <a:off x="3839785" y="3805881"/>
              <a:ext cx="3684204" cy="244663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1" name="Picture 3">
              <a:extLst>
                <a:ext uri="{FF2B5EF4-FFF2-40B4-BE49-F238E27FC236}">
                  <a16:creationId xmlns:a16="http://schemas.microsoft.com/office/drawing/2014/main" id="{21D21514-D4B9-DD28-B2F0-8A1C372D461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456" t="2107" r="91097" b="80269"/>
            <a:stretch/>
          </p:blipFill>
          <p:spPr bwMode="auto">
            <a:xfrm>
              <a:off x="3534625" y="733113"/>
              <a:ext cx="1309223" cy="187826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2" name="Picture 3">
              <a:extLst>
                <a:ext uri="{FF2B5EF4-FFF2-40B4-BE49-F238E27FC236}">
                  <a16:creationId xmlns:a16="http://schemas.microsoft.com/office/drawing/2014/main" id="{E8B16BE3-93D9-78EE-A65F-EE64A246B6C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456" t="2107" r="91097" b="80269"/>
            <a:stretch/>
          </p:blipFill>
          <p:spPr bwMode="auto">
            <a:xfrm>
              <a:off x="4123854" y="2508394"/>
              <a:ext cx="1309223" cy="187826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3" name="Picture 3">
              <a:extLst>
                <a:ext uri="{FF2B5EF4-FFF2-40B4-BE49-F238E27FC236}">
                  <a16:creationId xmlns:a16="http://schemas.microsoft.com/office/drawing/2014/main" id="{E2727429-9CAC-1F47-5CEB-52A81491DC5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456" t="2107" r="91097" b="80269"/>
            <a:stretch/>
          </p:blipFill>
          <p:spPr bwMode="auto">
            <a:xfrm>
              <a:off x="7232821" y="1116200"/>
              <a:ext cx="1309223" cy="187826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4" name="Picture 3">
              <a:extLst>
                <a:ext uri="{FF2B5EF4-FFF2-40B4-BE49-F238E27FC236}">
                  <a16:creationId xmlns:a16="http://schemas.microsoft.com/office/drawing/2014/main" id="{2DA5D6A3-3760-8C6B-D53B-C8BE1060B14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456" t="2107" r="91097" b="80269"/>
            <a:stretch/>
          </p:blipFill>
          <p:spPr bwMode="auto">
            <a:xfrm>
              <a:off x="7808058" y="3138588"/>
              <a:ext cx="1309223" cy="187826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grpSp>
    </p:spTree>
    <p:extLst>
      <p:ext uri="{BB962C8B-B14F-4D97-AF65-F5344CB8AC3E}">
        <p14:creationId xmlns:p14="http://schemas.microsoft.com/office/powerpoint/2010/main" val="26179563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E5BBC3D-A29E-EBAB-7B2A-97BB01FE5AF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spTree>
    <p:extLst>
      <p:ext uri="{BB962C8B-B14F-4D97-AF65-F5344CB8AC3E}">
        <p14:creationId xmlns:p14="http://schemas.microsoft.com/office/powerpoint/2010/main" val="18829524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Oval 9">
            <a:extLst>
              <a:ext uri="{FF2B5EF4-FFF2-40B4-BE49-F238E27FC236}">
                <a16:creationId xmlns:a16="http://schemas.microsoft.com/office/drawing/2014/main" id="{52729E87-9B36-78EE-C9F9-1FAFA412B35A}"/>
              </a:ext>
            </a:extLst>
          </p:cNvPr>
          <p:cNvSpPr/>
          <p:nvPr/>
        </p:nvSpPr>
        <p:spPr>
          <a:xfrm>
            <a:off x="4344916" y="1614916"/>
            <a:ext cx="1152000" cy="1152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BED97B0B-D346-B0E0-B50B-C87CD0B1F1EB}"/>
              </a:ext>
            </a:extLst>
          </p:cNvPr>
          <p:cNvSpPr/>
          <p:nvPr/>
        </p:nvSpPr>
        <p:spPr>
          <a:xfrm>
            <a:off x="6695085" y="1614916"/>
            <a:ext cx="1152000" cy="1152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6826926D-C89E-B60E-1834-ABC86E2FBD31}"/>
              </a:ext>
            </a:extLst>
          </p:cNvPr>
          <p:cNvSpPr/>
          <p:nvPr/>
        </p:nvSpPr>
        <p:spPr>
          <a:xfrm>
            <a:off x="4344916" y="4091084"/>
            <a:ext cx="1152000" cy="1152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8AA2FCCE-648C-6743-1051-53EB1D4A3E0E}"/>
              </a:ext>
            </a:extLst>
          </p:cNvPr>
          <p:cNvSpPr/>
          <p:nvPr/>
        </p:nvSpPr>
        <p:spPr>
          <a:xfrm>
            <a:off x="6695085" y="4091084"/>
            <a:ext cx="1152000" cy="1152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a:extLst>
              <a:ext uri="{FF2B5EF4-FFF2-40B4-BE49-F238E27FC236}">
                <a16:creationId xmlns:a16="http://schemas.microsoft.com/office/drawing/2014/main" id="{4A4DB935-5375-9104-5008-C92A17F4A148}"/>
              </a:ext>
            </a:extLst>
          </p:cNvPr>
          <p:cNvSpPr/>
          <p:nvPr/>
        </p:nvSpPr>
        <p:spPr>
          <a:xfrm>
            <a:off x="5520000" y="2853000"/>
            <a:ext cx="1152000" cy="1152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7073442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D02E61E-4873-07F4-D9F5-63509E2C6BB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6366" y="0"/>
            <a:ext cx="12192000" cy="6858000"/>
          </a:xfrm>
          <a:prstGeom prst="rect">
            <a:avLst/>
          </a:prstGeom>
        </p:spPr>
      </p:pic>
    </p:spTree>
    <p:extLst>
      <p:ext uri="{BB962C8B-B14F-4D97-AF65-F5344CB8AC3E}">
        <p14:creationId xmlns:p14="http://schemas.microsoft.com/office/powerpoint/2010/main" val="5124038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Oval 9">
            <a:extLst>
              <a:ext uri="{FF2B5EF4-FFF2-40B4-BE49-F238E27FC236}">
                <a16:creationId xmlns:a16="http://schemas.microsoft.com/office/drawing/2014/main" id="{52729E87-9B36-78EE-C9F9-1FAFA412B35A}"/>
              </a:ext>
            </a:extLst>
          </p:cNvPr>
          <p:cNvSpPr/>
          <p:nvPr/>
        </p:nvSpPr>
        <p:spPr>
          <a:xfrm>
            <a:off x="4344916" y="1614916"/>
            <a:ext cx="1152000" cy="1152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8AA2FCCE-648C-6743-1051-53EB1D4A3E0E}"/>
              </a:ext>
            </a:extLst>
          </p:cNvPr>
          <p:cNvSpPr/>
          <p:nvPr/>
        </p:nvSpPr>
        <p:spPr>
          <a:xfrm>
            <a:off x="6695085" y="4091084"/>
            <a:ext cx="1152000" cy="1152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a:extLst>
              <a:ext uri="{FF2B5EF4-FFF2-40B4-BE49-F238E27FC236}">
                <a16:creationId xmlns:a16="http://schemas.microsoft.com/office/drawing/2014/main" id="{4A4DB935-5375-9104-5008-C92A17F4A148}"/>
              </a:ext>
            </a:extLst>
          </p:cNvPr>
          <p:cNvSpPr/>
          <p:nvPr/>
        </p:nvSpPr>
        <p:spPr>
          <a:xfrm>
            <a:off x="5520000" y="2853000"/>
            <a:ext cx="1152000" cy="1152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743412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D02E61E-4873-07F4-D9F5-63509E2C6BB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6366" y="0"/>
            <a:ext cx="12192000" cy="6858000"/>
          </a:xfrm>
          <a:prstGeom prst="rect">
            <a:avLst/>
          </a:prstGeom>
        </p:spPr>
      </p:pic>
    </p:spTree>
    <p:extLst>
      <p:ext uri="{BB962C8B-B14F-4D97-AF65-F5344CB8AC3E}">
        <p14:creationId xmlns:p14="http://schemas.microsoft.com/office/powerpoint/2010/main" val="2123520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Oval 9">
            <a:extLst>
              <a:ext uri="{FF2B5EF4-FFF2-40B4-BE49-F238E27FC236}">
                <a16:creationId xmlns:a16="http://schemas.microsoft.com/office/drawing/2014/main" id="{52729E87-9B36-78EE-C9F9-1FAFA412B35A}"/>
              </a:ext>
            </a:extLst>
          </p:cNvPr>
          <p:cNvSpPr/>
          <p:nvPr/>
        </p:nvSpPr>
        <p:spPr>
          <a:xfrm>
            <a:off x="2066936" y="1422411"/>
            <a:ext cx="1152000" cy="1152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6826926D-C89E-B60E-1834-ABC86E2FBD31}"/>
              </a:ext>
            </a:extLst>
          </p:cNvPr>
          <p:cNvSpPr/>
          <p:nvPr/>
        </p:nvSpPr>
        <p:spPr>
          <a:xfrm>
            <a:off x="2066936" y="3595295"/>
            <a:ext cx="1152000" cy="1152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a:extLst>
              <a:ext uri="{FF2B5EF4-FFF2-40B4-BE49-F238E27FC236}">
                <a16:creationId xmlns:a16="http://schemas.microsoft.com/office/drawing/2014/main" id="{889BA34E-F077-8451-FB0A-CAB1A157C103}"/>
              </a:ext>
            </a:extLst>
          </p:cNvPr>
          <p:cNvSpPr/>
          <p:nvPr/>
        </p:nvSpPr>
        <p:spPr>
          <a:xfrm>
            <a:off x="6502578" y="2574411"/>
            <a:ext cx="1152000" cy="1152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DE04C1B7-7158-9B65-522E-565CBDA585B7}"/>
              </a:ext>
            </a:extLst>
          </p:cNvPr>
          <p:cNvSpPr/>
          <p:nvPr/>
        </p:nvSpPr>
        <p:spPr>
          <a:xfrm>
            <a:off x="6502578" y="4747295"/>
            <a:ext cx="1152000" cy="1152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6534412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D02E61E-4873-07F4-D9F5-63509E2C6BB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6366" y="0"/>
            <a:ext cx="12192000" cy="6858000"/>
          </a:xfrm>
          <a:prstGeom prst="rect">
            <a:avLst/>
          </a:prstGeom>
        </p:spPr>
      </p:pic>
    </p:spTree>
    <p:extLst>
      <p:ext uri="{BB962C8B-B14F-4D97-AF65-F5344CB8AC3E}">
        <p14:creationId xmlns:p14="http://schemas.microsoft.com/office/powerpoint/2010/main" val="7346675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754E3C0-EB4C-80FD-2CEA-8276128D7401}"/>
              </a:ext>
            </a:extLst>
          </p:cNvPr>
          <p:cNvSpPr txBox="1"/>
          <p:nvPr/>
        </p:nvSpPr>
        <p:spPr>
          <a:xfrm>
            <a:off x="556055" y="460712"/>
            <a:ext cx="6178378" cy="646331"/>
          </a:xfrm>
          <a:prstGeom prst="rect">
            <a:avLst/>
          </a:prstGeom>
          <a:noFill/>
        </p:spPr>
        <p:txBody>
          <a:bodyPr wrap="square">
            <a:spAutoFit/>
          </a:bodyPr>
          <a:lstStyle/>
          <a:p>
            <a:r>
              <a:rPr lang="en-GB" sz="3600" b="1" dirty="0"/>
              <a:t>Subitising</a:t>
            </a:r>
          </a:p>
        </p:txBody>
      </p:sp>
      <p:sp>
        <p:nvSpPr>
          <p:cNvPr id="4" name="TextBox 3">
            <a:extLst>
              <a:ext uri="{FF2B5EF4-FFF2-40B4-BE49-F238E27FC236}">
                <a16:creationId xmlns:a16="http://schemas.microsoft.com/office/drawing/2014/main" id="{E15DE100-CF57-A2DB-DE49-AD1F6DB81B1C}"/>
              </a:ext>
            </a:extLst>
          </p:cNvPr>
          <p:cNvSpPr txBox="1"/>
          <p:nvPr/>
        </p:nvSpPr>
        <p:spPr>
          <a:xfrm>
            <a:off x="556055" y="1570168"/>
            <a:ext cx="10820400" cy="954107"/>
          </a:xfrm>
          <a:prstGeom prst="rect">
            <a:avLst/>
          </a:prstGeom>
          <a:noFill/>
        </p:spPr>
        <p:txBody>
          <a:bodyPr wrap="square" rtlCol="0">
            <a:spAutoFit/>
          </a:bodyPr>
          <a:lstStyle/>
          <a:p>
            <a:r>
              <a:rPr lang="en-GB" sz="2800" dirty="0"/>
              <a:t>Subitising is the ability to recognise a </a:t>
            </a:r>
            <a:r>
              <a:rPr lang="en-GB" sz="2800" i="1" dirty="0"/>
              <a:t>small quantity </a:t>
            </a:r>
            <a:r>
              <a:rPr lang="en-GB" sz="2800" dirty="0"/>
              <a:t>of objects </a:t>
            </a:r>
            <a:r>
              <a:rPr lang="en-GB" sz="2800" i="1" dirty="0"/>
              <a:t>without the need to count</a:t>
            </a:r>
            <a:r>
              <a:rPr lang="en-GB" sz="2800" dirty="0"/>
              <a:t>.</a:t>
            </a:r>
          </a:p>
        </p:txBody>
      </p:sp>
      <p:sp>
        <p:nvSpPr>
          <p:cNvPr id="5" name="TextBox 4">
            <a:extLst>
              <a:ext uri="{FF2B5EF4-FFF2-40B4-BE49-F238E27FC236}">
                <a16:creationId xmlns:a16="http://schemas.microsoft.com/office/drawing/2014/main" id="{8FC9ECC9-7FCD-FADF-BD56-E2A189C06227}"/>
              </a:ext>
            </a:extLst>
          </p:cNvPr>
          <p:cNvSpPr txBox="1"/>
          <p:nvPr/>
        </p:nvSpPr>
        <p:spPr>
          <a:xfrm>
            <a:off x="556054" y="2723180"/>
            <a:ext cx="10700951" cy="1384995"/>
          </a:xfrm>
          <a:prstGeom prst="rect">
            <a:avLst/>
          </a:prstGeom>
          <a:noFill/>
        </p:spPr>
        <p:txBody>
          <a:bodyPr wrap="square" rtlCol="0">
            <a:spAutoFit/>
          </a:bodyPr>
          <a:lstStyle/>
          <a:p>
            <a:r>
              <a:rPr lang="en-GB" sz="2800" dirty="0"/>
              <a:t>Sometimes when we subitise we can see two groups at once; if we know that 3 can be ‘made’ of 2 and 1, then we know how many there are altogether without counting.</a:t>
            </a:r>
          </a:p>
        </p:txBody>
      </p:sp>
      <p:sp>
        <p:nvSpPr>
          <p:cNvPr id="6" name="Oval 5">
            <a:extLst>
              <a:ext uri="{FF2B5EF4-FFF2-40B4-BE49-F238E27FC236}">
                <a16:creationId xmlns:a16="http://schemas.microsoft.com/office/drawing/2014/main" id="{08314485-88D0-6E63-CD39-DE126C70B1AF}"/>
              </a:ext>
            </a:extLst>
          </p:cNvPr>
          <p:cNvSpPr/>
          <p:nvPr/>
        </p:nvSpPr>
        <p:spPr>
          <a:xfrm rot="10800000">
            <a:off x="1703576" y="5673102"/>
            <a:ext cx="360000" cy="360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 name="Oval 6">
            <a:extLst>
              <a:ext uri="{FF2B5EF4-FFF2-40B4-BE49-F238E27FC236}">
                <a16:creationId xmlns:a16="http://schemas.microsoft.com/office/drawing/2014/main" id="{806C0B28-68EF-B3E7-95A7-D5C7C7647705}"/>
              </a:ext>
            </a:extLst>
          </p:cNvPr>
          <p:cNvSpPr/>
          <p:nvPr/>
        </p:nvSpPr>
        <p:spPr>
          <a:xfrm rot="10800000">
            <a:off x="1041741" y="4758100"/>
            <a:ext cx="360000" cy="360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 name="Oval 7">
            <a:extLst>
              <a:ext uri="{FF2B5EF4-FFF2-40B4-BE49-F238E27FC236}">
                <a16:creationId xmlns:a16="http://schemas.microsoft.com/office/drawing/2014/main" id="{C1605A0E-A5EF-8D3A-DED2-E6FF680D0FBC}"/>
              </a:ext>
            </a:extLst>
          </p:cNvPr>
          <p:cNvSpPr/>
          <p:nvPr/>
        </p:nvSpPr>
        <p:spPr>
          <a:xfrm rot="10800000">
            <a:off x="2049566" y="5225254"/>
            <a:ext cx="360000" cy="360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 name="Oval 8">
            <a:extLst>
              <a:ext uri="{FF2B5EF4-FFF2-40B4-BE49-F238E27FC236}">
                <a16:creationId xmlns:a16="http://schemas.microsoft.com/office/drawing/2014/main" id="{28EB5932-207F-ACD2-E8D6-28132708BC45}"/>
              </a:ext>
            </a:extLst>
          </p:cNvPr>
          <p:cNvSpPr/>
          <p:nvPr/>
        </p:nvSpPr>
        <p:spPr>
          <a:xfrm rot="10800000">
            <a:off x="4868407" y="4844596"/>
            <a:ext cx="360000" cy="360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 name="Oval 9">
            <a:extLst>
              <a:ext uri="{FF2B5EF4-FFF2-40B4-BE49-F238E27FC236}">
                <a16:creationId xmlns:a16="http://schemas.microsoft.com/office/drawing/2014/main" id="{82F8E602-82B5-17A3-BCD4-11A583A1A727}"/>
              </a:ext>
            </a:extLst>
          </p:cNvPr>
          <p:cNvSpPr/>
          <p:nvPr/>
        </p:nvSpPr>
        <p:spPr>
          <a:xfrm rot="10800000">
            <a:off x="5546530" y="5807740"/>
            <a:ext cx="360000" cy="360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 name="Oval 10">
            <a:extLst>
              <a:ext uri="{FF2B5EF4-FFF2-40B4-BE49-F238E27FC236}">
                <a16:creationId xmlns:a16="http://schemas.microsoft.com/office/drawing/2014/main" id="{0BE57CFD-321E-AD87-D3C9-C58165341250}"/>
              </a:ext>
            </a:extLst>
          </p:cNvPr>
          <p:cNvSpPr/>
          <p:nvPr/>
        </p:nvSpPr>
        <p:spPr>
          <a:xfrm rot="10800000">
            <a:off x="5222585" y="5314414"/>
            <a:ext cx="360000" cy="360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2" name="Oval 11">
            <a:extLst>
              <a:ext uri="{FF2B5EF4-FFF2-40B4-BE49-F238E27FC236}">
                <a16:creationId xmlns:a16="http://schemas.microsoft.com/office/drawing/2014/main" id="{8E55DBC0-01A5-63F4-C671-6B8D3187B5E4}"/>
              </a:ext>
            </a:extLst>
          </p:cNvPr>
          <p:cNvSpPr/>
          <p:nvPr/>
        </p:nvSpPr>
        <p:spPr>
          <a:xfrm rot="10800000">
            <a:off x="7927314" y="5627740"/>
            <a:ext cx="360000" cy="360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3" name="Oval 12">
            <a:extLst>
              <a:ext uri="{FF2B5EF4-FFF2-40B4-BE49-F238E27FC236}">
                <a16:creationId xmlns:a16="http://schemas.microsoft.com/office/drawing/2014/main" id="{ACE56755-0EF4-4F69-D1E6-6222355A3941}"/>
              </a:ext>
            </a:extLst>
          </p:cNvPr>
          <p:cNvSpPr/>
          <p:nvPr/>
        </p:nvSpPr>
        <p:spPr>
          <a:xfrm rot="10800000">
            <a:off x="8100308" y="4760677"/>
            <a:ext cx="360000" cy="360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CC383987-ABB8-1AE0-6D6D-AF514ADEE913}"/>
              </a:ext>
            </a:extLst>
          </p:cNvPr>
          <p:cNvSpPr/>
          <p:nvPr/>
        </p:nvSpPr>
        <p:spPr>
          <a:xfrm rot="10800000">
            <a:off x="8381592" y="5641516"/>
            <a:ext cx="360000" cy="360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2888098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754E3C0-EB4C-80FD-2CEA-8276128D7401}"/>
              </a:ext>
            </a:extLst>
          </p:cNvPr>
          <p:cNvSpPr txBox="1"/>
          <p:nvPr/>
        </p:nvSpPr>
        <p:spPr>
          <a:xfrm>
            <a:off x="556054" y="460712"/>
            <a:ext cx="11300665" cy="646331"/>
          </a:xfrm>
          <a:prstGeom prst="rect">
            <a:avLst/>
          </a:prstGeom>
          <a:noFill/>
        </p:spPr>
        <p:txBody>
          <a:bodyPr wrap="square">
            <a:spAutoFit/>
          </a:bodyPr>
          <a:lstStyle/>
          <a:p>
            <a:r>
              <a:rPr lang="en-GB" sz="3600" b="1" dirty="0"/>
              <a:t>How will knowing how numbers are ‘made’ help?</a:t>
            </a:r>
          </a:p>
        </p:txBody>
      </p:sp>
      <p:sp>
        <p:nvSpPr>
          <p:cNvPr id="4" name="TextBox 3">
            <a:extLst>
              <a:ext uri="{FF2B5EF4-FFF2-40B4-BE49-F238E27FC236}">
                <a16:creationId xmlns:a16="http://schemas.microsoft.com/office/drawing/2014/main" id="{E15DE100-CF57-A2DB-DE49-AD1F6DB81B1C}"/>
              </a:ext>
            </a:extLst>
          </p:cNvPr>
          <p:cNvSpPr txBox="1"/>
          <p:nvPr/>
        </p:nvSpPr>
        <p:spPr>
          <a:xfrm>
            <a:off x="556055" y="1570168"/>
            <a:ext cx="10820400" cy="1077218"/>
          </a:xfrm>
          <a:prstGeom prst="rect">
            <a:avLst/>
          </a:prstGeom>
          <a:noFill/>
        </p:spPr>
        <p:txBody>
          <a:bodyPr wrap="square" rtlCol="0">
            <a:spAutoFit/>
          </a:bodyPr>
          <a:lstStyle/>
          <a:p>
            <a:r>
              <a:rPr lang="en-GB" sz="3200" dirty="0"/>
              <a:t>If children know that </a:t>
            </a:r>
            <a:r>
              <a:rPr lang="en-GB" sz="3200" b="1" dirty="0"/>
              <a:t>4 can be made of 3 and 1,</a:t>
            </a:r>
            <a:r>
              <a:rPr lang="en-GB" sz="3200" dirty="0"/>
              <a:t> they can apply this knowledge later on to see that: </a:t>
            </a:r>
          </a:p>
        </p:txBody>
      </p:sp>
      <p:sp>
        <p:nvSpPr>
          <p:cNvPr id="15" name="TextBox 14">
            <a:extLst>
              <a:ext uri="{FF2B5EF4-FFF2-40B4-BE49-F238E27FC236}">
                <a16:creationId xmlns:a16="http://schemas.microsoft.com/office/drawing/2014/main" id="{2A0B2DBE-CF41-1818-2A26-53F76DE54CEF}"/>
              </a:ext>
            </a:extLst>
          </p:cNvPr>
          <p:cNvSpPr txBox="1"/>
          <p:nvPr/>
        </p:nvSpPr>
        <p:spPr>
          <a:xfrm>
            <a:off x="2424545" y="3105835"/>
            <a:ext cx="6792191" cy="2308324"/>
          </a:xfrm>
          <a:prstGeom prst="rect">
            <a:avLst/>
          </a:prstGeom>
          <a:noFill/>
        </p:spPr>
        <p:txBody>
          <a:bodyPr wrap="square">
            <a:spAutoFit/>
          </a:bodyPr>
          <a:lstStyle/>
          <a:p>
            <a:pPr algn="ctr"/>
            <a:r>
              <a:rPr kumimoji="0" lang="en-GB" sz="3600" b="0" i="0" u="none" strike="noStrike" kern="1200" cap="none" spc="0" normalizeH="0" baseline="0" noProof="0" dirty="0">
                <a:ln>
                  <a:noFill/>
                </a:ln>
                <a:solidFill>
                  <a:srgbClr val="FF0000"/>
                </a:solidFill>
                <a:effectLst/>
                <a:uLnTx/>
                <a:uFillTx/>
                <a:latin typeface="Arial"/>
                <a:ea typeface="+mn-ea"/>
                <a:cs typeface="+mn-cs"/>
              </a:rPr>
              <a:t>3</a:t>
            </a:r>
            <a:r>
              <a:rPr kumimoji="0" lang="en-GB" sz="3600" b="0" i="0" u="none" strike="noStrike" kern="1200" cap="none" spc="0" normalizeH="0" baseline="0" noProof="0" dirty="0">
                <a:ln>
                  <a:noFill/>
                </a:ln>
                <a:solidFill>
                  <a:srgbClr val="585858"/>
                </a:solidFill>
                <a:effectLst/>
                <a:uLnTx/>
                <a:uFillTx/>
                <a:latin typeface="Arial"/>
                <a:ea typeface="+mn-ea"/>
                <a:cs typeface="+mn-cs"/>
              </a:rPr>
              <a:t>0 and </a:t>
            </a:r>
            <a:r>
              <a:rPr kumimoji="0" lang="en-GB" sz="3600" b="0" i="0" u="none" strike="noStrike" kern="1200" cap="none" spc="0" normalizeH="0" baseline="0" noProof="0" dirty="0">
                <a:ln>
                  <a:noFill/>
                </a:ln>
                <a:solidFill>
                  <a:srgbClr val="FF0000"/>
                </a:solidFill>
                <a:effectLst/>
                <a:uLnTx/>
                <a:uFillTx/>
                <a:latin typeface="Arial"/>
                <a:ea typeface="+mn-ea"/>
                <a:cs typeface="+mn-cs"/>
              </a:rPr>
              <a:t>1</a:t>
            </a:r>
            <a:r>
              <a:rPr kumimoji="0" lang="en-GB" sz="3600" b="0" i="0" u="none" strike="noStrike" kern="1200" cap="none" spc="0" normalizeH="0" baseline="0" noProof="0" dirty="0">
                <a:ln>
                  <a:noFill/>
                </a:ln>
                <a:solidFill>
                  <a:srgbClr val="585858"/>
                </a:solidFill>
                <a:effectLst/>
                <a:uLnTx/>
                <a:uFillTx/>
                <a:latin typeface="Arial"/>
                <a:ea typeface="+mn-ea"/>
                <a:cs typeface="+mn-cs"/>
              </a:rPr>
              <a:t>0 is </a:t>
            </a:r>
            <a:r>
              <a:rPr kumimoji="0" lang="en-GB" sz="3600" b="0" i="0" u="none" strike="noStrike" kern="1200" cap="none" spc="0" normalizeH="0" baseline="0" noProof="0" dirty="0">
                <a:ln>
                  <a:noFill/>
                </a:ln>
                <a:solidFill>
                  <a:srgbClr val="FF0000"/>
                </a:solidFill>
                <a:effectLst/>
                <a:uLnTx/>
                <a:uFillTx/>
                <a:latin typeface="Arial"/>
                <a:ea typeface="+mn-ea"/>
                <a:cs typeface="+mn-cs"/>
              </a:rPr>
              <a:t>4</a:t>
            </a:r>
            <a:r>
              <a:rPr kumimoji="0" lang="en-GB" sz="3600" b="0" i="0" u="none" strike="noStrike" kern="1200" cap="none" spc="0" normalizeH="0" baseline="0" noProof="0" dirty="0">
                <a:ln>
                  <a:noFill/>
                </a:ln>
                <a:solidFill>
                  <a:srgbClr val="585858"/>
                </a:solidFill>
                <a:effectLst/>
                <a:uLnTx/>
                <a:uFillTx/>
                <a:latin typeface="Arial"/>
                <a:ea typeface="+mn-ea"/>
                <a:cs typeface="+mn-cs"/>
              </a:rPr>
              <a:t>0</a:t>
            </a:r>
          </a:p>
          <a:p>
            <a:pPr algn="ctr"/>
            <a:r>
              <a:rPr lang="en-GB" sz="3600" dirty="0">
                <a:solidFill>
                  <a:srgbClr val="FF0000"/>
                </a:solidFill>
                <a:latin typeface="Arial"/>
              </a:rPr>
              <a:t>3</a:t>
            </a:r>
            <a:r>
              <a:rPr lang="en-GB" sz="3600" dirty="0">
                <a:solidFill>
                  <a:srgbClr val="585858"/>
                </a:solidFill>
                <a:latin typeface="Arial"/>
              </a:rPr>
              <a:t>00 and </a:t>
            </a:r>
            <a:r>
              <a:rPr lang="en-GB" sz="3600" dirty="0">
                <a:solidFill>
                  <a:srgbClr val="FF0000"/>
                </a:solidFill>
                <a:latin typeface="Arial"/>
              </a:rPr>
              <a:t>1</a:t>
            </a:r>
            <a:r>
              <a:rPr lang="en-GB" sz="3600" dirty="0">
                <a:solidFill>
                  <a:srgbClr val="585858"/>
                </a:solidFill>
                <a:latin typeface="Arial"/>
              </a:rPr>
              <a:t>00 is </a:t>
            </a:r>
            <a:r>
              <a:rPr lang="en-GB" sz="3600" dirty="0">
                <a:solidFill>
                  <a:srgbClr val="FF0000"/>
                </a:solidFill>
                <a:latin typeface="Arial"/>
              </a:rPr>
              <a:t>4</a:t>
            </a:r>
            <a:r>
              <a:rPr lang="en-GB" sz="3600" dirty="0">
                <a:solidFill>
                  <a:srgbClr val="585858"/>
                </a:solidFill>
                <a:latin typeface="Arial"/>
              </a:rPr>
              <a:t>00</a:t>
            </a:r>
          </a:p>
          <a:p>
            <a:pPr algn="ctr"/>
            <a:r>
              <a:rPr lang="en-GB" sz="3600" dirty="0">
                <a:solidFill>
                  <a:srgbClr val="585858"/>
                </a:solidFill>
                <a:latin typeface="Arial"/>
              </a:rPr>
              <a:t>and that;</a:t>
            </a:r>
          </a:p>
          <a:p>
            <a:pPr algn="ctr"/>
            <a:r>
              <a:rPr lang="en-GB" sz="3600" dirty="0">
                <a:solidFill>
                  <a:srgbClr val="FF0000"/>
                </a:solidFill>
                <a:latin typeface="Arial"/>
              </a:rPr>
              <a:t>4</a:t>
            </a:r>
            <a:r>
              <a:rPr lang="en-GB" sz="3600" dirty="0">
                <a:solidFill>
                  <a:srgbClr val="585858"/>
                </a:solidFill>
                <a:latin typeface="Arial"/>
              </a:rPr>
              <a:t>00 take away </a:t>
            </a:r>
            <a:r>
              <a:rPr lang="en-GB" sz="3600" dirty="0">
                <a:solidFill>
                  <a:srgbClr val="FF0000"/>
                </a:solidFill>
                <a:latin typeface="Arial"/>
              </a:rPr>
              <a:t>1</a:t>
            </a:r>
            <a:r>
              <a:rPr lang="en-GB" sz="3600" dirty="0">
                <a:solidFill>
                  <a:srgbClr val="585858"/>
                </a:solidFill>
                <a:latin typeface="Arial"/>
              </a:rPr>
              <a:t>00 is </a:t>
            </a:r>
            <a:r>
              <a:rPr lang="en-GB" sz="3600" dirty="0">
                <a:solidFill>
                  <a:srgbClr val="FF0000"/>
                </a:solidFill>
                <a:latin typeface="Arial"/>
              </a:rPr>
              <a:t>3</a:t>
            </a:r>
            <a:r>
              <a:rPr lang="en-GB" sz="3600" dirty="0">
                <a:solidFill>
                  <a:srgbClr val="585858"/>
                </a:solidFill>
                <a:latin typeface="Arial"/>
              </a:rPr>
              <a:t>00 </a:t>
            </a:r>
            <a:endParaRPr lang="en-GB" dirty="0"/>
          </a:p>
        </p:txBody>
      </p:sp>
    </p:spTree>
    <p:extLst>
      <p:ext uri="{BB962C8B-B14F-4D97-AF65-F5344CB8AC3E}">
        <p14:creationId xmlns:p14="http://schemas.microsoft.com/office/powerpoint/2010/main" val="368075323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7546A1D-5FD1-1980-29F1-6798B181CA26}"/>
              </a:ext>
            </a:extLst>
          </p:cNvPr>
          <p:cNvSpPr txBox="1"/>
          <p:nvPr/>
        </p:nvSpPr>
        <p:spPr>
          <a:xfrm>
            <a:off x="494222" y="467389"/>
            <a:ext cx="11841509" cy="584775"/>
          </a:xfrm>
          <a:prstGeom prst="rect">
            <a:avLst/>
          </a:prstGeom>
          <a:noFill/>
        </p:spPr>
        <p:txBody>
          <a:bodyPr wrap="square">
            <a:spAutoFit/>
          </a:bodyPr>
          <a:lstStyle/>
          <a:p>
            <a:r>
              <a:rPr lang="en-GB" sz="3200" b="1" dirty="0"/>
              <a:t>Play ‘Subitising to 3 snap’</a:t>
            </a:r>
          </a:p>
        </p:txBody>
      </p:sp>
      <p:sp>
        <p:nvSpPr>
          <p:cNvPr id="4" name="Speech Bubble: Rectangle with Corners Rounded 3">
            <a:extLst>
              <a:ext uri="{FF2B5EF4-FFF2-40B4-BE49-F238E27FC236}">
                <a16:creationId xmlns:a16="http://schemas.microsoft.com/office/drawing/2014/main" id="{124CF828-A691-9D11-6D23-AD539F93B4A1}"/>
              </a:ext>
            </a:extLst>
          </p:cNvPr>
          <p:cNvSpPr/>
          <p:nvPr/>
        </p:nvSpPr>
        <p:spPr>
          <a:xfrm>
            <a:off x="4107749" y="1682244"/>
            <a:ext cx="5589814" cy="1090433"/>
          </a:xfrm>
          <a:prstGeom prst="wedgeRoundRectCallout">
            <a:avLst>
              <a:gd name="adj1" fmla="val -35572"/>
              <a:gd name="adj2" fmla="val 103560"/>
              <a:gd name="adj3" fmla="val 16667"/>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000000">
                    <a:lumMod val="65000"/>
                    <a:lumOff val="35000"/>
                  </a:srgbClr>
                </a:solidFill>
                <a:effectLst/>
                <a:uLnTx/>
                <a:uFillTx/>
                <a:latin typeface="Arial"/>
                <a:ea typeface="+mn-ea"/>
                <a:cs typeface="+mn-cs"/>
              </a:rPr>
              <a:t>Don’t count, say the amount!</a:t>
            </a:r>
          </a:p>
        </p:txBody>
      </p:sp>
      <p:pic>
        <p:nvPicPr>
          <p:cNvPr id="5" name="Picture 4">
            <a:extLst>
              <a:ext uri="{FF2B5EF4-FFF2-40B4-BE49-F238E27FC236}">
                <a16:creationId xmlns:a16="http://schemas.microsoft.com/office/drawing/2014/main" id="{136F8BAE-43CB-40B8-F83C-7A84E561BB74}"/>
              </a:ext>
            </a:extLst>
          </p:cNvPr>
          <p:cNvPicPr>
            <a:picLocks noChangeAspect="1"/>
          </p:cNvPicPr>
          <p:nvPr/>
        </p:nvPicPr>
        <p:blipFill rotWithShape="1">
          <a:blip r:embed="rId3">
            <a:extLst>
              <a:ext uri="{28A0092B-C50C-407E-A947-70E740481C1C}">
                <a14:useLocalDpi xmlns:a14="http://schemas.microsoft.com/office/drawing/2010/main" val="0"/>
              </a:ext>
            </a:extLst>
          </a:blip>
          <a:srcRect l="33943" t="39751" r="57851" b="40311"/>
          <a:stretch/>
        </p:blipFill>
        <p:spPr>
          <a:xfrm>
            <a:off x="2494437" y="2344009"/>
            <a:ext cx="2591839" cy="4513991"/>
          </a:xfrm>
          <a:prstGeom prst="rect">
            <a:avLst/>
          </a:prstGeom>
        </p:spPr>
      </p:pic>
      <p:sp>
        <p:nvSpPr>
          <p:cNvPr id="2" name="TextBox 1">
            <a:extLst>
              <a:ext uri="{FF2B5EF4-FFF2-40B4-BE49-F238E27FC236}">
                <a16:creationId xmlns:a16="http://schemas.microsoft.com/office/drawing/2014/main" id="{F7365303-1712-CAAC-4066-C78B87ABB08C}"/>
              </a:ext>
            </a:extLst>
          </p:cNvPr>
          <p:cNvSpPr txBox="1"/>
          <p:nvPr/>
        </p:nvSpPr>
        <p:spPr>
          <a:xfrm>
            <a:off x="203199" y="6272578"/>
            <a:ext cx="1693333" cy="369332"/>
          </a:xfrm>
          <a:prstGeom prst="rect">
            <a:avLst/>
          </a:prstGeom>
          <a:noFill/>
        </p:spPr>
        <p:txBody>
          <a:bodyPr wrap="square" rtlCol="0">
            <a:spAutoFit/>
          </a:bodyPr>
          <a:lstStyle/>
          <a:p>
            <a:r>
              <a:rPr lang="en-GB" dirty="0"/>
              <a:t>Week 1</a:t>
            </a:r>
          </a:p>
        </p:txBody>
      </p:sp>
    </p:spTree>
    <p:extLst>
      <p:ext uri="{BB962C8B-B14F-4D97-AF65-F5344CB8AC3E}">
        <p14:creationId xmlns:p14="http://schemas.microsoft.com/office/powerpoint/2010/main" val="526923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xit" presetSubtype="0" fill="hold" grpId="0" nodeType="clickEffect">
                                  <p:stCondLst>
                                    <p:cond delay="0"/>
                                  </p:stCondLst>
                                  <p:childTnLst>
                                    <p:animEffect transition="out" filter="dissolve">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D02E61E-4873-07F4-D9F5-63509E2C6BB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6366" y="0"/>
            <a:ext cx="12192000" cy="6858000"/>
          </a:xfrm>
          <a:prstGeom prst="rect">
            <a:avLst/>
          </a:prstGeom>
        </p:spPr>
      </p:pic>
      <p:sp>
        <p:nvSpPr>
          <p:cNvPr id="5" name="TextBox 4">
            <a:extLst>
              <a:ext uri="{FF2B5EF4-FFF2-40B4-BE49-F238E27FC236}">
                <a16:creationId xmlns:a16="http://schemas.microsoft.com/office/drawing/2014/main" id="{B11A5621-2E99-5DAC-60F9-629BAC0F0378}"/>
              </a:ext>
            </a:extLst>
          </p:cNvPr>
          <p:cNvSpPr txBox="1"/>
          <p:nvPr/>
        </p:nvSpPr>
        <p:spPr>
          <a:xfrm>
            <a:off x="5350476" y="951470"/>
            <a:ext cx="6314302" cy="4401205"/>
          </a:xfrm>
          <a:prstGeom prst="rect">
            <a:avLst/>
          </a:prstGeom>
          <a:noFill/>
        </p:spPr>
        <p:txBody>
          <a:bodyPr wrap="square" rtlCol="0">
            <a:spAutoFit/>
          </a:bodyPr>
          <a:lstStyle/>
          <a:p>
            <a:r>
              <a:rPr lang="en-GB" sz="2800" dirty="0"/>
              <a:t>Grown-ups:</a:t>
            </a:r>
          </a:p>
          <a:p>
            <a:endParaRPr lang="en-GB" sz="2800" dirty="0"/>
          </a:p>
          <a:p>
            <a:r>
              <a:rPr lang="en-GB" sz="2800" dirty="0"/>
              <a:t>Please cut these into 12 separate cards and hand them to your child.</a:t>
            </a:r>
          </a:p>
          <a:p>
            <a:endParaRPr lang="en-GB" sz="2800" dirty="0"/>
          </a:p>
          <a:p>
            <a:r>
              <a:rPr lang="en-GB" sz="2800" dirty="0"/>
              <a:t>Children:</a:t>
            </a:r>
          </a:p>
          <a:p>
            <a:endParaRPr lang="en-GB" sz="2800" dirty="0"/>
          </a:p>
          <a:p>
            <a:r>
              <a:rPr lang="en-GB" sz="2800" dirty="0"/>
              <a:t>Please spread the cards out and place them </a:t>
            </a:r>
            <a:r>
              <a:rPr lang="en-GB" sz="2800" b="1" i="1" dirty="0"/>
              <a:t>face-down</a:t>
            </a:r>
            <a:r>
              <a:rPr lang="en-GB" sz="2800" dirty="0"/>
              <a:t> in front of you. (Ask the grown-up for help if unsure).</a:t>
            </a:r>
          </a:p>
        </p:txBody>
      </p:sp>
      <p:pic>
        <p:nvPicPr>
          <p:cNvPr id="6" name="Picture 5">
            <a:extLst>
              <a:ext uri="{FF2B5EF4-FFF2-40B4-BE49-F238E27FC236}">
                <a16:creationId xmlns:a16="http://schemas.microsoft.com/office/drawing/2014/main" id="{C7516D68-208F-61A5-9E21-1DEF9A928709}"/>
              </a:ext>
            </a:extLst>
          </p:cNvPr>
          <p:cNvPicPr>
            <a:picLocks noChangeAspect="1"/>
          </p:cNvPicPr>
          <p:nvPr/>
        </p:nvPicPr>
        <p:blipFill>
          <a:blip r:embed="rId4"/>
          <a:stretch>
            <a:fillRect/>
          </a:stretch>
        </p:blipFill>
        <p:spPr>
          <a:xfrm>
            <a:off x="527222" y="441599"/>
            <a:ext cx="4147457" cy="5974801"/>
          </a:xfrm>
          <a:prstGeom prst="rect">
            <a:avLst/>
          </a:prstGeom>
        </p:spPr>
      </p:pic>
    </p:spTree>
    <p:extLst>
      <p:ext uri="{BB962C8B-B14F-4D97-AF65-F5344CB8AC3E}">
        <p14:creationId xmlns:p14="http://schemas.microsoft.com/office/powerpoint/2010/main" val="285323278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D02E61E-4873-07F4-D9F5-63509E2C6BB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4" name="Rectangle 3">
            <a:extLst>
              <a:ext uri="{FF2B5EF4-FFF2-40B4-BE49-F238E27FC236}">
                <a16:creationId xmlns:a16="http://schemas.microsoft.com/office/drawing/2014/main" id="{0D447996-0B9D-889E-C83A-11E8148AC6C4}"/>
              </a:ext>
            </a:extLst>
          </p:cNvPr>
          <p:cNvSpPr/>
          <p:nvPr/>
        </p:nvSpPr>
        <p:spPr>
          <a:xfrm rot="20235387">
            <a:off x="1156126" y="3501304"/>
            <a:ext cx="943232" cy="1655806"/>
          </a:xfrm>
          <a:prstGeom prst="rect">
            <a:avLst/>
          </a:prstGeom>
          <a:solidFill>
            <a:schemeClr val="bg1"/>
          </a:solidFill>
          <a:ln w="25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34D1E147-0A1E-4084-DAA6-02A8E19CB4A8}"/>
              </a:ext>
            </a:extLst>
          </p:cNvPr>
          <p:cNvSpPr/>
          <p:nvPr/>
        </p:nvSpPr>
        <p:spPr>
          <a:xfrm rot="21184304">
            <a:off x="4142922" y="4462893"/>
            <a:ext cx="943232" cy="1655806"/>
          </a:xfrm>
          <a:prstGeom prst="rect">
            <a:avLst/>
          </a:prstGeom>
          <a:solidFill>
            <a:schemeClr val="bg1"/>
          </a:solidFill>
          <a:ln w="25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161102ED-7D16-1ADD-EAA5-CFA1E0DF6327}"/>
              </a:ext>
            </a:extLst>
          </p:cNvPr>
          <p:cNvSpPr/>
          <p:nvPr/>
        </p:nvSpPr>
        <p:spPr>
          <a:xfrm rot="20235387">
            <a:off x="3324464" y="2223901"/>
            <a:ext cx="943232" cy="1655806"/>
          </a:xfrm>
          <a:prstGeom prst="rect">
            <a:avLst/>
          </a:prstGeom>
          <a:solidFill>
            <a:schemeClr val="bg1"/>
          </a:solidFill>
          <a:ln w="25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A054000E-B05D-E18B-2516-11346012CFA8}"/>
              </a:ext>
            </a:extLst>
          </p:cNvPr>
          <p:cNvSpPr/>
          <p:nvPr/>
        </p:nvSpPr>
        <p:spPr>
          <a:xfrm rot="1657803">
            <a:off x="1533564" y="1362898"/>
            <a:ext cx="943232" cy="1655806"/>
          </a:xfrm>
          <a:prstGeom prst="rect">
            <a:avLst/>
          </a:prstGeom>
          <a:solidFill>
            <a:schemeClr val="bg1"/>
          </a:solidFill>
          <a:ln w="25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A37CD9B9-B7CC-240A-43CA-F83AE1434F49}"/>
              </a:ext>
            </a:extLst>
          </p:cNvPr>
          <p:cNvSpPr/>
          <p:nvPr/>
        </p:nvSpPr>
        <p:spPr>
          <a:xfrm rot="20235387">
            <a:off x="5522231" y="2638286"/>
            <a:ext cx="943232" cy="1655806"/>
          </a:xfrm>
          <a:prstGeom prst="rect">
            <a:avLst/>
          </a:prstGeom>
          <a:solidFill>
            <a:schemeClr val="bg1"/>
          </a:solidFill>
          <a:ln w="25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447A8952-6C8D-73ED-4699-49BEEC2F6844}"/>
              </a:ext>
            </a:extLst>
          </p:cNvPr>
          <p:cNvSpPr/>
          <p:nvPr/>
        </p:nvSpPr>
        <p:spPr>
          <a:xfrm rot="20235387">
            <a:off x="4293763" y="757320"/>
            <a:ext cx="943232" cy="1655806"/>
          </a:xfrm>
          <a:prstGeom prst="rect">
            <a:avLst/>
          </a:prstGeom>
          <a:solidFill>
            <a:schemeClr val="bg1"/>
          </a:solidFill>
          <a:ln w="25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E949DFC7-7507-28BD-640C-F5A1330F89EF}"/>
              </a:ext>
            </a:extLst>
          </p:cNvPr>
          <p:cNvSpPr/>
          <p:nvPr/>
        </p:nvSpPr>
        <p:spPr>
          <a:xfrm rot="1614367">
            <a:off x="5790603" y="4687803"/>
            <a:ext cx="943232" cy="1655806"/>
          </a:xfrm>
          <a:prstGeom prst="rect">
            <a:avLst/>
          </a:prstGeom>
          <a:solidFill>
            <a:schemeClr val="bg1"/>
          </a:solidFill>
          <a:ln w="25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50" name="Picture 2">
            <a:extLst>
              <a:ext uri="{FF2B5EF4-FFF2-40B4-BE49-F238E27FC236}">
                <a16:creationId xmlns:a16="http://schemas.microsoft.com/office/drawing/2014/main" id="{576B6315-5AE2-3EA8-334F-911944AF982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41711" t="24129" r="52885" b="56389"/>
          <a:stretch>
            <a:fillRect/>
          </a:stretch>
        </p:blipFill>
        <p:spPr bwMode="auto">
          <a:xfrm rot="-498106">
            <a:off x="2747247" y="4639274"/>
            <a:ext cx="849827" cy="1665287"/>
          </a:xfrm>
          <a:prstGeom prst="rect">
            <a:avLst/>
          </a:prstGeom>
          <a:noFill/>
          <a:ln w="25400" algn="ctr">
            <a:solidFill>
              <a:srgbClr val="000000"/>
            </a:solidFill>
            <a:miter lim="800000"/>
            <a:headEnd/>
            <a:tailEnd/>
          </a:ln>
          <a:effectLst/>
          <a:extLst>
            <a:ext uri="{909E8E84-426E-40DD-AFC4-6F175D3DCCD1}">
              <a14:hiddenFill xmlns:a14="http://schemas.microsoft.com/office/drawing/2010/main">
                <a:solidFill>
                  <a:srgbClr val="5B9BD5"/>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12" name="TextBox 11">
            <a:extLst>
              <a:ext uri="{FF2B5EF4-FFF2-40B4-BE49-F238E27FC236}">
                <a16:creationId xmlns:a16="http://schemas.microsoft.com/office/drawing/2014/main" id="{2DAC6DFF-4A4B-29C7-F866-EEF90970C7FA}"/>
              </a:ext>
            </a:extLst>
          </p:cNvPr>
          <p:cNvSpPr txBox="1"/>
          <p:nvPr/>
        </p:nvSpPr>
        <p:spPr>
          <a:xfrm>
            <a:off x="7366000" y="639363"/>
            <a:ext cx="4597400" cy="4401205"/>
          </a:xfrm>
          <a:prstGeom prst="rect">
            <a:avLst/>
          </a:prstGeom>
          <a:noFill/>
        </p:spPr>
        <p:txBody>
          <a:bodyPr wrap="square" rtlCol="0">
            <a:spAutoFit/>
          </a:bodyPr>
          <a:lstStyle/>
          <a:p>
            <a:r>
              <a:rPr lang="en-GB" sz="2800" dirty="0"/>
              <a:t>Take turns to turn two cards over and say the number you can see.</a:t>
            </a:r>
          </a:p>
          <a:p>
            <a:endParaRPr lang="en-GB" sz="2800" dirty="0"/>
          </a:p>
          <a:p>
            <a:endParaRPr lang="en-GB" sz="2800" dirty="0"/>
          </a:p>
          <a:p>
            <a:r>
              <a:rPr lang="en-GB" sz="2800" dirty="0"/>
              <a:t>If the numbers do not match, place them back and try to remember where they are in case you need them later.</a:t>
            </a:r>
          </a:p>
        </p:txBody>
      </p:sp>
      <p:pic>
        <p:nvPicPr>
          <p:cNvPr id="1030" name="Picture 6">
            <a:extLst>
              <a:ext uri="{FF2B5EF4-FFF2-40B4-BE49-F238E27FC236}">
                <a16:creationId xmlns:a16="http://schemas.microsoft.com/office/drawing/2014/main" id="{C2048CA3-A7B8-6C46-8BDD-55458FF4085B}"/>
              </a:ext>
            </a:extLst>
          </p:cNvPr>
          <p:cNvPicPr>
            <a:picLocks noChangeAspect="1" noChangeArrowheads="1"/>
          </p:cNvPicPr>
          <p:nvPr/>
        </p:nvPicPr>
        <p:blipFill>
          <a:blip r:embed="rId5">
            <a:grayscl/>
            <a:extLst>
              <a:ext uri="{28A0092B-C50C-407E-A947-70E740481C1C}">
                <a14:useLocalDpi xmlns:a14="http://schemas.microsoft.com/office/drawing/2010/main" val="0"/>
              </a:ext>
            </a:extLst>
          </a:blip>
          <a:srcRect/>
          <a:stretch>
            <a:fillRect/>
          </a:stretch>
        </p:blipFill>
        <p:spPr bwMode="auto">
          <a:xfrm rot="21168632">
            <a:off x="4153056" y="4903351"/>
            <a:ext cx="899022" cy="100052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Tree>
    <p:extLst>
      <p:ext uri="{BB962C8B-B14F-4D97-AF65-F5344CB8AC3E}">
        <p14:creationId xmlns:p14="http://schemas.microsoft.com/office/powerpoint/2010/main" val="183601309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D447996-0B9D-889E-C83A-11E8148AC6C4}"/>
              </a:ext>
            </a:extLst>
          </p:cNvPr>
          <p:cNvSpPr/>
          <p:nvPr/>
        </p:nvSpPr>
        <p:spPr>
          <a:xfrm rot="20235387">
            <a:off x="698673" y="2689774"/>
            <a:ext cx="943232" cy="1655806"/>
          </a:xfrm>
          <a:prstGeom prst="rect">
            <a:avLst/>
          </a:prstGeom>
          <a:solidFill>
            <a:schemeClr val="bg1"/>
          </a:solidFill>
          <a:ln w="25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161102ED-7D16-1ADD-EAA5-CFA1E0DF6327}"/>
              </a:ext>
            </a:extLst>
          </p:cNvPr>
          <p:cNvSpPr/>
          <p:nvPr/>
        </p:nvSpPr>
        <p:spPr>
          <a:xfrm rot="20235387">
            <a:off x="3313549" y="2899558"/>
            <a:ext cx="943232" cy="1655806"/>
          </a:xfrm>
          <a:prstGeom prst="rect">
            <a:avLst/>
          </a:prstGeom>
          <a:solidFill>
            <a:schemeClr val="bg1"/>
          </a:solidFill>
          <a:ln w="25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A054000E-B05D-E18B-2516-11346012CFA8}"/>
              </a:ext>
            </a:extLst>
          </p:cNvPr>
          <p:cNvSpPr/>
          <p:nvPr/>
        </p:nvSpPr>
        <p:spPr>
          <a:xfrm rot="1657803">
            <a:off x="1697709" y="628969"/>
            <a:ext cx="943232" cy="1655806"/>
          </a:xfrm>
          <a:prstGeom prst="rect">
            <a:avLst/>
          </a:prstGeom>
          <a:solidFill>
            <a:schemeClr val="bg1"/>
          </a:solidFill>
          <a:ln w="25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A37CD9B9-B7CC-240A-43CA-F83AE1434F49}"/>
              </a:ext>
            </a:extLst>
          </p:cNvPr>
          <p:cNvSpPr/>
          <p:nvPr/>
        </p:nvSpPr>
        <p:spPr>
          <a:xfrm rot="20235387">
            <a:off x="4563597" y="2214219"/>
            <a:ext cx="943232" cy="1655806"/>
          </a:xfrm>
          <a:prstGeom prst="rect">
            <a:avLst/>
          </a:prstGeom>
          <a:solidFill>
            <a:schemeClr val="bg1"/>
          </a:solidFill>
          <a:ln w="25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a:extLst>
              <a:ext uri="{FF2B5EF4-FFF2-40B4-BE49-F238E27FC236}">
                <a16:creationId xmlns:a16="http://schemas.microsoft.com/office/drawing/2014/main" id="{2DAC6DFF-4A4B-29C7-F866-EEF90970C7FA}"/>
              </a:ext>
            </a:extLst>
          </p:cNvPr>
          <p:cNvSpPr txBox="1"/>
          <p:nvPr/>
        </p:nvSpPr>
        <p:spPr>
          <a:xfrm>
            <a:off x="7366000" y="639363"/>
            <a:ext cx="4597400" cy="3539430"/>
          </a:xfrm>
          <a:prstGeom prst="rect">
            <a:avLst/>
          </a:prstGeom>
          <a:noFill/>
        </p:spPr>
        <p:txBody>
          <a:bodyPr wrap="square" rtlCol="0">
            <a:spAutoFit/>
          </a:bodyPr>
          <a:lstStyle/>
          <a:p>
            <a:r>
              <a:rPr lang="en-GB" sz="2800" dirty="0"/>
              <a:t>When it is your turn, if you turn over two cards that are the same, you can keep them.</a:t>
            </a:r>
          </a:p>
          <a:p>
            <a:endParaRPr lang="en-GB" sz="2800" dirty="0"/>
          </a:p>
          <a:p>
            <a:r>
              <a:rPr lang="en-GB" sz="2800" dirty="0"/>
              <a:t>The winner is the person with the most cards when they are all used up.</a:t>
            </a:r>
          </a:p>
        </p:txBody>
      </p:sp>
      <p:pic>
        <p:nvPicPr>
          <p:cNvPr id="3075" name="Picture 3">
            <a:extLst>
              <a:ext uri="{FF2B5EF4-FFF2-40B4-BE49-F238E27FC236}">
                <a16:creationId xmlns:a16="http://schemas.microsoft.com/office/drawing/2014/main" id="{0AFE4E26-629C-1452-FD62-732800C21C0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48022" t="66238" r="46809" b="15358"/>
          <a:stretch>
            <a:fillRect/>
          </a:stretch>
        </p:blipFill>
        <p:spPr bwMode="auto">
          <a:xfrm rot="-707026">
            <a:off x="3560655" y="510709"/>
            <a:ext cx="872321" cy="1590226"/>
          </a:xfrm>
          <a:prstGeom prst="rect">
            <a:avLst/>
          </a:prstGeom>
          <a:noFill/>
          <a:ln w="25400" algn="ctr">
            <a:solidFill>
              <a:srgbClr val="000000"/>
            </a:solidFill>
            <a:miter lim="800000"/>
            <a:headEnd/>
            <a:tailEnd/>
          </a:ln>
          <a:effectLst/>
          <a:extLst>
            <a:ext uri="{909E8E84-426E-40DD-AFC4-6F175D3DCCD1}">
              <a14:hiddenFill xmlns:a14="http://schemas.microsoft.com/office/drawing/2010/main">
                <a:solidFill>
                  <a:srgbClr val="5B9BD5"/>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pic>
      <p:grpSp>
        <p:nvGrpSpPr>
          <p:cNvPr id="5" name="Group 4">
            <a:extLst>
              <a:ext uri="{FF2B5EF4-FFF2-40B4-BE49-F238E27FC236}">
                <a16:creationId xmlns:a16="http://schemas.microsoft.com/office/drawing/2014/main" id="{EDC3F5C3-4234-A559-4621-BB50564BE5D7}"/>
              </a:ext>
            </a:extLst>
          </p:cNvPr>
          <p:cNvGrpSpPr/>
          <p:nvPr/>
        </p:nvGrpSpPr>
        <p:grpSpPr>
          <a:xfrm>
            <a:off x="2100334" y="3332860"/>
            <a:ext cx="943232" cy="1655806"/>
            <a:chOff x="2594269" y="4763801"/>
            <a:chExt cx="943232" cy="1655806"/>
          </a:xfrm>
        </p:grpSpPr>
        <p:sp>
          <p:nvSpPr>
            <p:cNvPr id="13" name="Rectangle 12">
              <a:extLst>
                <a:ext uri="{FF2B5EF4-FFF2-40B4-BE49-F238E27FC236}">
                  <a16:creationId xmlns:a16="http://schemas.microsoft.com/office/drawing/2014/main" id="{05DB76E2-A945-0B86-FED5-EFB8CF49D5A9}"/>
                </a:ext>
              </a:extLst>
            </p:cNvPr>
            <p:cNvSpPr/>
            <p:nvPr/>
          </p:nvSpPr>
          <p:spPr>
            <a:xfrm>
              <a:off x="2594269" y="4763801"/>
              <a:ext cx="943232" cy="1655806"/>
            </a:xfrm>
            <a:prstGeom prst="rect">
              <a:avLst/>
            </a:prstGeom>
            <a:solidFill>
              <a:schemeClr val="bg1"/>
            </a:solidFill>
            <a:ln w="25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7AB14305-89E6-C5BB-7D68-0523BBEE1CD3}"/>
                </a:ext>
              </a:extLst>
            </p:cNvPr>
            <p:cNvPicPr>
              <a:picLocks noChangeAspect="1"/>
            </p:cNvPicPr>
            <p:nvPr/>
          </p:nvPicPr>
          <p:blipFill rotWithShape="1">
            <a:blip r:embed="rId4"/>
            <a:srcRect l="15487"/>
            <a:stretch/>
          </p:blipFill>
          <p:spPr>
            <a:xfrm>
              <a:off x="2640554" y="4838876"/>
              <a:ext cx="850662" cy="1505655"/>
            </a:xfrm>
            <a:prstGeom prst="rect">
              <a:avLst/>
            </a:prstGeom>
          </p:spPr>
        </p:pic>
      </p:grpSp>
      <p:sp>
        <p:nvSpPr>
          <p:cNvPr id="2" name="TextBox 1">
            <a:extLst>
              <a:ext uri="{FF2B5EF4-FFF2-40B4-BE49-F238E27FC236}">
                <a16:creationId xmlns:a16="http://schemas.microsoft.com/office/drawing/2014/main" id="{5C295080-34A9-7B31-4182-CDA4EDAA895C}"/>
              </a:ext>
            </a:extLst>
          </p:cNvPr>
          <p:cNvSpPr txBox="1"/>
          <p:nvPr/>
        </p:nvSpPr>
        <p:spPr>
          <a:xfrm>
            <a:off x="415270" y="5836662"/>
            <a:ext cx="8707891" cy="646331"/>
          </a:xfrm>
          <a:prstGeom prst="rect">
            <a:avLst/>
          </a:prstGeom>
          <a:noFill/>
        </p:spPr>
        <p:txBody>
          <a:bodyPr wrap="square" rtlCol="0">
            <a:spAutoFit/>
          </a:bodyPr>
          <a:lstStyle/>
          <a:p>
            <a:r>
              <a:rPr lang="en-GB" b="1" dirty="0"/>
              <a:t>In Weeks 3 and 5, you will receive extra cards to practise subitising with bigger numbers. Don’t throw your cards away!</a:t>
            </a:r>
          </a:p>
        </p:txBody>
      </p:sp>
    </p:spTree>
    <p:extLst>
      <p:ext uri="{BB962C8B-B14F-4D97-AF65-F5344CB8AC3E}">
        <p14:creationId xmlns:p14="http://schemas.microsoft.com/office/powerpoint/2010/main" val="21976318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7546A1D-5FD1-1980-29F1-6798B181CA26}"/>
              </a:ext>
            </a:extLst>
          </p:cNvPr>
          <p:cNvSpPr txBox="1"/>
          <p:nvPr/>
        </p:nvSpPr>
        <p:spPr>
          <a:xfrm>
            <a:off x="494222" y="467389"/>
            <a:ext cx="11841509"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585858"/>
                </a:solidFill>
                <a:effectLst/>
                <a:uLnTx/>
                <a:uFillTx/>
                <a:latin typeface="Arial"/>
                <a:ea typeface="+mn-ea"/>
                <a:cs typeface="+mn-cs"/>
              </a:rPr>
              <a:t>Play ‘Part-part-whole’</a:t>
            </a:r>
          </a:p>
        </p:txBody>
      </p:sp>
      <p:pic>
        <p:nvPicPr>
          <p:cNvPr id="7" name="Picture 6" descr="Logo&#10;&#10;Description automatically generated">
            <a:extLst>
              <a:ext uri="{FF2B5EF4-FFF2-40B4-BE49-F238E27FC236}">
                <a16:creationId xmlns:a16="http://schemas.microsoft.com/office/drawing/2014/main" id="{93BE617D-2909-67EB-933B-484B8267C201}"/>
              </a:ext>
            </a:extLst>
          </p:cNvPr>
          <p:cNvPicPr>
            <a:picLocks noChangeAspect="1"/>
          </p:cNvPicPr>
          <p:nvPr/>
        </p:nvPicPr>
        <p:blipFill rotWithShape="1">
          <a:blip r:embed="rId3">
            <a:extLst>
              <a:ext uri="{28A0092B-C50C-407E-A947-70E740481C1C}">
                <a14:useLocalDpi xmlns:a14="http://schemas.microsoft.com/office/drawing/2010/main" val="0"/>
              </a:ext>
            </a:extLst>
          </a:blip>
          <a:srcRect l="50853"/>
          <a:stretch/>
        </p:blipFill>
        <p:spPr>
          <a:xfrm>
            <a:off x="4599135" y="3036807"/>
            <a:ext cx="3021808" cy="2942889"/>
          </a:xfrm>
          <a:prstGeom prst="rect">
            <a:avLst/>
          </a:prstGeom>
        </p:spPr>
      </p:pic>
      <p:sp>
        <p:nvSpPr>
          <p:cNvPr id="2" name="Thought Bubble: Cloud 1">
            <a:extLst>
              <a:ext uri="{FF2B5EF4-FFF2-40B4-BE49-F238E27FC236}">
                <a16:creationId xmlns:a16="http://schemas.microsoft.com/office/drawing/2014/main" id="{39F7EEDC-20E7-C53A-4BDC-96A570593166}"/>
              </a:ext>
            </a:extLst>
          </p:cNvPr>
          <p:cNvSpPr/>
          <p:nvPr/>
        </p:nvSpPr>
        <p:spPr>
          <a:xfrm>
            <a:off x="494222" y="1833646"/>
            <a:ext cx="4150895" cy="1864991"/>
          </a:xfrm>
          <a:prstGeom prst="cloudCallout">
            <a:avLst>
              <a:gd name="adj1" fmla="val 40381"/>
              <a:gd name="adj2" fmla="val 81040"/>
            </a:avLst>
          </a:prstGeom>
          <a:solidFill>
            <a:schemeClr val="accent6">
              <a:lumMod val="40000"/>
              <a:lumOff val="60000"/>
            </a:schemeClr>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000000">
                    <a:lumMod val="65000"/>
                    <a:lumOff val="35000"/>
                  </a:srgbClr>
                </a:solidFill>
                <a:effectLst/>
                <a:uLnTx/>
                <a:uFillTx/>
                <a:latin typeface="Arial"/>
                <a:ea typeface="+mn-ea"/>
                <a:cs typeface="+mn-cs"/>
              </a:rPr>
              <a:t>The ‘hole’ in the donut?</a:t>
            </a:r>
          </a:p>
        </p:txBody>
      </p:sp>
      <p:sp>
        <p:nvSpPr>
          <p:cNvPr id="8" name="Thought Bubble: Cloud 7">
            <a:extLst>
              <a:ext uri="{FF2B5EF4-FFF2-40B4-BE49-F238E27FC236}">
                <a16:creationId xmlns:a16="http://schemas.microsoft.com/office/drawing/2014/main" id="{ECDDA3DF-F652-31D1-AE7F-C91F9478CE9B}"/>
              </a:ext>
            </a:extLst>
          </p:cNvPr>
          <p:cNvSpPr/>
          <p:nvPr/>
        </p:nvSpPr>
        <p:spPr>
          <a:xfrm>
            <a:off x="8337883" y="1431660"/>
            <a:ext cx="3359895" cy="2266978"/>
          </a:xfrm>
          <a:prstGeom prst="cloudCallout">
            <a:avLst>
              <a:gd name="adj1" fmla="val -47607"/>
              <a:gd name="adj2" fmla="val 72306"/>
            </a:avLst>
          </a:prstGeom>
          <a:solidFill>
            <a:schemeClr val="accent6">
              <a:lumMod val="40000"/>
              <a:lumOff val="60000"/>
            </a:schemeClr>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000000">
                    <a:lumMod val="65000"/>
                    <a:lumOff val="35000"/>
                  </a:srgbClr>
                </a:solidFill>
                <a:effectLst/>
                <a:uLnTx/>
                <a:uFillTx/>
                <a:latin typeface="Arial"/>
                <a:ea typeface="+mn-ea"/>
                <a:cs typeface="+mn-cs"/>
              </a:rPr>
              <a:t>A ‘whole’ donut?</a:t>
            </a:r>
          </a:p>
        </p:txBody>
      </p:sp>
      <p:sp>
        <p:nvSpPr>
          <p:cNvPr id="3" name="TextBox 2">
            <a:extLst>
              <a:ext uri="{FF2B5EF4-FFF2-40B4-BE49-F238E27FC236}">
                <a16:creationId xmlns:a16="http://schemas.microsoft.com/office/drawing/2014/main" id="{525630E8-1823-CE2B-61DD-6260782E8779}"/>
              </a:ext>
            </a:extLst>
          </p:cNvPr>
          <p:cNvSpPr txBox="1"/>
          <p:nvPr/>
        </p:nvSpPr>
        <p:spPr>
          <a:xfrm>
            <a:off x="203199" y="6272578"/>
            <a:ext cx="1693333"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585858"/>
                </a:solidFill>
                <a:effectLst/>
                <a:uLnTx/>
                <a:uFillTx/>
                <a:latin typeface="Arial"/>
                <a:ea typeface="+mn-ea"/>
                <a:cs typeface="+mn-cs"/>
              </a:rPr>
              <a:t>Week 1</a:t>
            </a:r>
          </a:p>
        </p:txBody>
      </p:sp>
    </p:spTree>
    <p:extLst>
      <p:ext uri="{BB962C8B-B14F-4D97-AF65-F5344CB8AC3E}">
        <p14:creationId xmlns:p14="http://schemas.microsoft.com/office/powerpoint/2010/main" val="257768421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47A4ED1-628C-B9DF-10A2-2B9496A52449}"/>
              </a:ext>
            </a:extLst>
          </p:cNvPr>
          <p:cNvSpPr txBox="1"/>
          <p:nvPr/>
        </p:nvSpPr>
        <p:spPr>
          <a:xfrm>
            <a:off x="519289" y="558800"/>
            <a:ext cx="7723011"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585858"/>
                </a:solidFill>
                <a:effectLst/>
                <a:uLnTx/>
                <a:uFillTx/>
                <a:latin typeface="Arial"/>
                <a:ea typeface="+mn-ea"/>
                <a:cs typeface="+mn-cs"/>
              </a:rPr>
              <a:t>Find 2 </a:t>
            </a:r>
            <a:r>
              <a:rPr kumimoji="0" lang="en-GB" sz="3200" b="1" i="0" u="none" strike="noStrike" kern="1200" cap="none" spc="0" normalizeH="0" baseline="0" noProof="0" dirty="0">
                <a:ln>
                  <a:noFill/>
                </a:ln>
                <a:solidFill>
                  <a:srgbClr val="585858"/>
                </a:solidFill>
                <a:effectLst/>
                <a:uLnTx/>
                <a:uFillTx/>
                <a:latin typeface="Arial"/>
                <a:ea typeface="+mn-ea"/>
                <a:cs typeface="+mn-cs"/>
              </a:rPr>
              <a:t>parts</a:t>
            </a:r>
            <a:r>
              <a:rPr kumimoji="0" lang="en-GB" sz="3200" b="0" i="0" u="none" strike="noStrike" kern="1200" cap="none" spc="0" normalizeH="0" baseline="0" noProof="0" dirty="0">
                <a:ln>
                  <a:noFill/>
                </a:ln>
                <a:solidFill>
                  <a:srgbClr val="585858"/>
                </a:solidFill>
                <a:effectLst/>
                <a:uLnTx/>
                <a:uFillTx/>
                <a:latin typeface="Arial"/>
                <a:ea typeface="+mn-ea"/>
                <a:cs typeface="+mn-cs"/>
              </a:rPr>
              <a:t> that make a </a:t>
            </a:r>
            <a:r>
              <a:rPr kumimoji="0" lang="en-GB" sz="3200" b="1" i="0" u="none" strike="noStrike" kern="1200" cap="none" spc="0" normalizeH="0" baseline="0" noProof="0" dirty="0">
                <a:ln>
                  <a:noFill/>
                </a:ln>
                <a:solidFill>
                  <a:srgbClr val="585858"/>
                </a:solidFill>
                <a:effectLst/>
                <a:uLnTx/>
                <a:uFillTx/>
                <a:latin typeface="Arial"/>
                <a:ea typeface="+mn-ea"/>
                <a:cs typeface="+mn-cs"/>
              </a:rPr>
              <a:t>whole</a:t>
            </a:r>
            <a:r>
              <a:rPr kumimoji="0" lang="en-GB" sz="3200" b="0" i="0" u="none" strike="noStrike" kern="1200" cap="none" spc="0" normalizeH="0" baseline="0" noProof="0" dirty="0">
                <a:ln>
                  <a:noFill/>
                </a:ln>
                <a:solidFill>
                  <a:srgbClr val="585858"/>
                </a:solidFill>
                <a:effectLst/>
                <a:uLnTx/>
                <a:uFillTx/>
                <a:latin typeface="Arial"/>
                <a:ea typeface="+mn-ea"/>
                <a:cs typeface="+mn-cs"/>
              </a:rPr>
              <a:t>.</a:t>
            </a:r>
          </a:p>
        </p:txBody>
      </p:sp>
      <p:sp>
        <p:nvSpPr>
          <p:cNvPr id="2" name="TextBox 1">
            <a:extLst>
              <a:ext uri="{FF2B5EF4-FFF2-40B4-BE49-F238E27FC236}">
                <a16:creationId xmlns:a16="http://schemas.microsoft.com/office/drawing/2014/main" id="{A10EF6FD-B38E-061D-F922-E7C0869D780B}"/>
              </a:ext>
            </a:extLst>
          </p:cNvPr>
          <p:cNvSpPr txBox="1"/>
          <p:nvPr/>
        </p:nvSpPr>
        <p:spPr>
          <a:xfrm>
            <a:off x="5264150" y="1866900"/>
            <a:ext cx="5549900"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585858"/>
                </a:solidFill>
                <a:effectLst/>
                <a:uLnTx/>
                <a:uFillTx/>
                <a:latin typeface="Arial"/>
                <a:ea typeface="+mn-ea"/>
                <a:cs typeface="+mn-cs"/>
              </a:rPr>
              <a:t>Grown-ups will need to carefully cut out these cards</a:t>
            </a:r>
            <a:r>
              <a:rPr kumimoji="0" lang="en-GB" sz="1800" b="0" i="0" u="none" strike="noStrike" kern="1200" cap="none" spc="0" normalizeH="0" baseline="0" noProof="0" dirty="0">
                <a:ln>
                  <a:noFill/>
                </a:ln>
                <a:solidFill>
                  <a:srgbClr val="585858"/>
                </a:solidFill>
                <a:effectLst/>
                <a:uLnTx/>
                <a:uFillTx/>
                <a:latin typeface="Arial"/>
                <a:ea typeface="+mn-ea"/>
                <a:cs typeface="+mn-cs"/>
              </a:rPr>
              <a:t>.</a:t>
            </a:r>
          </a:p>
        </p:txBody>
      </p:sp>
      <p:sp>
        <p:nvSpPr>
          <p:cNvPr id="6" name="TextBox 5">
            <a:extLst>
              <a:ext uri="{FF2B5EF4-FFF2-40B4-BE49-F238E27FC236}">
                <a16:creationId xmlns:a16="http://schemas.microsoft.com/office/drawing/2014/main" id="{6AE643B5-46AF-CFD7-C1E9-BAB5E12930CE}"/>
              </a:ext>
            </a:extLst>
          </p:cNvPr>
          <p:cNvSpPr txBox="1"/>
          <p:nvPr/>
        </p:nvSpPr>
        <p:spPr>
          <a:xfrm>
            <a:off x="5264150" y="2991815"/>
            <a:ext cx="6179705" cy="120032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585858"/>
                </a:solidFill>
                <a:effectLst/>
                <a:uLnTx/>
                <a:uFillTx/>
                <a:latin typeface="Arial"/>
                <a:ea typeface="+mn-ea"/>
                <a:cs typeface="+mn-cs"/>
              </a:rPr>
              <a:t>Children: place the cards </a:t>
            </a:r>
            <a:r>
              <a:rPr kumimoji="0" lang="en-GB" sz="2400" b="1" i="1" u="none" strike="noStrike" kern="1200" cap="none" spc="0" normalizeH="0" baseline="0" noProof="0" dirty="0">
                <a:ln>
                  <a:noFill/>
                </a:ln>
                <a:solidFill>
                  <a:srgbClr val="585858"/>
                </a:solidFill>
                <a:effectLst/>
                <a:uLnTx/>
                <a:uFillTx/>
                <a:latin typeface="Arial"/>
                <a:ea typeface="+mn-ea"/>
                <a:cs typeface="+mn-cs"/>
              </a:rPr>
              <a:t>face-up</a:t>
            </a:r>
            <a:r>
              <a:rPr kumimoji="0" lang="en-GB" sz="2400" b="0" i="0" u="none" strike="noStrike" kern="1200" cap="none" spc="0" normalizeH="0" baseline="0" noProof="0" dirty="0">
                <a:ln>
                  <a:noFill/>
                </a:ln>
                <a:solidFill>
                  <a:srgbClr val="585858"/>
                </a:solidFill>
                <a:effectLst/>
                <a:uLnTx/>
                <a:uFillTx/>
                <a:latin typeface="Arial"/>
                <a:ea typeface="+mn-ea"/>
                <a:cs typeface="+mn-cs"/>
              </a:rPr>
              <a:t> so you can see the pictures and spread the cards out in front of you.</a:t>
            </a:r>
          </a:p>
        </p:txBody>
      </p:sp>
      <p:pic>
        <p:nvPicPr>
          <p:cNvPr id="7" name="Picture 6">
            <a:extLst>
              <a:ext uri="{FF2B5EF4-FFF2-40B4-BE49-F238E27FC236}">
                <a16:creationId xmlns:a16="http://schemas.microsoft.com/office/drawing/2014/main" id="{DD611FAD-3A3D-8DD8-991E-704CCAA6334C}"/>
              </a:ext>
            </a:extLst>
          </p:cNvPr>
          <p:cNvPicPr>
            <a:picLocks noChangeAspect="1"/>
          </p:cNvPicPr>
          <p:nvPr/>
        </p:nvPicPr>
        <p:blipFill rotWithShape="1">
          <a:blip r:embed="rId3"/>
          <a:srcRect t="10724"/>
          <a:stretch/>
        </p:blipFill>
        <p:spPr>
          <a:xfrm>
            <a:off x="1037937" y="1448491"/>
            <a:ext cx="4060536" cy="5409509"/>
          </a:xfrm>
          <a:prstGeom prst="rect">
            <a:avLst/>
          </a:prstGeom>
        </p:spPr>
      </p:pic>
    </p:spTree>
    <p:extLst>
      <p:ext uri="{BB962C8B-B14F-4D97-AF65-F5344CB8AC3E}">
        <p14:creationId xmlns:p14="http://schemas.microsoft.com/office/powerpoint/2010/main" val="378204129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peech Bubble: Oval 5">
            <a:extLst>
              <a:ext uri="{FF2B5EF4-FFF2-40B4-BE49-F238E27FC236}">
                <a16:creationId xmlns:a16="http://schemas.microsoft.com/office/drawing/2014/main" id="{48C017ED-B1F0-3E83-0E17-73A0CF22FE77}"/>
              </a:ext>
            </a:extLst>
          </p:cNvPr>
          <p:cNvSpPr/>
          <p:nvPr/>
        </p:nvSpPr>
        <p:spPr>
          <a:xfrm>
            <a:off x="4034556" y="182393"/>
            <a:ext cx="7451654" cy="2276423"/>
          </a:xfrm>
          <a:prstGeom prst="wedgeEllipseCallout">
            <a:avLst>
              <a:gd name="adj1" fmla="val 41208"/>
              <a:gd name="adj2" fmla="val 93982"/>
            </a:avLst>
          </a:prstGeom>
          <a:solidFill>
            <a:schemeClr val="accent6">
              <a:lumMod val="40000"/>
              <a:lumOff val="60000"/>
            </a:schemeClr>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585858"/>
                </a:solidFill>
                <a:effectLst/>
                <a:uLnTx/>
                <a:uFillTx/>
                <a:latin typeface="Arial"/>
                <a:ea typeface="+mn-ea"/>
                <a:cs typeface="+mn-cs"/>
              </a:rPr>
              <a:t>Can you see two </a:t>
            </a:r>
            <a:r>
              <a:rPr kumimoji="0" lang="en-GB" sz="3200" b="0" i="1" u="none" strike="noStrike" kern="1200" cap="none" spc="0" normalizeH="0" baseline="0" noProof="0" dirty="0">
                <a:ln>
                  <a:noFill/>
                </a:ln>
                <a:solidFill>
                  <a:srgbClr val="585858"/>
                </a:solidFill>
                <a:effectLst/>
                <a:uLnTx/>
                <a:uFillTx/>
                <a:latin typeface="Arial"/>
                <a:ea typeface="+mn-ea"/>
                <a:cs typeface="+mn-cs"/>
              </a:rPr>
              <a:t>parts</a:t>
            </a:r>
            <a:r>
              <a:rPr kumimoji="0" lang="en-GB" sz="3200" b="0" i="0" u="none" strike="noStrike" kern="1200" cap="none" spc="0" normalizeH="0" baseline="0" noProof="0" dirty="0">
                <a:ln>
                  <a:noFill/>
                </a:ln>
                <a:solidFill>
                  <a:srgbClr val="585858"/>
                </a:solidFill>
                <a:effectLst/>
                <a:uLnTx/>
                <a:uFillTx/>
                <a:latin typeface="Arial"/>
                <a:ea typeface="+mn-ea"/>
                <a:cs typeface="+mn-cs"/>
              </a:rPr>
              <a:t> that make a </a:t>
            </a:r>
            <a:r>
              <a:rPr kumimoji="0" lang="en-GB" sz="3200" b="0" i="1" u="none" strike="noStrike" kern="1200" cap="none" spc="0" normalizeH="0" baseline="0" noProof="0" dirty="0">
                <a:ln>
                  <a:noFill/>
                </a:ln>
                <a:solidFill>
                  <a:srgbClr val="585858"/>
                </a:solidFill>
                <a:effectLst/>
                <a:uLnTx/>
                <a:uFillTx/>
                <a:latin typeface="Arial"/>
                <a:ea typeface="+mn-ea"/>
                <a:cs typeface="+mn-cs"/>
              </a:rPr>
              <a:t>whole</a:t>
            </a:r>
            <a:r>
              <a:rPr kumimoji="0" lang="en-GB" sz="3200" b="0" i="0" u="none" strike="noStrike" kern="1200" cap="none" spc="0" normalizeH="0" baseline="0" noProof="0" dirty="0">
                <a:ln>
                  <a:noFill/>
                </a:ln>
                <a:solidFill>
                  <a:srgbClr val="585858"/>
                </a:solidFill>
                <a:effectLst/>
                <a:uLnTx/>
                <a:uFillTx/>
                <a:latin typeface="Arial"/>
                <a:ea typeface="+mn-ea"/>
                <a:cs typeface="+mn-cs"/>
              </a:rPr>
              <a:t> image?</a:t>
            </a:r>
          </a:p>
        </p:txBody>
      </p:sp>
      <p:grpSp>
        <p:nvGrpSpPr>
          <p:cNvPr id="7" name="Group 8">
            <a:extLst>
              <a:ext uri="{FF2B5EF4-FFF2-40B4-BE49-F238E27FC236}">
                <a16:creationId xmlns:a16="http://schemas.microsoft.com/office/drawing/2014/main" id="{9BAA26CD-37A1-85E8-95EF-A4C774182841}"/>
              </a:ext>
            </a:extLst>
          </p:cNvPr>
          <p:cNvGrpSpPr>
            <a:grpSpLocks/>
          </p:cNvGrpSpPr>
          <p:nvPr/>
        </p:nvGrpSpPr>
        <p:grpSpPr bwMode="auto">
          <a:xfrm rot="1131021">
            <a:off x="9058871" y="3217292"/>
            <a:ext cx="1406525" cy="2363787"/>
            <a:chOff x="115712191" y="112889420"/>
            <a:chExt cx="1406769" cy="2363372"/>
          </a:xfrm>
        </p:grpSpPr>
        <p:sp>
          <p:nvSpPr>
            <p:cNvPr id="8" name="Rectangle 9">
              <a:extLst>
                <a:ext uri="{FF2B5EF4-FFF2-40B4-BE49-F238E27FC236}">
                  <a16:creationId xmlns:a16="http://schemas.microsoft.com/office/drawing/2014/main" id="{E4B3A973-1FFB-377E-94FF-1186BACE59C6}"/>
                </a:ext>
              </a:extLst>
            </p:cNvPr>
            <p:cNvSpPr>
              <a:spLocks noChangeArrowheads="1"/>
            </p:cNvSpPr>
            <p:nvPr/>
          </p:nvSpPr>
          <p:spPr bwMode="auto">
            <a:xfrm>
              <a:off x="115712191" y="112889420"/>
              <a:ext cx="1406769" cy="2363372"/>
            </a:xfrm>
            <a:prstGeom prst="rect">
              <a:avLst/>
            </a:prstGeom>
            <a:solidFill>
              <a:srgbClr val="FFFFFF"/>
            </a:solidFill>
            <a:ln w="2540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585858"/>
                </a:solidFill>
                <a:effectLst/>
                <a:uLnTx/>
                <a:uFillTx/>
                <a:latin typeface="Arial"/>
                <a:ea typeface="+mn-ea"/>
                <a:cs typeface="+mn-cs"/>
              </a:endParaRPr>
            </a:p>
          </p:txBody>
        </p:sp>
        <p:pic>
          <p:nvPicPr>
            <p:cNvPr id="9" name="Picture 10">
              <a:extLst>
                <a:ext uri="{FF2B5EF4-FFF2-40B4-BE49-F238E27FC236}">
                  <a16:creationId xmlns:a16="http://schemas.microsoft.com/office/drawing/2014/main" id="{B13977B4-36EB-9EC8-44D4-4BB940ED8FAD}"/>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rcRect t="13629" r="57262" b="6813"/>
            <a:stretch>
              <a:fillRect/>
            </a:stretch>
          </p:blipFill>
          <p:spPr bwMode="auto">
            <a:xfrm>
              <a:off x="115931852" y="112956241"/>
              <a:ext cx="1178403" cy="194250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grpSp>
      <p:grpSp>
        <p:nvGrpSpPr>
          <p:cNvPr id="13" name="Group 20">
            <a:extLst>
              <a:ext uri="{FF2B5EF4-FFF2-40B4-BE49-F238E27FC236}">
                <a16:creationId xmlns:a16="http://schemas.microsoft.com/office/drawing/2014/main" id="{62F63D63-1905-8CDF-16C7-387C9D02E2F8}"/>
              </a:ext>
            </a:extLst>
          </p:cNvPr>
          <p:cNvGrpSpPr>
            <a:grpSpLocks/>
          </p:cNvGrpSpPr>
          <p:nvPr/>
        </p:nvGrpSpPr>
        <p:grpSpPr bwMode="auto">
          <a:xfrm rot="723441">
            <a:off x="3786359" y="3640539"/>
            <a:ext cx="1406525" cy="2363787"/>
            <a:chOff x="117118960" y="112866708"/>
            <a:chExt cx="1406769" cy="2363372"/>
          </a:xfrm>
        </p:grpSpPr>
        <p:sp>
          <p:nvSpPr>
            <p:cNvPr id="14" name="Rectangle 21">
              <a:extLst>
                <a:ext uri="{FF2B5EF4-FFF2-40B4-BE49-F238E27FC236}">
                  <a16:creationId xmlns:a16="http://schemas.microsoft.com/office/drawing/2014/main" id="{6A41AD1F-63D8-6F17-C2D5-7B578738BE34}"/>
                </a:ext>
              </a:extLst>
            </p:cNvPr>
            <p:cNvSpPr>
              <a:spLocks noChangeArrowheads="1"/>
            </p:cNvSpPr>
            <p:nvPr/>
          </p:nvSpPr>
          <p:spPr bwMode="auto">
            <a:xfrm>
              <a:off x="117118960" y="112866708"/>
              <a:ext cx="1406769" cy="2363372"/>
            </a:xfrm>
            <a:prstGeom prst="rect">
              <a:avLst/>
            </a:prstGeom>
            <a:solidFill>
              <a:srgbClr val="FFFFFF"/>
            </a:solidFill>
            <a:ln w="2540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585858"/>
                </a:solidFill>
                <a:effectLst/>
                <a:uLnTx/>
                <a:uFillTx/>
                <a:latin typeface="Arial"/>
                <a:ea typeface="+mn-ea"/>
                <a:cs typeface="+mn-cs"/>
              </a:endParaRPr>
            </a:p>
          </p:txBody>
        </p:sp>
        <p:pic>
          <p:nvPicPr>
            <p:cNvPr id="15" name="Picture 22">
              <a:extLst>
                <a:ext uri="{FF2B5EF4-FFF2-40B4-BE49-F238E27FC236}">
                  <a16:creationId xmlns:a16="http://schemas.microsoft.com/office/drawing/2014/main" id="{122A128A-A05C-51E7-9E40-58C379BAA79E}"/>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rcRect l="42346" t="13629" r="12874" b="6813"/>
            <a:stretch>
              <a:fillRect/>
            </a:stretch>
          </p:blipFill>
          <p:spPr bwMode="auto">
            <a:xfrm>
              <a:off x="117118960" y="112889420"/>
              <a:ext cx="1234674" cy="194250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grpSp>
      <p:grpSp>
        <p:nvGrpSpPr>
          <p:cNvPr id="16" name="Group 26">
            <a:extLst>
              <a:ext uri="{FF2B5EF4-FFF2-40B4-BE49-F238E27FC236}">
                <a16:creationId xmlns:a16="http://schemas.microsoft.com/office/drawing/2014/main" id="{FFDDBE25-6AF3-5669-E3DE-90F5353BD26C}"/>
              </a:ext>
            </a:extLst>
          </p:cNvPr>
          <p:cNvGrpSpPr>
            <a:grpSpLocks/>
          </p:cNvGrpSpPr>
          <p:nvPr/>
        </p:nvGrpSpPr>
        <p:grpSpPr bwMode="auto">
          <a:xfrm>
            <a:off x="1941956" y="3699775"/>
            <a:ext cx="1406525" cy="2835275"/>
            <a:chOff x="116303328" y="112997222"/>
            <a:chExt cx="1406769" cy="2834886"/>
          </a:xfrm>
        </p:grpSpPr>
        <p:sp>
          <p:nvSpPr>
            <p:cNvPr id="17" name="Rectangle 27">
              <a:extLst>
                <a:ext uri="{FF2B5EF4-FFF2-40B4-BE49-F238E27FC236}">
                  <a16:creationId xmlns:a16="http://schemas.microsoft.com/office/drawing/2014/main" id="{E8D56FF3-F590-964E-F550-542D350BD6F2}"/>
                </a:ext>
              </a:extLst>
            </p:cNvPr>
            <p:cNvSpPr>
              <a:spLocks noChangeArrowheads="1"/>
            </p:cNvSpPr>
            <p:nvPr/>
          </p:nvSpPr>
          <p:spPr bwMode="auto">
            <a:xfrm>
              <a:off x="116303328" y="113430661"/>
              <a:ext cx="1406769" cy="2363372"/>
            </a:xfrm>
            <a:prstGeom prst="rect">
              <a:avLst/>
            </a:prstGeom>
            <a:solidFill>
              <a:srgbClr val="FFFFFF"/>
            </a:solidFill>
            <a:ln w="2540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585858"/>
                </a:solidFill>
                <a:effectLst/>
                <a:uLnTx/>
                <a:uFillTx/>
                <a:latin typeface="Arial"/>
                <a:ea typeface="+mn-ea"/>
                <a:cs typeface="+mn-cs"/>
              </a:endParaRPr>
            </a:p>
          </p:txBody>
        </p:sp>
        <p:pic>
          <p:nvPicPr>
            <p:cNvPr id="18" name="Picture 28">
              <a:extLst>
                <a:ext uri="{FF2B5EF4-FFF2-40B4-BE49-F238E27FC236}">
                  <a16:creationId xmlns:a16="http://schemas.microsoft.com/office/drawing/2014/main" id="{FF06DF61-D496-6EE6-0581-A09F909011F0}"/>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saturation sat="0"/>
                      </a14:imgEffect>
                    </a14:imgLayer>
                  </a14:imgProps>
                </a:ext>
                <a:ext uri="{28A0092B-C50C-407E-A947-70E740481C1C}">
                  <a14:useLocalDpi xmlns:a14="http://schemas.microsoft.com/office/drawing/2010/main" val="0"/>
                </a:ext>
              </a:extLst>
            </a:blip>
            <a:srcRect l="47557"/>
            <a:stretch>
              <a:fillRect/>
            </a:stretch>
          </p:blipFill>
          <p:spPr bwMode="auto">
            <a:xfrm>
              <a:off x="116303328" y="112997222"/>
              <a:ext cx="831263" cy="283488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grpSp>
      <p:pic>
        <p:nvPicPr>
          <p:cNvPr id="25" name="Picture 24" descr="Logo&#10;&#10;Description automatically generated">
            <a:extLst>
              <a:ext uri="{FF2B5EF4-FFF2-40B4-BE49-F238E27FC236}">
                <a16:creationId xmlns:a16="http://schemas.microsoft.com/office/drawing/2014/main" id="{1F96D716-721B-BD3E-A9B2-2DEBA8D26FC7}"/>
              </a:ext>
            </a:extLst>
          </p:cNvPr>
          <p:cNvPicPr>
            <a:picLocks noChangeAspect="1"/>
          </p:cNvPicPr>
          <p:nvPr/>
        </p:nvPicPr>
        <p:blipFill rotWithShape="1">
          <a:blip r:embed="rId6" cstate="print">
            <a:extLst>
              <a:ext uri="{BEBA8EAE-BF5A-486C-A8C5-ECC9F3942E4B}">
                <a14:imgProps xmlns:a14="http://schemas.microsoft.com/office/drawing/2010/main">
                  <a14:imgLayer r:embed="rId7">
                    <a14:imgEffect>
                      <a14:saturation sat="0"/>
                    </a14:imgEffect>
                  </a14:imgLayer>
                </a14:imgProps>
              </a:ext>
              <a:ext uri="{28A0092B-C50C-407E-A947-70E740481C1C}">
                <a14:useLocalDpi xmlns:a14="http://schemas.microsoft.com/office/drawing/2010/main" val="0"/>
              </a:ext>
            </a:extLst>
          </a:blip>
          <a:srcRect l="57585" r="-14568"/>
          <a:stretch/>
        </p:blipFill>
        <p:spPr>
          <a:xfrm>
            <a:off x="5660004" y="2605284"/>
            <a:ext cx="1309378" cy="2363787"/>
          </a:xfrm>
          <a:prstGeom prst="rect">
            <a:avLst/>
          </a:prstGeom>
          <a:ln w="25400">
            <a:solidFill>
              <a:schemeClr val="accent4"/>
            </a:solidFill>
          </a:ln>
        </p:spPr>
      </p:pic>
      <p:grpSp>
        <p:nvGrpSpPr>
          <p:cNvPr id="19" name="Group 18">
            <a:extLst>
              <a:ext uri="{FF2B5EF4-FFF2-40B4-BE49-F238E27FC236}">
                <a16:creationId xmlns:a16="http://schemas.microsoft.com/office/drawing/2014/main" id="{15F42209-482C-5D28-21DA-10A4C6F0E94B}"/>
              </a:ext>
            </a:extLst>
          </p:cNvPr>
          <p:cNvGrpSpPr/>
          <p:nvPr/>
        </p:nvGrpSpPr>
        <p:grpSpPr>
          <a:xfrm>
            <a:off x="424766" y="2349629"/>
            <a:ext cx="1415241" cy="2378145"/>
            <a:chOff x="779026" y="3561142"/>
            <a:chExt cx="1415241" cy="2378145"/>
          </a:xfrm>
        </p:grpSpPr>
        <p:grpSp>
          <p:nvGrpSpPr>
            <p:cNvPr id="20" name="Group 11">
              <a:extLst>
                <a:ext uri="{FF2B5EF4-FFF2-40B4-BE49-F238E27FC236}">
                  <a16:creationId xmlns:a16="http://schemas.microsoft.com/office/drawing/2014/main" id="{7DCAC008-3735-82E8-771A-5DFFE29D1BD6}"/>
                </a:ext>
              </a:extLst>
            </p:cNvPr>
            <p:cNvGrpSpPr>
              <a:grpSpLocks/>
            </p:cNvGrpSpPr>
            <p:nvPr/>
          </p:nvGrpSpPr>
          <p:grpSpPr bwMode="auto">
            <a:xfrm>
              <a:off x="779026" y="3561142"/>
              <a:ext cx="1406525" cy="2363787"/>
              <a:chOff x="113546061" y="114454086"/>
              <a:chExt cx="1406769" cy="2363372"/>
            </a:xfrm>
          </p:grpSpPr>
          <p:sp>
            <p:nvSpPr>
              <p:cNvPr id="30" name="Rectangle 12">
                <a:extLst>
                  <a:ext uri="{FF2B5EF4-FFF2-40B4-BE49-F238E27FC236}">
                    <a16:creationId xmlns:a16="http://schemas.microsoft.com/office/drawing/2014/main" id="{E6E09A50-A5FE-86E4-5811-F98FF20AC7B8}"/>
                  </a:ext>
                </a:extLst>
              </p:cNvPr>
              <p:cNvSpPr>
                <a:spLocks noChangeArrowheads="1"/>
              </p:cNvSpPr>
              <p:nvPr/>
            </p:nvSpPr>
            <p:spPr bwMode="auto">
              <a:xfrm>
                <a:off x="113546061" y="114454086"/>
                <a:ext cx="1406769" cy="2363372"/>
              </a:xfrm>
              <a:prstGeom prst="rect">
                <a:avLst/>
              </a:prstGeom>
              <a:solidFill>
                <a:srgbClr val="FFFFFF"/>
              </a:solidFill>
              <a:ln w="2540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585858"/>
                  </a:solidFill>
                  <a:effectLst/>
                  <a:uLnTx/>
                  <a:uFillTx/>
                  <a:latin typeface="Arial"/>
                  <a:ea typeface="+mn-ea"/>
                  <a:cs typeface="+mn-cs"/>
                </a:endParaRPr>
              </a:p>
            </p:txBody>
          </p:sp>
          <p:pic>
            <p:nvPicPr>
              <p:cNvPr id="31" name="Picture 13">
                <a:extLst>
                  <a:ext uri="{FF2B5EF4-FFF2-40B4-BE49-F238E27FC236}">
                    <a16:creationId xmlns:a16="http://schemas.microsoft.com/office/drawing/2014/main" id="{913ED1F4-3901-A1F3-3764-BF8040F11CC9}"/>
                  </a:ext>
                </a:extLst>
              </p:cNvPr>
              <p:cNvPicPr>
                <a:picLocks noChangeAspect="1" noChangeArrowheads="1"/>
              </p:cNvPicPr>
              <p:nvPr/>
            </p:nvPicPr>
            <p:blipFill>
              <a:blip r:embed="rId8">
                <a:clrChange>
                  <a:clrFrom>
                    <a:srgbClr val="D4D4D4"/>
                  </a:clrFrom>
                  <a:clrTo>
                    <a:srgbClr val="D4D4D4">
                      <a:alpha val="0"/>
                    </a:srgbClr>
                  </a:clrTo>
                </a:clrChange>
                <a:extLst>
                  <a:ext uri="{BEBA8EAE-BF5A-486C-A8C5-ECC9F3942E4B}">
                    <a14:imgProps xmlns:a14="http://schemas.microsoft.com/office/drawing/2010/main">
                      <a14:imgLayer r:embed="rId9">
                        <a14:imgEffect>
                          <a14:saturation sat="0"/>
                        </a14:imgEffect>
                      </a14:imgLayer>
                    </a14:imgProps>
                  </a:ext>
                  <a:ext uri="{28A0092B-C50C-407E-A947-70E740481C1C}">
                    <a14:useLocalDpi xmlns:a14="http://schemas.microsoft.com/office/drawing/2010/main" val="0"/>
                  </a:ext>
                </a:extLst>
              </a:blip>
              <a:srcRect r="45624"/>
              <a:stretch>
                <a:fillRect/>
              </a:stretch>
            </p:blipFill>
            <p:spPr bwMode="auto">
              <a:xfrm>
                <a:off x="113676653" y="114598712"/>
                <a:ext cx="1257445" cy="20054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grpSp>
        <p:grpSp>
          <p:nvGrpSpPr>
            <p:cNvPr id="21" name="Group 11">
              <a:extLst>
                <a:ext uri="{FF2B5EF4-FFF2-40B4-BE49-F238E27FC236}">
                  <a16:creationId xmlns:a16="http://schemas.microsoft.com/office/drawing/2014/main" id="{7C518A0B-2361-FFA6-BCD4-EAB869240FE6}"/>
                </a:ext>
              </a:extLst>
            </p:cNvPr>
            <p:cNvGrpSpPr>
              <a:grpSpLocks/>
            </p:cNvGrpSpPr>
            <p:nvPr/>
          </p:nvGrpSpPr>
          <p:grpSpPr bwMode="auto">
            <a:xfrm>
              <a:off x="779026" y="3575500"/>
              <a:ext cx="1406525" cy="2363787"/>
              <a:chOff x="113546061" y="114454086"/>
              <a:chExt cx="1406769" cy="2363372"/>
            </a:xfrm>
          </p:grpSpPr>
          <p:sp>
            <p:nvSpPr>
              <p:cNvPr id="28" name="Rectangle 12">
                <a:extLst>
                  <a:ext uri="{FF2B5EF4-FFF2-40B4-BE49-F238E27FC236}">
                    <a16:creationId xmlns:a16="http://schemas.microsoft.com/office/drawing/2014/main" id="{696A8DBF-EEA4-E8EB-FFC4-99A3D554CFC0}"/>
                  </a:ext>
                </a:extLst>
              </p:cNvPr>
              <p:cNvSpPr>
                <a:spLocks noChangeArrowheads="1"/>
              </p:cNvSpPr>
              <p:nvPr/>
            </p:nvSpPr>
            <p:spPr bwMode="auto">
              <a:xfrm>
                <a:off x="113546061" y="114454086"/>
                <a:ext cx="1406769" cy="2363372"/>
              </a:xfrm>
              <a:prstGeom prst="rect">
                <a:avLst/>
              </a:prstGeom>
              <a:solidFill>
                <a:srgbClr val="FFFFFF"/>
              </a:solidFill>
              <a:ln w="2540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585858"/>
                  </a:solidFill>
                  <a:effectLst/>
                  <a:uLnTx/>
                  <a:uFillTx/>
                  <a:latin typeface="Arial"/>
                  <a:ea typeface="+mn-ea"/>
                  <a:cs typeface="+mn-cs"/>
                </a:endParaRPr>
              </a:p>
            </p:txBody>
          </p:sp>
          <p:pic>
            <p:nvPicPr>
              <p:cNvPr id="29" name="Picture 13">
                <a:extLst>
                  <a:ext uri="{FF2B5EF4-FFF2-40B4-BE49-F238E27FC236}">
                    <a16:creationId xmlns:a16="http://schemas.microsoft.com/office/drawing/2014/main" id="{B4D4AE2E-EA84-E450-010D-84678493E212}"/>
                  </a:ext>
                </a:extLst>
              </p:cNvPr>
              <p:cNvPicPr>
                <a:picLocks noChangeAspect="1" noChangeArrowheads="1"/>
              </p:cNvPicPr>
              <p:nvPr/>
            </p:nvPicPr>
            <p:blipFill>
              <a:blip r:embed="rId8">
                <a:clrChange>
                  <a:clrFrom>
                    <a:srgbClr val="D4D4D4"/>
                  </a:clrFrom>
                  <a:clrTo>
                    <a:srgbClr val="D4D4D4">
                      <a:alpha val="0"/>
                    </a:srgbClr>
                  </a:clrTo>
                </a:clrChange>
                <a:extLst>
                  <a:ext uri="{BEBA8EAE-BF5A-486C-A8C5-ECC9F3942E4B}">
                    <a14:imgProps xmlns:a14="http://schemas.microsoft.com/office/drawing/2010/main">
                      <a14:imgLayer r:embed="rId9">
                        <a14:imgEffect>
                          <a14:saturation sat="0"/>
                        </a14:imgEffect>
                      </a14:imgLayer>
                    </a14:imgProps>
                  </a:ext>
                  <a:ext uri="{28A0092B-C50C-407E-A947-70E740481C1C}">
                    <a14:useLocalDpi xmlns:a14="http://schemas.microsoft.com/office/drawing/2010/main" val="0"/>
                  </a:ext>
                </a:extLst>
              </a:blip>
              <a:srcRect r="45624"/>
              <a:stretch>
                <a:fillRect/>
              </a:stretch>
            </p:blipFill>
            <p:spPr bwMode="auto">
              <a:xfrm>
                <a:off x="113676653" y="114598712"/>
                <a:ext cx="1257445" cy="20054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grpSp>
        <p:sp>
          <p:nvSpPr>
            <p:cNvPr id="26" name="Rectangle 12">
              <a:extLst>
                <a:ext uri="{FF2B5EF4-FFF2-40B4-BE49-F238E27FC236}">
                  <a16:creationId xmlns:a16="http://schemas.microsoft.com/office/drawing/2014/main" id="{55ACC73E-D9BB-E46C-2E1E-146FEDF2905F}"/>
                </a:ext>
              </a:extLst>
            </p:cNvPr>
            <p:cNvSpPr>
              <a:spLocks noChangeArrowheads="1"/>
            </p:cNvSpPr>
            <p:nvPr/>
          </p:nvSpPr>
          <p:spPr bwMode="auto">
            <a:xfrm>
              <a:off x="779027" y="3567771"/>
              <a:ext cx="1406525" cy="2363787"/>
            </a:xfrm>
            <a:prstGeom prst="rect">
              <a:avLst/>
            </a:prstGeom>
            <a:solidFill>
              <a:srgbClr val="FFFFFF"/>
            </a:solidFill>
            <a:ln w="2540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585858"/>
                </a:solidFill>
                <a:effectLst/>
                <a:uLnTx/>
                <a:uFillTx/>
                <a:latin typeface="Arial"/>
                <a:ea typeface="+mn-ea"/>
                <a:cs typeface="+mn-cs"/>
              </a:endParaRPr>
            </a:p>
          </p:txBody>
        </p:sp>
        <p:pic>
          <p:nvPicPr>
            <p:cNvPr id="27" name="Picture 26">
              <a:extLst>
                <a:ext uri="{FF2B5EF4-FFF2-40B4-BE49-F238E27FC236}">
                  <a16:creationId xmlns:a16="http://schemas.microsoft.com/office/drawing/2014/main" id="{725023D9-0C33-6978-240D-1A46F4991CD0}"/>
                </a:ext>
              </a:extLst>
            </p:cNvPr>
            <p:cNvPicPr>
              <a:picLocks noChangeAspect="1"/>
            </p:cNvPicPr>
            <p:nvPr/>
          </p:nvPicPr>
          <p:blipFill>
            <a:blip r:embed="rId10">
              <a:clrChange>
                <a:clrFrom>
                  <a:srgbClr val="DDDDDD"/>
                </a:clrFrom>
                <a:clrTo>
                  <a:srgbClr val="DDDDDD">
                    <a:alpha val="0"/>
                  </a:srgbClr>
                </a:clrTo>
              </a:clrChange>
              <a:extLst>
                <a:ext uri="{BEBA8EAE-BF5A-486C-A8C5-ECC9F3942E4B}">
                  <a14:imgProps xmlns:a14="http://schemas.microsoft.com/office/drawing/2010/main">
                    <a14:imgLayer r:embed="rId9">
                      <a14:imgEffect>
                        <a14:colorTemperature colorTemp="5300"/>
                      </a14:imgEffect>
                      <a14:imgEffect>
                        <a14:saturation sat="0"/>
                      </a14:imgEffect>
                    </a14:imgLayer>
                  </a14:imgProps>
                </a:ext>
                <a:ext uri="{28A0092B-C50C-407E-A947-70E740481C1C}">
                  <a14:useLocalDpi xmlns:a14="http://schemas.microsoft.com/office/drawing/2010/main" val="0"/>
                </a:ext>
              </a:extLst>
            </a:blip>
            <a:srcRect r="45624"/>
            <a:stretch>
              <a:fillRect/>
            </a:stretch>
          </p:blipFill>
          <p:spPr bwMode="auto">
            <a:xfrm>
              <a:off x="937602" y="3805741"/>
              <a:ext cx="1256665" cy="200533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grpSp>
      <p:pic>
        <p:nvPicPr>
          <p:cNvPr id="2" name="Picture 1" descr="A picture containing transport, wheel&#10;&#10;Description automatically generated">
            <a:extLst>
              <a:ext uri="{FF2B5EF4-FFF2-40B4-BE49-F238E27FC236}">
                <a16:creationId xmlns:a16="http://schemas.microsoft.com/office/drawing/2014/main" id="{61F33CF9-70A5-EF49-D450-E8A72C547E2F}"/>
              </a:ext>
            </a:extLst>
          </p:cNvPr>
          <p:cNvPicPr>
            <a:picLocks noChangeAspect="1"/>
          </p:cNvPicPr>
          <p:nvPr/>
        </p:nvPicPr>
        <p:blipFill rotWithShape="1">
          <a:blip r:embed="rId11" cstate="print">
            <a:extLst>
              <a:ext uri="{BEBA8EAE-BF5A-486C-A8C5-ECC9F3942E4B}">
                <a14:imgProps xmlns:a14="http://schemas.microsoft.com/office/drawing/2010/main">
                  <a14:imgLayer r:embed="rId12">
                    <a14:imgEffect>
                      <a14:saturation sat="0"/>
                    </a14:imgEffect>
                  </a14:imgLayer>
                </a14:imgProps>
              </a:ext>
              <a:ext uri="{28A0092B-C50C-407E-A947-70E740481C1C}">
                <a14:useLocalDpi xmlns:a14="http://schemas.microsoft.com/office/drawing/2010/main" val="0"/>
              </a:ext>
            </a:extLst>
          </a:blip>
          <a:srcRect l="-21456" t="-32828" r="51019" b="-15575"/>
          <a:stretch/>
        </p:blipFill>
        <p:spPr>
          <a:xfrm rot="2011121">
            <a:off x="7185996" y="3837083"/>
            <a:ext cx="1203063" cy="2343603"/>
          </a:xfrm>
          <a:prstGeom prst="rect">
            <a:avLst/>
          </a:prstGeom>
          <a:ln w="25400">
            <a:solidFill>
              <a:schemeClr val="accent4"/>
            </a:solidFill>
          </a:ln>
        </p:spPr>
      </p:pic>
      <p:pic>
        <p:nvPicPr>
          <p:cNvPr id="3" name="Picture 2" descr="A picture containing transport, wheel&#10;&#10;Description automatically generated">
            <a:extLst>
              <a:ext uri="{FF2B5EF4-FFF2-40B4-BE49-F238E27FC236}">
                <a16:creationId xmlns:a16="http://schemas.microsoft.com/office/drawing/2014/main" id="{3605B521-850F-36DB-DED6-FF3B84E7BE1D}"/>
              </a:ext>
            </a:extLst>
          </p:cNvPr>
          <p:cNvPicPr>
            <a:picLocks noChangeAspect="1"/>
          </p:cNvPicPr>
          <p:nvPr/>
        </p:nvPicPr>
        <p:blipFill rotWithShape="1">
          <a:blip r:embed="rId11" cstate="print">
            <a:extLst>
              <a:ext uri="{BEBA8EAE-BF5A-486C-A8C5-ECC9F3942E4B}">
                <a14:imgProps xmlns:a14="http://schemas.microsoft.com/office/drawing/2010/main">
                  <a14:imgLayer r:embed="rId12">
                    <a14:imgEffect>
                      <a14:saturation sat="0"/>
                    </a14:imgEffect>
                  </a14:imgLayer>
                </a14:imgProps>
              </a:ext>
              <a:ext uri="{28A0092B-C50C-407E-A947-70E740481C1C}">
                <a14:useLocalDpi xmlns:a14="http://schemas.microsoft.com/office/drawing/2010/main" val="0"/>
              </a:ext>
            </a:extLst>
          </a:blip>
          <a:srcRect l="48743" t="-32828" r="-14706" b="-15575"/>
          <a:stretch/>
        </p:blipFill>
        <p:spPr>
          <a:xfrm rot="21103877">
            <a:off x="2258623" y="1408366"/>
            <a:ext cx="1391898" cy="2371725"/>
          </a:xfrm>
          <a:prstGeom prst="rect">
            <a:avLst/>
          </a:prstGeom>
          <a:noFill/>
          <a:ln w="25400">
            <a:solidFill>
              <a:schemeClr val="accent4"/>
            </a:solidFill>
          </a:ln>
        </p:spPr>
      </p:pic>
    </p:spTree>
    <p:extLst>
      <p:ext uri="{BB962C8B-B14F-4D97-AF65-F5344CB8AC3E}">
        <p14:creationId xmlns:p14="http://schemas.microsoft.com/office/powerpoint/2010/main" val="240762806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peech Bubble: Oval 5">
            <a:extLst>
              <a:ext uri="{FF2B5EF4-FFF2-40B4-BE49-F238E27FC236}">
                <a16:creationId xmlns:a16="http://schemas.microsoft.com/office/drawing/2014/main" id="{48C017ED-B1F0-3E83-0E17-73A0CF22FE77}"/>
              </a:ext>
            </a:extLst>
          </p:cNvPr>
          <p:cNvSpPr/>
          <p:nvPr/>
        </p:nvSpPr>
        <p:spPr>
          <a:xfrm>
            <a:off x="3664556" y="558800"/>
            <a:ext cx="7451654" cy="2276423"/>
          </a:xfrm>
          <a:prstGeom prst="wedgeEllipseCallout">
            <a:avLst>
              <a:gd name="adj1" fmla="val 41208"/>
              <a:gd name="adj2" fmla="val 93982"/>
            </a:avLst>
          </a:prstGeom>
          <a:solidFill>
            <a:schemeClr val="accent6">
              <a:lumMod val="40000"/>
              <a:lumOff val="60000"/>
            </a:schemeClr>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585858"/>
                </a:solidFill>
                <a:effectLst/>
                <a:uLnTx/>
                <a:uFillTx/>
                <a:latin typeface="Arial"/>
                <a:ea typeface="+mn-ea"/>
                <a:cs typeface="+mn-cs"/>
              </a:rPr>
              <a:t>Pick up each piece and say: ‘part… part…’</a:t>
            </a:r>
          </a:p>
        </p:txBody>
      </p:sp>
      <p:pic>
        <p:nvPicPr>
          <p:cNvPr id="4" name="Picture 3" descr="A picture containing transport, wheel&#10;&#10;Description automatically generated">
            <a:extLst>
              <a:ext uri="{FF2B5EF4-FFF2-40B4-BE49-F238E27FC236}">
                <a16:creationId xmlns:a16="http://schemas.microsoft.com/office/drawing/2014/main" id="{FAE56E85-6E44-98C8-8372-40320D290279}"/>
              </a:ext>
            </a:extLst>
          </p:cNvPr>
          <p:cNvPicPr>
            <a:picLocks noChangeAspect="1"/>
          </p:cNvPicPr>
          <p:nvPr/>
        </p:nvPicPr>
        <p:blipFill rotWithShape="1">
          <a:blip r:embed="rId3" cstate="print">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val="0"/>
              </a:ext>
            </a:extLst>
          </a:blip>
          <a:srcRect l="-21456" t="-32828" r="51019" b="-15575"/>
          <a:stretch/>
        </p:blipFill>
        <p:spPr>
          <a:xfrm rot="2011121">
            <a:off x="7399473" y="3443061"/>
            <a:ext cx="1203063" cy="2343603"/>
          </a:xfrm>
          <a:prstGeom prst="rect">
            <a:avLst/>
          </a:prstGeom>
          <a:ln w="25400">
            <a:solidFill>
              <a:schemeClr val="accent4"/>
            </a:solidFill>
          </a:ln>
        </p:spPr>
      </p:pic>
      <p:pic>
        <p:nvPicPr>
          <p:cNvPr id="5" name="Picture 4" descr="A picture containing transport, wheel&#10;&#10;Description automatically generated">
            <a:extLst>
              <a:ext uri="{FF2B5EF4-FFF2-40B4-BE49-F238E27FC236}">
                <a16:creationId xmlns:a16="http://schemas.microsoft.com/office/drawing/2014/main" id="{E40B086B-C397-9A04-169A-4FF76A2D4B54}"/>
              </a:ext>
            </a:extLst>
          </p:cNvPr>
          <p:cNvPicPr>
            <a:picLocks noChangeAspect="1"/>
          </p:cNvPicPr>
          <p:nvPr/>
        </p:nvPicPr>
        <p:blipFill rotWithShape="1">
          <a:blip r:embed="rId3" cstate="print">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val="0"/>
              </a:ext>
            </a:extLst>
          </a:blip>
          <a:srcRect l="48743" t="-32828" r="-14706" b="-15575"/>
          <a:stretch/>
        </p:blipFill>
        <p:spPr>
          <a:xfrm rot="21103877">
            <a:off x="4384045" y="3429000"/>
            <a:ext cx="1391898" cy="2371725"/>
          </a:xfrm>
          <a:prstGeom prst="rect">
            <a:avLst/>
          </a:prstGeom>
          <a:noFill/>
          <a:ln w="25400">
            <a:solidFill>
              <a:schemeClr val="accent4"/>
            </a:solidFill>
          </a:ln>
        </p:spPr>
      </p:pic>
    </p:spTree>
    <p:extLst>
      <p:ext uri="{BB962C8B-B14F-4D97-AF65-F5344CB8AC3E}">
        <p14:creationId xmlns:p14="http://schemas.microsoft.com/office/powerpoint/2010/main" val="164807376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peech Bubble: Oval 5">
            <a:extLst>
              <a:ext uri="{FF2B5EF4-FFF2-40B4-BE49-F238E27FC236}">
                <a16:creationId xmlns:a16="http://schemas.microsoft.com/office/drawing/2014/main" id="{48C017ED-B1F0-3E83-0E17-73A0CF22FE77}"/>
              </a:ext>
            </a:extLst>
          </p:cNvPr>
          <p:cNvSpPr/>
          <p:nvPr/>
        </p:nvSpPr>
        <p:spPr>
          <a:xfrm>
            <a:off x="3664556" y="558800"/>
            <a:ext cx="7451654" cy="2276423"/>
          </a:xfrm>
          <a:prstGeom prst="wedgeEllipseCallout">
            <a:avLst>
              <a:gd name="adj1" fmla="val 41208"/>
              <a:gd name="adj2" fmla="val 93982"/>
            </a:avLst>
          </a:prstGeom>
          <a:solidFill>
            <a:schemeClr val="accent6">
              <a:lumMod val="40000"/>
              <a:lumOff val="60000"/>
            </a:schemeClr>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585858"/>
                </a:solidFill>
                <a:effectLst/>
                <a:uLnTx/>
                <a:uFillTx/>
                <a:latin typeface="Arial"/>
                <a:ea typeface="+mn-ea"/>
                <a:cs typeface="+mn-cs"/>
              </a:rPr>
              <a:t>Now put them together and say: ‘whole!’</a:t>
            </a:r>
          </a:p>
        </p:txBody>
      </p:sp>
      <p:sp>
        <p:nvSpPr>
          <p:cNvPr id="10" name="TextBox 9">
            <a:extLst>
              <a:ext uri="{FF2B5EF4-FFF2-40B4-BE49-F238E27FC236}">
                <a16:creationId xmlns:a16="http://schemas.microsoft.com/office/drawing/2014/main" id="{E91B6463-D6D3-D199-BC39-F33A893DB877}"/>
              </a:ext>
            </a:extLst>
          </p:cNvPr>
          <p:cNvSpPr txBox="1"/>
          <p:nvPr/>
        </p:nvSpPr>
        <p:spPr>
          <a:xfrm>
            <a:off x="600925" y="3370878"/>
            <a:ext cx="2827965" cy="120032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585858"/>
                </a:solidFill>
                <a:effectLst/>
                <a:uLnTx/>
                <a:uFillTx/>
                <a:latin typeface="Arial"/>
                <a:ea typeface="+mn-ea"/>
                <a:cs typeface="+mn-cs"/>
              </a:rPr>
              <a:t>Can you find all the ‘wholes’ by doing the same?</a:t>
            </a:r>
          </a:p>
        </p:txBody>
      </p:sp>
      <p:pic>
        <p:nvPicPr>
          <p:cNvPr id="2" name="Picture 1" descr="A picture containing transport, wheel&#10;&#10;Description automatically generated">
            <a:extLst>
              <a:ext uri="{FF2B5EF4-FFF2-40B4-BE49-F238E27FC236}">
                <a16:creationId xmlns:a16="http://schemas.microsoft.com/office/drawing/2014/main" id="{2C48CAEC-29CB-7837-3497-71852E5DDF49}"/>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rcRect l="-21456" t="-32828" r="51019" b="-15575"/>
          <a:stretch/>
        </p:blipFill>
        <p:spPr>
          <a:xfrm rot="2011121">
            <a:off x="7399473" y="3443061"/>
            <a:ext cx="1203063" cy="2343603"/>
          </a:xfrm>
          <a:prstGeom prst="rect">
            <a:avLst/>
          </a:prstGeom>
          <a:ln w="25400">
            <a:solidFill>
              <a:schemeClr val="accent4"/>
            </a:solidFill>
          </a:ln>
        </p:spPr>
      </p:pic>
      <p:pic>
        <p:nvPicPr>
          <p:cNvPr id="3" name="Picture 2" descr="A picture containing transport, wheel&#10;&#10;Description automatically generated">
            <a:extLst>
              <a:ext uri="{FF2B5EF4-FFF2-40B4-BE49-F238E27FC236}">
                <a16:creationId xmlns:a16="http://schemas.microsoft.com/office/drawing/2014/main" id="{E9773E8B-681C-22C0-DA63-E3ECFE6D2930}"/>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rcRect l="48743" t="-32828" r="-14706" b="-15575"/>
          <a:stretch/>
        </p:blipFill>
        <p:spPr>
          <a:xfrm rot="21103877">
            <a:off x="4384045" y="3429000"/>
            <a:ext cx="1391898" cy="2371725"/>
          </a:xfrm>
          <a:prstGeom prst="rect">
            <a:avLst/>
          </a:prstGeom>
          <a:noFill/>
          <a:ln w="25400">
            <a:solidFill>
              <a:schemeClr val="accent4"/>
            </a:solidFill>
          </a:ln>
        </p:spPr>
      </p:pic>
      <p:pic>
        <p:nvPicPr>
          <p:cNvPr id="4" name="Picture 3" descr="A picture containing transport, wheel&#10;&#10;Description automatically generated">
            <a:extLst>
              <a:ext uri="{FF2B5EF4-FFF2-40B4-BE49-F238E27FC236}">
                <a16:creationId xmlns:a16="http://schemas.microsoft.com/office/drawing/2014/main" id="{4E9C1685-7FB9-6124-214D-C5C27F49ECAC}"/>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rcRect l="-21456" t="-32828" r="51019" b="-15575"/>
          <a:stretch/>
        </p:blipFill>
        <p:spPr>
          <a:xfrm>
            <a:off x="5426861" y="3440289"/>
            <a:ext cx="1203063" cy="2343603"/>
          </a:xfrm>
          <a:prstGeom prst="rect">
            <a:avLst/>
          </a:prstGeom>
          <a:ln w="25400">
            <a:solidFill>
              <a:schemeClr val="accent4"/>
            </a:solidFill>
          </a:ln>
        </p:spPr>
      </p:pic>
      <p:pic>
        <p:nvPicPr>
          <p:cNvPr id="5" name="Picture 4" descr="A picture containing transport, wheel&#10;&#10;Description automatically generated">
            <a:extLst>
              <a:ext uri="{FF2B5EF4-FFF2-40B4-BE49-F238E27FC236}">
                <a16:creationId xmlns:a16="http://schemas.microsoft.com/office/drawing/2014/main" id="{CC71AB24-127F-8496-3307-0128E7D266C9}"/>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rcRect l="48743" t="-32828" r="-14706" b="-15575"/>
          <a:stretch/>
        </p:blipFill>
        <p:spPr>
          <a:xfrm>
            <a:off x="6647468" y="3429000"/>
            <a:ext cx="1391898" cy="2371725"/>
          </a:xfrm>
          <a:prstGeom prst="rect">
            <a:avLst/>
          </a:prstGeom>
          <a:noFill/>
          <a:ln w="25400">
            <a:solidFill>
              <a:schemeClr val="accent4"/>
            </a:solidFill>
          </a:ln>
        </p:spPr>
      </p:pic>
    </p:spTree>
    <p:extLst>
      <p:ext uri="{BB962C8B-B14F-4D97-AF65-F5344CB8AC3E}">
        <p14:creationId xmlns:p14="http://schemas.microsoft.com/office/powerpoint/2010/main" val="19916900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par>
                                <p:cTn id="8" presetID="10" presetClass="exit" presetSubtype="0" fill="hold" nodeType="withEffect">
                                  <p:stCondLst>
                                    <p:cond delay="0"/>
                                  </p:stCondLst>
                                  <p:childTnLst>
                                    <p:animEffect transition="out" filter="fade">
                                      <p:cBhvr>
                                        <p:cTn id="9" dur="500"/>
                                        <p:tgtEl>
                                          <p:spTgt spid="2"/>
                                        </p:tgtEl>
                                      </p:cBhvr>
                                    </p:animEffect>
                                    <p:set>
                                      <p:cBhvr>
                                        <p:cTn id="10" dur="1" fill="hold">
                                          <p:stCondLst>
                                            <p:cond delay="499"/>
                                          </p:stCondLst>
                                        </p:cTn>
                                        <p:tgtEl>
                                          <p:spTgt spid="2"/>
                                        </p:tgtEl>
                                        <p:attrNameLst>
                                          <p:attrName>style.visibility</p:attrName>
                                        </p:attrNameLst>
                                      </p:cBhvr>
                                      <p:to>
                                        <p:strVal val="hidden"/>
                                      </p:to>
                                    </p:set>
                                  </p:childTnLst>
                                </p:cTn>
                              </p:par>
                              <p:par>
                                <p:cTn id="11" presetID="10"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47D453-1423-D240-58E3-F0E01703BF8F}"/>
              </a:ext>
            </a:extLst>
          </p:cNvPr>
          <p:cNvSpPr>
            <a:spLocks noGrp="1"/>
          </p:cNvSpPr>
          <p:nvPr>
            <p:ph type="title"/>
          </p:nvPr>
        </p:nvSpPr>
        <p:spPr/>
        <p:txBody>
          <a:bodyPr/>
          <a:lstStyle/>
          <a:p>
            <a:r>
              <a:rPr lang="en-GB" dirty="0"/>
              <a:t>Part-part-whole with dots</a:t>
            </a:r>
          </a:p>
        </p:txBody>
      </p:sp>
      <p:pic>
        <p:nvPicPr>
          <p:cNvPr id="4" name="Picture 3">
            <a:extLst>
              <a:ext uri="{FF2B5EF4-FFF2-40B4-BE49-F238E27FC236}">
                <a16:creationId xmlns:a16="http://schemas.microsoft.com/office/drawing/2014/main" id="{B3BD53C9-EB34-518A-234B-141D62C83F78}"/>
              </a:ext>
            </a:extLst>
          </p:cNvPr>
          <p:cNvPicPr>
            <a:picLocks noChangeAspect="1"/>
          </p:cNvPicPr>
          <p:nvPr/>
        </p:nvPicPr>
        <p:blipFill>
          <a:blip r:embed="rId3"/>
          <a:stretch>
            <a:fillRect/>
          </a:stretch>
        </p:blipFill>
        <p:spPr>
          <a:xfrm>
            <a:off x="4948158" y="1257541"/>
            <a:ext cx="1873557" cy="1740994"/>
          </a:xfrm>
          <a:prstGeom prst="rect">
            <a:avLst/>
          </a:prstGeom>
        </p:spPr>
      </p:pic>
      <p:pic>
        <p:nvPicPr>
          <p:cNvPr id="6" name="Picture 5">
            <a:extLst>
              <a:ext uri="{FF2B5EF4-FFF2-40B4-BE49-F238E27FC236}">
                <a16:creationId xmlns:a16="http://schemas.microsoft.com/office/drawing/2014/main" id="{5FBB4435-C4D6-08C5-AC1E-9EAE7408920F}"/>
              </a:ext>
            </a:extLst>
          </p:cNvPr>
          <p:cNvPicPr>
            <a:picLocks noChangeAspect="1"/>
          </p:cNvPicPr>
          <p:nvPr/>
        </p:nvPicPr>
        <p:blipFill>
          <a:blip r:embed="rId4"/>
          <a:stretch>
            <a:fillRect/>
          </a:stretch>
        </p:blipFill>
        <p:spPr>
          <a:xfrm>
            <a:off x="2533650" y="1549931"/>
            <a:ext cx="1922221" cy="1794479"/>
          </a:xfrm>
          <a:prstGeom prst="rect">
            <a:avLst/>
          </a:prstGeom>
        </p:spPr>
      </p:pic>
      <p:pic>
        <p:nvPicPr>
          <p:cNvPr id="8" name="Picture 7">
            <a:extLst>
              <a:ext uri="{FF2B5EF4-FFF2-40B4-BE49-F238E27FC236}">
                <a16:creationId xmlns:a16="http://schemas.microsoft.com/office/drawing/2014/main" id="{B8456656-DFA7-8FE8-40B9-1805AED5F28F}"/>
              </a:ext>
            </a:extLst>
          </p:cNvPr>
          <p:cNvPicPr>
            <a:picLocks noChangeAspect="1"/>
          </p:cNvPicPr>
          <p:nvPr/>
        </p:nvPicPr>
        <p:blipFill>
          <a:blip r:embed="rId5"/>
          <a:stretch>
            <a:fillRect/>
          </a:stretch>
        </p:blipFill>
        <p:spPr>
          <a:xfrm>
            <a:off x="353737" y="1944139"/>
            <a:ext cx="1873557" cy="1776230"/>
          </a:xfrm>
          <a:prstGeom prst="rect">
            <a:avLst/>
          </a:prstGeom>
        </p:spPr>
      </p:pic>
      <p:pic>
        <p:nvPicPr>
          <p:cNvPr id="10" name="Picture 9">
            <a:extLst>
              <a:ext uri="{FF2B5EF4-FFF2-40B4-BE49-F238E27FC236}">
                <a16:creationId xmlns:a16="http://schemas.microsoft.com/office/drawing/2014/main" id="{480CF5C6-9C29-5530-880C-0AEA98E493EF}"/>
              </a:ext>
            </a:extLst>
          </p:cNvPr>
          <p:cNvPicPr>
            <a:picLocks noChangeAspect="1"/>
          </p:cNvPicPr>
          <p:nvPr/>
        </p:nvPicPr>
        <p:blipFill>
          <a:blip r:embed="rId6"/>
          <a:stretch>
            <a:fillRect/>
          </a:stretch>
        </p:blipFill>
        <p:spPr>
          <a:xfrm>
            <a:off x="4911660" y="3408972"/>
            <a:ext cx="1910055" cy="1770147"/>
          </a:xfrm>
          <a:prstGeom prst="rect">
            <a:avLst/>
          </a:prstGeom>
        </p:spPr>
      </p:pic>
      <p:pic>
        <p:nvPicPr>
          <p:cNvPr id="12" name="Picture 11">
            <a:extLst>
              <a:ext uri="{FF2B5EF4-FFF2-40B4-BE49-F238E27FC236}">
                <a16:creationId xmlns:a16="http://schemas.microsoft.com/office/drawing/2014/main" id="{1BA5327A-FE7C-AAF4-C3B0-80759305A1FA}"/>
              </a:ext>
            </a:extLst>
          </p:cNvPr>
          <p:cNvPicPr>
            <a:picLocks noChangeAspect="1"/>
          </p:cNvPicPr>
          <p:nvPr/>
        </p:nvPicPr>
        <p:blipFill>
          <a:blip r:embed="rId7"/>
          <a:stretch>
            <a:fillRect/>
          </a:stretch>
        </p:blipFill>
        <p:spPr>
          <a:xfrm>
            <a:off x="623595" y="4234490"/>
            <a:ext cx="1910055" cy="1764064"/>
          </a:xfrm>
          <a:prstGeom prst="rect">
            <a:avLst/>
          </a:prstGeom>
        </p:spPr>
      </p:pic>
      <p:sp>
        <p:nvSpPr>
          <p:cNvPr id="16" name="TextBox 15">
            <a:extLst>
              <a:ext uri="{FF2B5EF4-FFF2-40B4-BE49-F238E27FC236}">
                <a16:creationId xmlns:a16="http://schemas.microsoft.com/office/drawing/2014/main" id="{B49FB6E2-2897-9E32-0BAB-30780287E038}"/>
              </a:ext>
            </a:extLst>
          </p:cNvPr>
          <p:cNvSpPr txBox="1"/>
          <p:nvPr/>
        </p:nvSpPr>
        <p:spPr>
          <a:xfrm>
            <a:off x="7434427" y="1796407"/>
            <a:ext cx="4597400" cy="3539430"/>
          </a:xfrm>
          <a:prstGeom prst="rect">
            <a:avLst/>
          </a:prstGeom>
          <a:noFill/>
        </p:spPr>
        <p:txBody>
          <a:bodyPr wrap="square" rtlCol="0">
            <a:spAutoFit/>
          </a:bodyPr>
          <a:lstStyle/>
          <a:p>
            <a:r>
              <a:rPr lang="en-GB" sz="2800" b="1" dirty="0"/>
              <a:t>In Week 3, you will play ‘part-part-whole’ with dots.</a:t>
            </a:r>
          </a:p>
          <a:p>
            <a:endParaRPr lang="en-GB" sz="2800" b="1" dirty="0"/>
          </a:p>
          <a:p>
            <a:r>
              <a:rPr lang="en-GB" sz="2800" dirty="0"/>
              <a:t>One person will pick up a card, and the other person must pick up the card that will ‘make 4’.</a:t>
            </a:r>
          </a:p>
        </p:txBody>
      </p:sp>
      <p:pic>
        <p:nvPicPr>
          <p:cNvPr id="18" name="Picture 17">
            <a:extLst>
              <a:ext uri="{FF2B5EF4-FFF2-40B4-BE49-F238E27FC236}">
                <a16:creationId xmlns:a16="http://schemas.microsoft.com/office/drawing/2014/main" id="{776EEE0C-AEC9-8130-97DD-11834333AEF0}"/>
              </a:ext>
            </a:extLst>
          </p:cNvPr>
          <p:cNvPicPr>
            <a:picLocks noChangeAspect="1"/>
          </p:cNvPicPr>
          <p:nvPr/>
        </p:nvPicPr>
        <p:blipFill>
          <a:blip r:embed="rId5"/>
          <a:stretch>
            <a:fillRect/>
          </a:stretch>
        </p:blipFill>
        <p:spPr>
          <a:xfrm rot="5400000">
            <a:off x="2932680" y="4091958"/>
            <a:ext cx="1873557" cy="1776230"/>
          </a:xfrm>
          <a:prstGeom prst="rect">
            <a:avLst/>
          </a:prstGeom>
        </p:spPr>
      </p:pic>
    </p:spTree>
    <p:extLst>
      <p:ext uri="{BB962C8B-B14F-4D97-AF65-F5344CB8AC3E}">
        <p14:creationId xmlns:p14="http://schemas.microsoft.com/office/powerpoint/2010/main" val="2023492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60EFAC4-8154-822F-C9E6-2E105CD051F3}"/>
              </a:ext>
            </a:extLst>
          </p:cNvPr>
          <p:cNvSpPr txBox="1"/>
          <p:nvPr/>
        </p:nvSpPr>
        <p:spPr>
          <a:xfrm>
            <a:off x="476249" y="455051"/>
            <a:ext cx="7051601" cy="646331"/>
          </a:xfrm>
          <a:prstGeom prst="rect">
            <a:avLst/>
          </a:prstGeom>
          <a:noFill/>
        </p:spPr>
        <p:txBody>
          <a:bodyPr wrap="square" rtlCol="0">
            <a:spAutoFit/>
          </a:bodyPr>
          <a:lstStyle/>
          <a:p>
            <a:r>
              <a:rPr lang="en-GB" sz="3600" b="1" dirty="0"/>
              <a:t>Play ‘3 frogs on a log’</a:t>
            </a:r>
            <a:endParaRPr lang="en-GB" sz="2800" b="1" dirty="0"/>
          </a:p>
        </p:txBody>
      </p:sp>
      <p:sp>
        <p:nvSpPr>
          <p:cNvPr id="4" name="TextBox 3">
            <a:extLst>
              <a:ext uri="{FF2B5EF4-FFF2-40B4-BE49-F238E27FC236}">
                <a16:creationId xmlns:a16="http://schemas.microsoft.com/office/drawing/2014/main" id="{5021956D-F592-CE68-604F-F8DFC183F061}"/>
              </a:ext>
            </a:extLst>
          </p:cNvPr>
          <p:cNvSpPr txBox="1"/>
          <p:nvPr/>
        </p:nvSpPr>
        <p:spPr>
          <a:xfrm>
            <a:off x="835660" y="1576495"/>
            <a:ext cx="5422900" cy="646331"/>
          </a:xfrm>
          <a:prstGeom prst="rect">
            <a:avLst/>
          </a:prstGeom>
          <a:noFill/>
        </p:spPr>
        <p:txBody>
          <a:bodyPr wrap="square" rtlCol="0">
            <a:spAutoFit/>
          </a:bodyPr>
          <a:lstStyle/>
          <a:p>
            <a:r>
              <a:rPr lang="en-GB" sz="3600" dirty="0"/>
              <a:t>You will need..</a:t>
            </a:r>
            <a:r>
              <a:rPr lang="en-GB" sz="2800" dirty="0"/>
              <a:t>.</a:t>
            </a:r>
          </a:p>
        </p:txBody>
      </p:sp>
      <p:sp>
        <p:nvSpPr>
          <p:cNvPr id="8" name="TextBox 7">
            <a:extLst>
              <a:ext uri="{FF2B5EF4-FFF2-40B4-BE49-F238E27FC236}">
                <a16:creationId xmlns:a16="http://schemas.microsoft.com/office/drawing/2014/main" id="{32697EE9-53C0-99AE-921D-23BD3555398C}"/>
              </a:ext>
            </a:extLst>
          </p:cNvPr>
          <p:cNvSpPr txBox="1"/>
          <p:nvPr/>
        </p:nvSpPr>
        <p:spPr>
          <a:xfrm>
            <a:off x="570140" y="4705514"/>
            <a:ext cx="3091873" cy="1200329"/>
          </a:xfrm>
          <a:prstGeom prst="rect">
            <a:avLst/>
          </a:prstGeom>
          <a:noFill/>
        </p:spPr>
        <p:txBody>
          <a:bodyPr wrap="square" rtlCol="0">
            <a:spAutoFit/>
          </a:bodyPr>
          <a:lstStyle/>
          <a:p>
            <a:pPr algn="ctr"/>
            <a:r>
              <a:rPr lang="en-GB" sz="3600" dirty="0"/>
              <a:t>3 frogs (counters)</a:t>
            </a:r>
            <a:endParaRPr lang="en-GB" sz="2800" dirty="0"/>
          </a:p>
        </p:txBody>
      </p:sp>
      <p:pic>
        <p:nvPicPr>
          <p:cNvPr id="1027" name="Picture 3">
            <a:extLst>
              <a:ext uri="{FF2B5EF4-FFF2-40B4-BE49-F238E27FC236}">
                <a16:creationId xmlns:a16="http://schemas.microsoft.com/office/drawing/2014/main" id="{E79AFDE9-3F75-2FBC-1A05-091A9F3DA352}"/>
              </a:ext>
            </a:extLst>
          </p:cNvPr>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036646" y="3429000"/>
            <a:ext cx="820289" cy="8255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8" name="Picture 3">
            <a:extLst>
              <a:ext uri="{FF2B5EF4-FFF2-40B4-BE49-F238E27FC236}">
                <a16:creationId xmlns:a16="http://schemas.microsoft.com/office/drawing/2014/main" id="{AD7EDAF3-F673-802C-7332-8C8014AD2719}"/>
              </a:ext>
            </a:extLst>
          </p:cNvPr>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882205" y="2559440"/>
            <a:ext cx="820289" cy="8255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9" name="Picture 3">
            <a:extLst>
              <a:ext uri="{FF2B5EF4-FFF2-40B4-BE49-F238E27FC236}">
                <a16:creationId xmlns:a16="http://schemas.microsoft.com/office/drawing/2014/main" id="{84AAB674-A4DD-54F8-A8F8-51227C8AE979}"/>
              </a:ext>
            </a:extLst>
          </p:cNvPr>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2726821" y="3809675"/>
            <a:ext cx="820289" cy="8255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22" name="TextBox 21">
            <a:extLst>
              <a:ext uri="{FF2B5EF4-FFF2-40B4-BE49-F238E27FC236}">
                <a16:creationId xmlns:a16="http://schemas.microsoft.com/office/drawing/2014/main" id="{8321804A-9A3B-199F-7E55-6EE523EE6E20}"/>
              </a:ext>
            </a:extLst>
          </p:cNvPr>
          <p:cNvSpPr txBox="1"/>
          <p:nvPr/>
        </p:nvSpPr>
        <p:spPr>
          <a:xfrm>
            <a:off x="6424888" y="1374288"/>
            <a:ext cx="5422900" cy="646331"/>
          </a:xfrm>
          <a:prstGeom prst="rect">
            <a:avLst/>
          </a:prstGeom>
          <a:noFill/>
        </p:spPr>
        <p:txBody>
          <a:bodyPr wrap="square" rtlCol="0">
            <a:spAutoFit/>
          </a:bodyPr>
          <a:lstStyle/>
          <a:p>
            <a:r>
              <a:rPr lang="en-GB" sz="3600" dirty="0"/>
              <a:t>The frogs on a log sheet</a:t>
            </a:r>
            <a:endParaRPr lang="en-GB" sz="2800" dirty="0"/>
          </a:p>
        </p:txBody>
      </p:sp>
      <p:pic>
        <p:nvPicPr>
          <p:cNvPr id="5" name="Picture 4">
            <a:extLst>
              <a:ext uri="{FF2B5EF4-FFF2-40B4-BE49-F238E27FC236}">
                <a16:creationId xmlns:a16="http://schemas.microsoft.com/office/drawing/2014/main" id="{164FFC05-1DD8-2FE6-E2A8-D31CB8EF5AEE}"/>
              </a:ext>
            </a:extLst>
          </p:cNvPr>
          <p:cNvPicPr>
            <a:picLocks noChangeAspect="1"/>
          </p:cNvPicPr>
          <p:nvPr/>
        </p:nvPicPr>
        <p:blipFill>
          <a:blip r:embed="rId4"/>
          <a:stretch>
            <a:fillRect/>
          </a:stretch>
        </p:blipFill>
        <p:spPr>
          <a:xfrm>
            <a:off x="6650815" y="2293525"/>
            <a:ext cx="4971045" cy="3477651"/>
          </a:xfrm>
          <a:prstGeom prst="rect">
            <a:avLst/>
          </a:prstGeom>
          <a:ln w="15875">
            <a:solidFill>
              <a:schemeClr val="accent4"/>
            </a:solidFill>
          </a:ln>
        </p:spPr>
      </p:pic>
      <p:sp>
        <p:nvSpPr>
          <p:cNvPr id="2" name="TextBox 1">
            <a:extLst>
              <a:ext uri="{FF2B5EF4-FFF2-40B4-BE49-F238E27FC236}">
                <a16:creationId xmlns:a16="http://schemas.microsoft.com/office/drawing/2014/main" id="{B72DC8E1-23FE-2674-9977-85922B92C3C1}"/>
              </a:ext>
            </a:extLst>
          </p:cNvPr>
          <p:cNvSpPr txBox="1"/>
          <p:nvPr/>
        </p:nvSpPr>
        <p:spPr>
          <a:xfrm>
            <a:off x="215249" y="6356857"/>
            <a:ext cx="1693333" cy="369332"/>
          </a:xfrm>
          <a:prstGeom prst="rect">
            <a:avLst/>
          </a:prstGeom>
          <a:noFill/>
        </p:spPr>
        <p:txBody>
          <a:bodyPr wrap="square" rtlCol="0">
            <a:spAutoFit/>
          </a:bodyPr>
          <a:lstStyle/>
          <a:p>
            <a:r>
              <a:rPr lang="en-GB" dirty="0"/>
              <a:t>Week 2</a:t>
            </a:r>
          </a:p>
        </p:txBody>
      </p:sp>
    </p:spTree>
    <p:extLst>
      <p:ext uri="{BB962C8B-B14F-4D97-AF65-F5344CB8AC3E}">
        <p14:creationId xmlns:p14="http://schemas.microsoft.com/office/powerpoint/2010/main" val="363253274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a:extLst>
              <a:ext uri="{FF2B5EF4-FFF2-40B4-BE49-F238E27FC236}">
                <a16:creationId xmlns:a16="http://schemas.microsoft.com/office/drawing/2014/main" id="{809406D8-526C-9195-6A73-23D71A28F54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53120" r="34308" b="67934"/>
          <a:stretch>
            <a:fillRect/>
          </a:stretch>
        </p:blipFill>
        <p:spPr bwMode="auto">
          <a:xfrm>
            <a:off x="6498856" y="1408588"/>
            <a:ext cx="1989823" cy="3701069"/>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2" name="Title 1">
            <a:extLst>
              <a:ext uri="{FF2B5EF4-FFF2-40B4-BE49-F238E27FC236}">
                <a16:creationId xmlns:a16="http://schemas.microsoft.com/office/drawing/2014/main" id="{1AD1FB55-B8B0-A7C9-FD8A-120CC8EEE14F}"/>
              </a:ext>
            </a:extLst>
          </p:cNvPr>
          <p:cNvSpPr>
            <a:spLocks noGrp="1"/>
          </p:cNvSpPr>
          <p:nvPr>
            <p:ph type="title"/>
          </p:nvPr>
        </p:nvSpPr>
        <p:spPr>
          <a:xfrm>
            <a:off x="387675" y="1177420"/>
            <a:ext cx="10972800" cy="982117"/>
          </a:xfrm>
        </p:spPr>
        <p:txBody>
          <a:bodyPr>
            <a:normAutofit fontScale="90000"/>
          </a:bodyPr>
          <a:lstStyle/>
          <a:p>
            <a:r>
              <a:rPr lang="en-GB" b="0" dirty="0"/>
              <a:t>You will also need to show the numbers on your fingers!</a:t>
            </a:r>
          </a:p>
        </p:txBody>
      </p:sp>
      <p:pic>
        <p:nvPicPr>
          <p:cNvPr id="1026" name="Picture 2">
            <a:extLst>
              <a:ext uri="{FF2B5EF4-FFF2-40B4-BE49-F238E27FC236}">
                <a16:creationId xmlns:a16="http://schemas.microsoft.com/office/drawing/2014/main" id="{7C457FDB-3996-3E15-5C50-7CBB3A6A17C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30320" y="2144411"/>
            <a:ext cx="1555750" cy="264220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Tree>
    <p:extLst>
      <p:ext uri="{BB962C8B-B14F-4D97-AF65-F5344CB8AC3E}">
        <p14:creationId xmlns:p14="http://schemas.microsoft.com/office/powerpoint/2010/main" val="164447704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BBD9483-B240-3D6C-24BD-A8E1B515177B}"/>
              </a:ext>
            </a:extLst>
          </p:cNvPr>
          <p:cNvPicPr>
            <a:picLocks noChangeAspect="1"/>
          </p:cNvPicPr>
          <p:nvPr/>
        </p:nvPicPr>
        <p:blipFill>
          <a:blip r:embed="rId3"/>
          <a:stretch>
            <a:fillRect/>
          </a:stretch>
        </p:blipFill>
        <p:spPr>
          <a:xfrm>
            <a:off x="213262" y="1820415"/>
            <a:ext cx="7598182" cy="4712700"/>
          </a:xfrm>
          <a:prstGeom prst="rect">
            <a:avLst/>
          </a:prstGeom>
          <a:ln w="19050">
            <a:noFill/>
          </a:ln>
        </p:spPr>
      </p:pic>
      <p:sp>
        <p:nvSpPr>
          <p:cNvPr id="4" name="TextBox 3">
            <a:extLst>
              <a:ext uri="{FF2B5EF4-FFF2-40B4-BE49-F238E27FC236}">
                <a16:creationId xmlns:a16="http://schemas.microsoft.com/office/drawing/2014/main" id="{7AF42F1E-29E0-F04B-4ECB-4A99DDB04F32}"/>
              </a:ext>
            </a:extLst>
          </p:cNvPr>
          <p:cNvSpPr txBox="1"/>
          <p:nvPr/>
        </p:nvSpPr>
        <p:spPr>
          <a:xfrm>
            <a:off x="685800" y="304800"/>
            <a:ext cx="6720840" cy="646331"/>
          </a:xfrm>
          <a:prstGeom prst="rect">
            <a:avLst/>
          </a:prstGeom>
          <a:noFill/>
        </p:spPr>
        <p:txBody>
          <a:bodyPr wrap="square" rtlCol="0">
            <a:spAutoFit/>
          </a:bodyPr>
          <a:lstStyle/>
          <a:p>
            <a:r>
              <a:rPr lang="en-GB" sz="3600" dirty="0"/>
              <a:t>Put 3 frogs on the log</a:t>
            </a:r>
          </a:p>
        </p:txBody>
      </p:sp>
      <p:pic>
        <p:nvPicPr>
          <p:cNvPr id="2050" name="Picture 2">
            <a:extLst>
              <a:ext uri="{FF2B5EF4-FFF2-40B4-BE49-F238E27FC236}">
                <a16:creationId xmlns:a16="http://schemas.microsoft.com/office/drawing/2014/main" id="{EC207697-E1B5-8030-6CDC-130E8824E893}"/>
              </a:ext>
            </a:extLst>
          </p:cNvPr>
          <p:cNvPicPr>
            <a:picLocks noChangeAspect="1" noChangeArrowheads="1"/>
          </p:cNvPicPr>
          <p:nvPr/>
        </p:nvPicPr>
        <p:blipFill>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494812" y="1380803"/>
            <a:ext cx="1033463" cy="10414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2051" name="Picture 3">
            <a:extLst>
              <a:ext uri="{FF2B5EF4-FFF2-40B4-BE49-F238E27FC236}">
                <a16:creationId xmlns:a16="http://schemas.microsoft.com/office/drawing/2014/main" id="{1A197F95-39BB-BE01-F705-7CCBA9F3ECDF}"/>
              </a:ext>
            </a:extLst>
          </p:cNvPr>
          <p:cNvPicPr>
            <a:picLocks noChangeAspect="1" noChangeArrowheads="1"/>
          </p:cNvPicPr>
          <p:nvPr/>
        </p:nvPicPr>
        <p:blipFill>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864416" y="1297953"/>
            <a:ext cx="1035050" cy="10414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2052" name="Picture 4">
            <a:extLst>
              <a:ext uri="{FF2B5EF4-FFF2-40B4-BE49-F238E27FC236}">
                <a16:creationId xmlns:a16="http://schemas.microsoft.com/office/drawing/2014/main" id="{EDCA3BDE-D009-E94E-40F3-337B30347B4E}"/>
              </a:ext>
            </a:extLst>
          </p:cNvPr>
          <p:cNvPicPr>
            <a:picLocks noChangeAspect="1" noChangeArrowheads="1"/>
          </p:cNvPicPr>
          <p:nvPr/>
        </p:nvPicPr>
        <p:blipFill>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125208" y="1589686"/>
            <a:ext cx="1033463" cy="104140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grpSp>
        <p:nvGrpSpPr>
          <p:cNvPr id="8" name="Group 7">
            <a:extLst>
              <a:ext uri="{FF2B5EF4-FFF2-40B4-BE49-F238E27FC236}">
                <a16:creationId xmlns:a16="http://schemas.microsoft.com/office/drawing/2014/main" id="{CB6FE670-4749-8F90-DA59-A32CD3C6ECC3}"/>
              </a:ext>
            </a:extLst>
          </p:cNvPr>
          <p:cNvGrpSpPr/>
          <p:nvPr/>
        </p:nvGrpSpPr>
        <p:grpSpPr>
          <a:xfrm>
            <a:off x="7292536" y="1345605"/>
            <a:ext cx="4785360" cy="2570964"/>
            <a:chOff x="4184710" y="3041210"/>
            <a:chExt cx="5680847" cy="2440656"/>
          </a:xfrm>
          <a:solidFill>
            <a:schemeClr val="accent6">
              <a:lumMod val="40000"/>
              <a:lumOff val="60000"/>
            </a:schemeClr>
          </a:solidFill>
        </p:grpSpPr>
        <p:sp>
          <p:nvSpPr>
            <p:cNvPr id="9" name="Speech Bubble: Oval 8">
              <a:extLst>
                <a:ext uri="{FF2B5EF4-FFF2-40B4-BE49-F238E27FC236}">
                  <a16:creationId xmlns:a16="http://schemas.microsoft.com/office/drawing/2014/main" id="{CA203D6D-512D-8D4E-EEC0-462B1592A44E}"/>
                </a:ext>
              </a:extLst>
            </p:cNvPr>
            <p:cNvSpPr/>
            <p:nvPr/>
          </p:nvSpPr>
          <p:spPr>
            <a:xfrm>
              <a:off x="4184710" y="3041210"/>
              <a:ext cx="5680847" cy="2440656"/>
            </a:xfrm>
            <a:prstGeom prst="wedgeEllipseCallout">
              <a:avLst>
                <a:gd name="adj1" fmla="val 44707"/>
                <a:gd name="adj2" fmla="val 70285"/>
              </a:avLst>
            </a:prstGeom>
            <a:grpFill/>
            <a:ln w="22225">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TextBox 9">
              <a:extLst>
                <a:ext uri="{FF2B5EF4-FFF2-40B4-BE49-F238E27FC236}">
                  <a16:creationId xmlns:a16="http://schemas.microsoft.com/office/drawing/2014/main" id="{27305C99-54C3-678B-6D38-840FD9271A0C}"/>
                </a:ext>
              </a:extLst>
            </p:cNvPr>
            <p:cNvSpPr txBox="1"/>
            <p:nvPr/>
          </p:nvSpPr>
          <p:spPr>
            <a:xfrm>
              <a:off x="4812997" y="3595708"/>
              <a:ext cx="4600573" cy="1229906"/>
            </a:xfrm>
            <a:prstGeom prst="rect">
              <a:avLst/>
            </a:prstGeom>
            <a:grpFill/>
          </p:spPr>
          <p:txBody>
            <a:bodyPr wrap="square" rtlCol="0">
              <a:spAutoFit/>
            </a:bodyPr>
            <a:lstStyle/>
            <a:p>
              <a:pPr algn="ctr"/>
              <a:r>
                <a:rPr lang="en-GB" sz="2400" dirty="0">
                  <a:solidFill>
                    <a:srgbClr val="FF0000"/>
                  </a:solidFill>
                </a:rPr>
                <a:t>Show with your fingers:</a:t>
              </a:r>
            </a:p>
            <a:p>
              <a:pPr algn="ctr"/>
              <a:r>
                <a:rPr lang="en-GB" sz="2400" dirty="0"/>
                <a:t>How many are on the log?</a:t>
              </a:r>
            </a:p>
            <a:p>
              <a:pPr algn="ctr"/>
              <a:r>
                <a:rPr lang="en-GB" sz="2400" dirty="0"/>
                <a:t>How many in the pool?</a:t>
              </a:r>
            </a:p>
            <a:p>
              <a:pPr algn="ctr"/>
              <a:r>
                <a:rPr lang="en-GB" sz="2400" dirty="0"/>
                <a:t>How many altogether?</a:t>
              </a:r>
            </a:p>
          </p:txBody>
        </p:sp>
      </p:grpSp>
      <p:sp>
        <p:nvSpPr>
          <p:cNvPr id="11" name="TextBox 10">
            <a:extLst>
              <a:ext uri="{FF2B5EF4-FFF2-40B4-BE49-F238E27FC236}">
                <a16:creationId xmlns:a16="http://schemas.microsoft.com/office/drawing/2014/main" id="{95CD0108-6344-7A3E-5AAA-5B458E5D6D2D}"/>
              </a:ext>
            </a:extLst>
          </p:cNvPr>
          <p:cNvSpPr txBox="1"/>
          <p:nvPr/>
        </p:nvSpPr>
        <p:spPr>
          <a:xfrm>
            <a:off x="7150100" y="623008"/>
            <a:ext cx="4356100" cy="584775"/>
          </a:xfrm>
          <a:prstGeom prst="rect">
            <a:avLst/>
          </a:prstGeom>
          <a:noFill/>
        </p:spPr>
        <p:txBody>
          <a:bodyPr wrap="square" rtlCol="0">
            <a:spAutoFit/>
          </a:bodyPr>
          <a:lstStyle/>
          <a:p>
            <a:pPr algn="ctr"/>
            <a:r>
              <a:rPr lang="en-GB" sz="3200" dirty="0"/>
              <a:t>Ask your child</a:t>
            </a:r>
          </a:p>
        </p:txBody>
      </p:sp>
    </p:spTree>
    <p:extLst>
      <p:ext uri="{BB962C8B-B14F-4D97-AF65-F5344CB8AC3E}">
        <p14:creationId xmlns:p14="http://schemas.microsoft.com/office/powerpoint/2010/main" val="13514117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5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05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05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BBD9483-B240-3D6C-24BD-A8E1B515177B}"/>
              </a:ext>
            </a:extLst>
          </p:cNvPr>
          <p:cNvPicPr>
            <a:picLocks noChangeAspect="1"/>
          </p:cNvPicPr>
          <p:nvPr/>
        </p:nvPicPr>
        <p:blipFill>
          <a:blip r:embed="rId3"/>
          <a:stretch>
            <a:fillRect/>
          </a:stretch>
        </p:blipFill>
        <p:spPr>
          <a:xfrm>
            <a:off x="202996" y="1515128"/>
            <a:ext cx="7598182" cy="4712700"/>
          </a:xfrm>
          <a:prstGeom prst="rect">
            <a:avLst/>
          </a:prstGeom>
          <a:ln w="19050">
            <a:noFill/>
          </a:ln>
        </p:spPr>
      </p:pic>
      <p:sp>
        <p:nvSpPr>
          <p:cNvPr id="4" name="TextBox 3">
            <a:extLst>
              <a:ext uri="{FF2B5EF4-FFF2-40B4-BE49-F238E27FC236}">
                <a16:creationId xmlns:a16="http://schemas.microsoft.com/office/drawing/2014/main" id="{7AF42F1E-29E0-F04B-4ECB-4A99DDB04F32}"/>
              </a:ext>
            </a:extLst>
          </p:cNvPr>
          <p:cNvSpPr txBox="1"/>
          <p:nvPr/>
        </p:nvSpPr>
        <p:spPr>
          <a:xfrm>
            <a:off x="685800" y="304800"/>
            <a:ext cx="5257800" cy="646331"/>
          </a:xfrm>
          <a:prstGeom prst="rect">
            <a:avLst/>
          </a:prstGeom>
          <a:noFill/>
        </p:spPr>
        <p:txBody>
          <a:bodyPr wrap="square" rtlCol="0">
            <a:spAutoFit/>
          </a:bodyPr>
          <a:lstStyle/>
          <a:p>
            <a:r>
              <a:rPr lang="en-GB" sz="3600" dirty="0"/>
              <a:t>Put 1 frog in the pool.</a:t>
            </a:r>
          </a:p>
        </p:txBody>
      </p:sp>
      <p:pic>
        <p:nvPicPr>
          <p:cNvPr id="2050" name="Picture 2">
            <a:extLst>
              <a:ext uri="{FF2B5EF4-FFF2-40B4-BE49-F238E27FC236}">
                <a16:creationId xmlns:a16="http://schemas.microsoft.com/office/drawing/2014/main" id="{EC207697-E1B5-8030-6CDC-130E8824E893}"/>
              </a:ext>
            </a:extLst>
          </p:cNvPr>
          <p:cNvPicPr>
            <a:picLocks noChangeAspect="1" noChangeArrowheads="1"/>
          </p:cNvPicPr>
          <p:nvPr/>
        </p:nvPicPr>
        <p:blipFill>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554388" y="1104156"/>
            <a:ext cx="1033463" cy="10414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2051" name="Picture 3">
            <a:extLst>
              <a:ext uri="{FF2B5EF4-FFF2-40B4-BE49-F238E27FC236}">
                <a16:creationId xmlns:a16="http://schemas.microsoft.com/office/drawing/2014/main" id="{1A197F95-39BB-BE01-F705-7CCBA9F3ECDF}"/>
              </a:ext>
            </a:extLst>
          </p:cNvPr>
          <p:cNvPicPr>
            <a:picLocks noChangeAspect="1" noChangeArrowheads="1"/>
          </p:cNvPicPr>
          <p:nvPr/>
        </p:nvPicPr>
        <p:blipFill>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880433" y="926071"/>
            <a:ext cx="1035050" cy="10414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2052" name="Picture 4">
            <a:extLst>
              <a:ext uri="{FF2B5EF4-FFF2-40B4-BE49-F238E27FC236}">
                <a16:creationId xmlns:a16="http://schemas.microsoft.com/office/drawing/2014/main" id="{EDCA3BDE-D009-E94E-40F3-337B30347B4E}"/>
              </a:ext>
            </a:extLst>
          </p:cNvPr>
          <p:cNvPicPr>
            <a:picLocks noChangeAspect="1" noChangeArrowheads="1"/>
          </p:cNvPicPr>
          <p:nvPr/>
        </p:nvPicPr>
        <p:blipFill>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251927" y="1287995"/>
            <a:ext cx="1033463" cy="104140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grpSp>
        <p:nvGrpSpPr>
          <p:cNvPr id="2" name="Group 1">
            <a:extLst>
              <a:ext uri="{FF2B5EF4-FFF2-40B4-BE49-F238E27FC236}">
                <a16:creationId xmlns:a16="http://schemas.microsoft.com/office/drawing/2014/main" id="{2E324C9F-D638-43D6-B720-CEA58E5B1258}"/>
              </a:ext>
            </a:extLst>
          </p:cNvPr>
          <p:cNvGrpSpPr/>
          <p:nvPr/>
        </p:nvGrpSpPr>
        <p:grpSpPr>
          <a:xfrm>
            <a:off x="7089422" y="163705"/>
            <a:ext cx="5102577" cy="4003972"/>
            <a:chOff x="6618786" y="324885"/>
            <a:chExt cx="5534820" cy="3099103"/>
          </a:xfrm>
          <a:solidFill>
            <a:schemeClr val="accent6">
              <a:lumMod val="40000"/>
              <a:lumOff val="60000"/>
            </a:schemeClr>
          </a:solidFill>
        </p:grpSpPr>
        <p:grpSp>
          <p:nvGrpSpPr>
            <p:cNvPr id="8" name="Group 7">
              <a:extLst>
                <a:ext uri="{FF2B5EF4-FFF2-40B4-BE49-F238E27FC236}">
                  <a16:creationId xmlns:a16="http://schemas.microsoft.com/office/drawing/2014/main" id="{CB6FE670-4749-8F90-DA59-A32CD3C6ECC3}"/>
                </a:ext>
              </a:extLst>
            </p:cNvPr>
            <p:cNvGrpSpPr/>
            <p:nvPr/>
          </p:nvGrpSpPr>
          <p:grpSpPr>
            <a:xfrm>
              <a:off x="6618786" y="983332"/>
              <a:ext cx="5534820" cy="2440656"/>
              <a:chOff x="4145302" y="2941722"/>
              <a:chExt cx="5680847" cy="2440656"/>
            </a:xfrm>
            <a:grpFill/>
          </p:grpSpPr>
          <p:sp>
            <p:nvSpPr>
              <p:cNvPr id="9" name="Speech Bubble: Oval 8">
                <a:extLst>
                  <a:ext uri="{FF2B5EF4-FFF2-40B4-BE49-F238E27FC236}">
                    <a16:creationId xmlns:a16="http://schemas.microsoft.com/office/drawing/2014/main" id="{CA203D6D-512D-8D4E-EEC0-462B1592A44E}"/>
                  </a:ext>
                </a:extLst>
              </p:cNvPr>
              <p:cNvSpPr/>
              <p:nvPr/>
            </p:nvSpPr>
            <p:spPr>
              <a:xfrm>
                <a:off x="4145302" y="2941722"/>
                <a:ext cx="5680847" cy="2440656"/>
              </a:xfrm>
              <a:prstGeom prst="wedgeEllipseCallout">
                <a:avLst>
                  <a:gd name="adj1" fmla="val 43789"/>
                  <a:gd name="adj2" fmla="val 56454"/>
                </a:avLst>
              </a:prstGeom>
              <a:grpFill/>
              <a:ln w="22225">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27305C99-54C3-678B-6D38-840FD9271A0C}"/>
                  </a:ext>
                </a:extLst>
              </p:cNvPr>
              <p:cNvSpPr txBox="1"/>
              <p:nvPr/>
            </p:nvSpPr>
            <p:spPr>
              <a:xfrm>
                <a:off x="4789981" y="3411653"/>
                <a:ext cx="4391487" cy="1500794"/>
              </a:xfrm>
              <a:prstGeom prst="rect">
                <a:avLst/>
              </a:prstGeom>
              <a:grpFill/>
            </p:spPr>
            <p:txBody>
              <a:bodyPr wrap="square" rtlCol="0">
                <a:spAutoFit/>
              </a:bodyPr>
              <a:lstStyle/>
              <a:p>
                <a:pPr algn="ctr"/>
                <a:r>
                  <a:rPr lang="en-GB" sz="2400" dirty="0"/>
                  <a:t>Is it still three?</a:t>
                </a:r>
              </a:p>
              <a:p>
                <a:pPr algn="ctr"/>
                <a:r>
                  <a:rPr lang="en-GB" sz="2400" dirty="0">
                    <a:solidFill>
                      <a:srgbClr val="FF0000"/>
                    </a:solidFill>
                  </a:rPr>
                  <a:t>Show with your fingers:</a:t>
                </a:r>
                <a:endParaRPr lang="en-GB" sz="2400" dirty="0"/>
              </a:p>
              <a:p>
                <a:pPr algn="ctr"/>
                <a:r>
                  <a:rPr lang="en-GB" sz="2400" dirty="0"/>
                  <a:t>How many are on the log?</a:t>
                </a:r>
              </a:p>
              <a:p>
                <a:pPr algn="ctr"/>
                <a:r>
                  <a:rPr lang="en-GB" sz="2400" dirty="0"/>
                  <a:t>How many in the pool?</a:t>
                </a:r>
              </a:p>
              <a:p>
                <a:pPr algn="ctr"/>
                <a:r>
                  <a:rPr lang="en-GB" sz="2400" dirty="0"/>
                  <a:t>How many altogether?</a:t>
                </a:r>
              </a:p>
            </p:txBody>
          </p:sp>
        </p:grpSp>
        <p:sp>
          <p:nvSpPr>
            <p:cNvPr id="11" name="TextBox 10">
              <a:extLst>
                <a:ext uri="{FF2B5EF4-FFF2-40B4-BE49-F238E27FC236}">
                  <a16:creationId xmlns:a16="http://schemas.microsoft.com/office/drawing/2014/main" id="{95CD0108-6344-7A3E-5AAA-5B458E5D6D2D}"/>
                </a:ext>
              </a:extLst>
            </p:cNvPr>
            <p:cNvSpPr txBox="1"/>
            <p:nvPr/>
          </p:nvSpPr>
          <p:spPr>
            <a:xfrm>
              <a:off x="7518402" y="324885"/>
              <a:ext cx="4356100" cy="584775"/>
            </a:xfrm>
            <a:prstGeom prst="rect">
              <a:avLst/>
            </a:prstGeom>
            <a:solidFill>
              <a:schemeClr val="bg1"/>
            </a:solidFill>
          </p:spPr>
          <p:txBody>
            <a:bodyPr wrap="square" rtlCol="0">
              <a:spAutoFit/>
            </a:bodyPr>
            <a:lstStyle/>
            <a:p>
              <a:pPr algn="ctr"/>
              <a:r>
                <a:rPr lang="en-GB" sz="3200" dirty="0"/>
                <a:t>Ask your child</a:t>
              </a:r>
            </a:p>
          </p:txBody>
        </p:sp>
      </p:grpSp>
    </p:spTree>
    <p:extLst>
      <p:ext uri="{BB962C8B-B14F-4D97-AF65-F5344CB8AC3E}">
        <p14:creationId xmlns:p14="http://schemas.microsoft.com/office/powerpoint/2010/main" val="25016174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2.91667E-6 3.7037E-7 L 0.00846 0.35579 " pathEditMode="relative" rAng="0" ptsTypes="AA">
                                      <p:cBhvr>
                                        <p:cTn id="6" dur="2000" fill="hold"/>
                                        <p:tgtEl>
                                          <p:spTgt spid="2051"/>
                                        </p:tgtEl>
                                        <p:attrNameLst>
                                          <p:attrName>ppt_x</p:attrName>
                                          <p:attrName>ppt_y</p:attrName>
                                        </p:attrNameLst>
                                      </p:cBhvr>
                                      <p:rCtr x="417" y="17778"/>
                                    </p:animMotion>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BBD9483-B240-3D6C-24BD-A8E1B515177B}"/>
              </a:ext>
            </a:extLst>
          </p:cNvPr>
          <p:cNvPicPr>
            <a:picLocks noChangeAspect="1"/>
          </p:cNvPicPr>
          <p:nvPr/>
        </p:nvPicPr>
        <p:blipFill>
          <a:blip r:embed="rId3"/>
          <a:stretch>
            <a:fillRect/>
          </a:stretch>
        </p:blipFill>
        <p:spPr>
          <a:xfrm>
            <a:off x="202996" y="1515128"/>
            <a:ext cx="7598182" cy="4712700"/>
          </a:xfrm>
          <a:prstGeom prst="rect">
            <a:avLst/>
          </a:prstGeom>
          <a:ln w="19050">
            <a:noFill/>
          </a:ln>
        </p:spPr>
      </p:pic>
      <p:sp>
        <p:nvSpPr>
          <p:cNvPr id="4" name="TextBox 3">
            <a:extLst>
              <a:ext uri="{FF2B5EF4-FFF2-40B4-BE49-F238E27FC236}">
                <a16:creationId xmlns:a16="http://schemas.microsoft.com/office/drawing/2014/main" id="{7AF42F1E-29E0-F04B-4ECB-4A99DDB04F32}"/>
              </a:ext>
            </a:extLst>
          </p:cNvPr>
          <p:cNvSpPr txBox="1"/>
          <p:nvPr/>
        </p:nvSpPr>
        <p:spPr>
          <a:xfrm>
            <a:off x="685800" y="304800"/>
            <a:ext cx="6104340" cy="646331"/>
          </a:xfrm>
          <a:prstGeom prst="rect">
            <a:avLst/>
          </a:prstGeom>
          <a:noFill/>
        </p:spPr>
        <p:txBody>
          <a:bodyPr wrap="square" rtlCol="0">
            <a:spAutoFit/>
          </a:bodyPr>
          <a:lstStyle/>
          <a:p>
            <a:r>
              <a:rPr lang="en-GB" sz="3600" dirty="0"/>
              <a:t>Put another frog in the pool.</a:t>
            </a:r>
          </a:p>
        </p:txBody>
      </p:sp>
      <p:pic>
        <p:nvPicPr>
          <p:cNvPr id="2050" name="Picture 2">
            <a:extLst>
              <a:ext uri="{FF2B5EF4-FFF2-40B4-BE49-F238E27FC236}">
                <a16:creationId xmlns:a16="http://schemas.microsoft.com/office/drawing/2014/main" id="{EC207697-E1B5-8030-6CDC-130E8824E893}"/>
              </a:ext>
            </a:extLst>
          </p:cNvPr>
          <p:cNvPicPr>
            <a:picLocks noChangeAspect="1" noChangeArrowheads="1"/>
          </p:cNvPicPr>
          <p:nvPr/>
        </p:nvPicPr>
        <p:blipFill>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594970" y="1158159"/>
            <a:ext cx="1033463" cy="10414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2051" name="Picture 3">
            <a:extLst>
              <a:ext uri="{FF2B5EF4-FFF2-40B4-BE49-F238E27FC236}">
                <a16:creationId xmlns:a16="http://schemas.microsoft.com/office/drawing/2014/main" id="{1A197F95-39BB-BE01-F705-7CCBA9F3ECDF}"/>
              </a:ext>
            </a:extLst>
          </p:cNvPr>
          <p:cNvPicPr>
            <a:picLocks noChangeAspect="1" noChangeArrowheads="1"/>
          </p:cNvPicPr>
          <p:nvPr/>
        </p:nvPicPr>
        <p:blipFill>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776787" y="3778591"/>
            <a:ext cx="1035050" cy="10414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2052" name="Picture 4">
            <a:extLst>
              <a:ext uri="{FF2B5EF4-FFF2-40B4-BE49-F238E27FC236}">
                <a16:creationId xmlns:a16="http://schemas.microsoft.com/office/drawing/2014/main" id="{EDCA3BDE-D009-E94E-40F3-337B30347B4E}"/>
              </a:ext>
            </a:extLst>
          </p:cNvPr>
          <p:cNvPicPr>
            <a:picLocks noChangeAspect="1" noChangeArrowheads="1"/>
          </p:cNvPicPr>
          <p:nvPr/>
        </p:nvPicPr>
        <p:blipFill>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232895" y="1246329"/>
            <a:ext cx="1033463" cy="104140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grpSp>
        <p:nvGrpSpPr>
          <p:cNvPr id="2" name="Group 1">
            <a:extLst>
              <a:ext uri="{FF2B5EF4-FFF2-40B4-BE49-F238E27FC236}">
                <a16:creationId xmlns:a16="http://schemas.microsoft.com/office/drawing/2014/main" id="{2E324C9F-D638-43D6-B720-CEA58E5B1258}"/>
              </a:ext>
            </a:extLst>
          </p:cNvPr>
          <p:cNvGrpSpPr/>
          <p:nvPr/>
        </p:nvGrpSpPr>
        <p:grpSpPr>
          <a:xfrm>
            <a:off x="6657181" y="324885"/>
            <a:ext cx="5534820" cy="3777215"/>
            <a:chOff x="6657181" y="324885"/>
            <a:chExt cx="5534820" cy="3198591"/>
          </a:xfrm>
        </p:grpSpPr>
        <p:grpSp>
          <p:nvGrpSpPr>
            <p:cNvPr id="8" name="Group 7">
              <a:extLst>
                <a:ext uri="{FF2B5EF4-FFF2-40B4-BE49-F238E27FC236}">
                  <a16:creationId xmlns:a16="http://schemas.microsoft.com/office/drawing/2014/main" id="{CB6FE670-4749-8F90-DA59-A32CD3C6ECC3}"/>
                </a:ext>
              </a:extLst>
            </p:cNvPr>
            <p:cNvGrpSpPr/>
            <p:nvPr/>
          </p:nvGrpSpPr>
          <p:grpSpPr>
            <a:xfrm>
              <a:off x="6657181" y="1082820"/>
              <a:ext cx="5534820" cy="2440656"/>
              <a:chOff x="4184710" y="3041210"/>
              <a:chExt cx="5680847" cy="2440656"/>
            </a:xfrm>
          </p:grpSpPr>
          <p:sp>
            <p:nvSpPr>
              <p:cNvPr id="9" name="Speech Bubble: Oval 8">
                <a:extLst>
                  <a:ext uri="{FF2B5EF4-FFF2-40B4-BE49-F238E27FC236}">
                    <a16:creationId xmlns:a16="http://schemas.microsoft.com/office/drawing/2014/main" id="{CA203D6D-512D-8D4E-EEC0-462B1592A44E}"/>
                  </a:ext>
                </a:extLst>
              </p:cNvPr>
              <p:cNvSpPr/>
              <p:nvPr/>
            </p:nvSpPr>
            <p:spPr>
              <a:xfrm>
                <a:off x="4184710" y="3041210"/>
                <a:ext cx="5680847" cy="2440656"/>
              </a:xfrm>
              <a:prstGeom prst="wedgeEllipseCallout">
                <a:avLst>
                  <a:gd name="adj1" fmla="val 43305"/>
                  <a:gd name="adj2" fmla="val 62765"/>
                </a:avLst>
              </a:prstGeom>
              <a:solidFill>
                <a:schemeClr val="accent6">
                  <a:lumMod val="40000"/>
                  <a:lumOff val="60000"/>
                </a:schemeClr>
              </a:solidFill>
              <a:ln w="22225">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27305C99-54C3-678B-6D38-840FD9271A0C}"/>
                  </a:ext>
                </a:extLst>
              </p:cNvPr>
              <p:cNvSpPr txBox="1"/>
              <p:nvPr/>
            </p:nvSpPr>
            <p:spPr>
              <a:xfrm>
                <a:off x="5068653" y="3429837"/>
                <a:ext cx="4034764" cy="1641962"/>
              </a:xfrm>
              <a:prstGeom prst="rect">
                <a:avLst/>
              </a:prstGeom>
              <a:solidFill>
                <a:schemeClr val="accent6">
                  <a:lumMod val="40000"/>
                  <a:lumOff val="60000"/>
                </a:schemeClr>
              </a:solidFill>
            </p:spPr>
            <p:txBody>
              <a:bodyPr wrap="square" rtlCol="0">
                <a:spAutoFit/>
              </a:bodyPr>
              <a:lstStyle/>
              <a:p>
                <a:pPr algn="ctr"/>
                <a:r>
                  <a:rPr lang="en-GB" sz="2400" dirty="0"/>
                  <a:t>Is it still three?</a:t>
                </a:r>
              </a:p>
              <a:p>
                <a:pPr algn="ctr"/>
                <a:r>
                  <a:rPr lang="en-GB" sz="2400" dirty="0">
                    <a:solidFill>
                      <a:srgbClr val="FF0000"/>
                    </a:solidFill>
                  </a:rPr>
                  <a:t>Show with your fingers:</a:t>
                </a:r>
                <a:endParaRPr lang="en-GB" sz="2400" dirty="0"/>
              </a:p>
              <a:p>
                <a:pPr algn="ctr"/>
                <a:r>
                  <a:rPr lang="en-GB" sz="2400" dirty="0"/>
                  <a:t>How many are on the log?</a:t>
                </a:r>
              </a:p>
              <a:p>
                <a:pPr algn="ctr"/>
                <a:r>
                  <a:rPr lang="en-GB" sz="2400" dirty="0"/>
                  <a:t>How many in the pool?</a:t>
                </a:r>
              </a:p>
              <a:p>
                <a:pPr algn="ctr"/>
                <a:r>
                  <a:rPr lang="en-GB" sz="2400" dirty="0"/>
                  <a:t>How many altogether?</a:t>
                </a:r>
              </a:p>
            </p:txBody>
          </p:sp>
        </p:grpSp>
        <p:sp>
          <p:nvSpPr>
            <p:cNvPr id="11" name="TextBox 10">
              <a:extLst>
                <a:ext uri="{FF2B5EF4-FFF2-40B4-BE49-F238E27FC236}">
                  <a16:creationId xmlns:a16="http://schemas.microsoft.com/office/drawing/2014/main" id="{95CD0108-6344-7A3E-5AAA-5B458E5D6D2D}"/>
                </a:ext>
              </a:extLst>
            </p:cNvPr>
            <p:cNvSpPr txBox="1"/>
            <p:nvPr/>
          </p:nvSpPr>
          <p:spPr>
            <a:xfrm>
              <a:off x="7518402" y="324885"/>
              <a:ext cx="4356100" cy="584775"/>
            </a:xfrm>
            <a:prstGeom prst="rect">
              <a:avLst/>
            </a:prstGeom>
            <a:noFill/>
          </p:spPr>
          <p:txBody>
            <a:bodyPr wrap="square" rtlCol="0">
              <a:spAutoFit/>
            </a:bodyPr>
            <a:lstStyle/>
            <a:p>
              <a:pPr algn="ctr"/>
              <a:r>
                <a:rPr lang="en-GB" sz="3200" dirty="0"/>
                <a:t>Ask your child</a:t>
              </a:r>
            </a:p>
          </p:txBody>
        </p:sp>
      </p:grpSp>
    </p:spTree>
    <p:extLst>
      <p:ext uri="{BB962C8B-B14F-4D97-AF65-F5344CB8AC3E}">
        <p14:creationId xmlns:p14="http://schemas.microsoft.com/office/powerpoint/2010/main" val="12755148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1.66667E-6 2.59259E-6 L 0.04232 0.35578 " pathEditMode="relative" rAng="0" ptsTypes="AA">
                                      <p:cBhvr>
                                        <p:cTn id="6" dur="2000" fill="hold"/>
                                        <p:tgtEl>
                                          <p:spTgt spid="2050"/>
                                        </p:tgtEl>
                                        <p:attrNameLst>
                                          <p:attrName>ppt_x</p:attrName>
                                          <p:attrName>ppt_y</p:attrName>
                                        </p:attrNameLst>
                                      </p:cBhvr>
                                      <p:rCtr x="2109" y="17778"/>
                                    </p:animMotion>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BBD9483-B240-3D6C-24BD-A8E1B515177B}"/>
              </a:ext>
            </a:extLst>
          </p:cNvPr>
          <p:cNvPicPr>
            <a:picLocks noChangeAspect="1"/>
          </p:cNvPicPr>
          <p:nvPr/>
        </p:nvPicPr>
        <p:blipFill>
          <a:blip r:embed="rId3"/>
          <a:stretch>
            <a:fillRect/>
          </a:stretch>
        </p:blipFill>
        <p:spPr>
          <a:xfrm>
            <a:off x="202996" y="1515128"/>
            <a:ext cx="7598182" cy="4712700"/>
          </a:xfrm>
          <a:prstGeom prst="rect">
            <a:avLst/>
          </a:prstGeom>
          <a:ln w="19050">
            <a:noFill/>
          </a:ln>
        </p:spPr>
      </p:pic>
      <p:sp>
        <p:nvSpPr>
          <p:cNvPr id="4" name="TextBox 3">
            <a:extLst>
              <a:ext uri="{FF2B5EF4-FFF2-40B4-BE49-F238E27FC236}">
                <a16:creationId xmlns:a16="http://schemas.microsoft.com/office/drawing/2014/main" id="{7AF42F1E-29E0-F04B-4ECB-4A99DDB04F32}"/>
              </a:ext>
            </a:extLst>
          </p:cNvPr>
          <p:cNvSpPr txBox="1"/>
          <p:nvPr/>
        </p:nvSpPr>
        <p:spPr>
          <a:xfrm>
            <a:off x="685800" y="304800"/>
            <a:ext cx="6104340" cy="646331"/>
          </a:xfrm>
          <a:prstGeom prst="rect">
            <a:avLst/>
          </a:prstGeom>
          <a:noFill/>
        </p:spPr>
        <p:txBody>
          <a:bodyPr wrap="square" rtlCol="0">
            <a:spAutoFit/>
          </a:bodyPr>
          <a:lstStyle/>
          <a:p>
            <a:r>
              <a:rPr lang="en-GB" sz="3600" dirty="0"/>
              <a:t>Put another frog in the pool.</a:t>
            </a:r>
          </a:p>
        </p:txBody>
      </p:sp>
      <p:pic>
        <p:nvPicPr>
          <p:cNvPr id="2050" name="Picture 2">
            <a:extLst>
              <a:ext uri="{FF2B5EF4-FFF2-40B4-BE49-F238E27FC236}">
                <a16:creationId xmlns:a16="http://schemas.microsoft.com/office/drawing/2014/main" id="{EC207697-E1B5-8030-6CDC-130E8824E893}"/>
              </a:ext>
            </a:extLst>
          </p:cNvPr>
          <p:cNvPicPr>
            <a:picLocks noChangeAspect="1" noChangeArrowheads="1"/>
          </p:cNvPicPr>
          <p:nvPr/>
        </p:nvPicPr>
        <p:blipFill>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329781" y="3871478"/>
            <a:ext cx="1033463" cy="10414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2051" name="Picture 3">
            <a:extLst>
              <a:ext uri="{FF2B5EF4-FFF2-40B4-BE49-F238E27FC236}">
                <a16:creationId xmlns:a16="http://schemas.microsoft.com/office/drawing/2014/main" id="{1A197F95-39BB-BE01-F705-7CCBA9F3ECDF}"/>
              </a:ext>
            </a:extLst>
          </p:cNvPr>
          <p:cNvPicPr>
            <a:picLocks noChangeAspect="1" noChangeArrowheads="1"/>
          </p:cNvPicPr>
          <p:nvPr/>
        </p:nvPicPr>
        <p:blipFill>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776787" y="3778591"/>
            <a:ext cx="1035050" cy="10414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2052" name="Picture 4">
            <a:extLst>
              <a:ext uri="{FF2B5EF4-FFF2-40B4-BE49-F238E27FC236}">
                <a16:creationId xmlns:a16="http://schemas.microsoft.com/office/drawing/2014/main" id="{EDCA3BDE-D009-E94E-40F3-337B30347B4E}"/>
              </a:ext>
            </a:extLst>
          </p:cNvPr>
          <p:cNvPicPr>
            <a:picLocks noChangeAspect="1" noChangeArrowheads="1"/>
          </p:cNvPicPr>
          <p:nvPr/>
        </p:nvPicPr>
        <p:blipFill>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250496" y="1243194"/>
            <a:ext cx="1033463" cy="104140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grpSp>
        <p:nvGrpSpPr>
          <p:cNvPr id="2" name="Group 1">
            <a:extLst>
              <a:ext uri="{FF2B5EF4-FFF2-40B4-BE49-F238E27FC236}">
                <a16:creationId xmlns:a16="http://schemas.microsoft.com/office/drawing/2014/main" id="{2E324C9F-D638-43D6-B720-CEA58E5B1258}"/>
              </a:ext>
            </a:extLst>
          </p:cNvPr>
          <p:cNvGrpSpPr/>
          <p:nvPr/>
        </p:nvGrpSpPr>
        <p:grpSpPr>
          <a:xfrm>
            <a:off x="6790139" y="324885"/>
            <a:ext cx="5401861" cy="3875390"/>
            <a:chOff x="6657181" y="324885"/>
            <a:chExt cx="5534820" cy="3198590"/>
          </a:xfrm>
        </p:grpSpPr>
        <p:grpSp>
          <p:nvGrpSpPr>
            <p:cNvPr id="8" name="Group 7">
              <a:extLst>
                <a:ext uri="{FF2B5EF4-FFF2-40B4-BE49-F238E27FC236}">
                  <a16:creationId xmlns:a16="http://schemas.microsoft.com/office/drawing/2014/main" id="{CB6FE670-4749-8F90-DA59-A32CD3C6ECC3}"/>
                </a:ext>
              </a:extLst>
            </p:cNvPr>
            <p:cNvGrpSpPr/>
            <p:nvPr/>
          </p:nvGrpSpPr>
          <p:grpSpPr>
            <a:xfrm>
              <a:off x="6657181" y="1134103"/>
              <a:ext cx="5534820" cy="2389372"/>
              <a:chOff x="4184710" y="3092493"/>
              <a:chExt cx="5680847" cy="2389372"/>
            </a:xfrm>
          </p:grpSpPr>
          <p:sp>
            <p:nvSpPr>
              <p:cNvPr id="9" name="Speech Bubble: Oval 8">
                <a:extLst>
                  <a:ext uri="{FF2B5EF4-FFF2-40B4-BE49-F238E27FC236}">
                    <a16:creationId xmlns:a16="http://schemas.microsoft.com/office/drawing/2014/main" id="{CA203D6D-512D-8D4E-EEC0-462B1592A44E}"/>
                  </a:ext>
                </a:extLst>
              </p:cNvPr>
              <p:cNvSpPr/>
              <p:nvPr/>
            </p:nvSpPr>
            <p:spPr>
              <a:xfrm>
                <a:off x="4184710" y="3092493"/>
                <a:ext cx="5680847" cy="2389372"/>
              </a:xfrm>
              <a:prstGeom prst="wedgeEllipseCallout">
                <a:avLst>
                  <a:gd name="adj1" fmla="val 43285"/>
                  <a:gd name="adj2" fmla="val 54818"/>
                </a:avLst>
              </a:prstGeom>
              <a:solidFill>
                <a:schemeClr val="accent6">
                  <a:lumMod val="40000"/>
                  <a:lumOff val="60000"/>
                </a:schemeClr>
              </a:solidFill>
              <a:ln w="22225">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27305C99-54C3-678B-6D38-840FD9271A0C}"/>
                  </a:ext>
                </a:extLst>
              </p:cNvPr>
              <p:cNvSpPr txBox="1"/>
              <p:nvPr/>
            </p:nvSpPr>
            <p:spPr>
              <a:xfrm>
                <a:off x="4982838" y="3470975"/>
                <a:ext cx="4084590" cy="1600366"/>
              </a:xfrm>
              <a:prstGeom prst="rect">
                <a:avLst/>
              </a:prstGeom>
              <a:solidFill>
                <a:schemeClr val="accent6">
                  <a:lumMod val="40000"/>
                  <a:lumOff val="60000"/>
                </a:schemeClr>
              </a:solidFill>
            </p:spPr>
            <p:txBody>
              <a:bodyPr wrap="square" rtlCol="0">
                <a:spAutoFit/>
              </a:bodyPr>
              <a:lstStyle/>
              <a:p>
                <a:pPr algn="ctr"/>
                <a:r>
                  <a:rPr lang="en-GB" sz="2400" dirty="0"/>
                  <a:t>Is it still three?</a:t>
                </a:r>
              </a:p>
              <a:p>
                <a:pPr algn="ctr"/>
                <a:r>
                  <a:rPr lang="en-GB" sz="2400" dirty="0">
                    <a:solidFill>
                      <a:srgbClr val="FF0000"/>
                    </a:solidFill>
                  </a:rPr>
                  <a:t>Show with your fingers:</a:t>
                </a:r>
                <a:endParaRPr lang="en-GB" sz="2400" dirty="0"/>
              </a:p>
              <a:p>
                <a:pPr algn="ctr"/>
                <a:r>
                  <a:rPr lang="en-GB" sz="2400" dirty="0"/>
                  <a:t>How many are on the log?</a:t>
                </a:r>
              </a:p>
              <a:p>
                <a:pPr algn="ctr"/>
                <a:r>
                  <a:rPr lang="en-GB" sz="2400" dirty="0"/>
                  <a:t>How many in the pool?</a:t>
                </a:r>
              </a:p>
              <a:p>
                <a:pPr algn="ctr"/>
                <a:r>
                  <a:rPr lang="en-GB" sz="2400" dirty="0"/>
                  <a:t>How many altogether?</a:t>
                </a:r>
              </a:p>
            </p:txBody>
          </p:sp>
        </p:grpSp>
        <p:sp>
          <p:nvSpPr>
            <p:cNvPr id="11" name="TextBox 10">
              <a:extLst>
                <a:ext uri="{FF2B5EF4-FFF2-40B4-BE49-F238E27FC236}">
                  <a16:creationId xmlns:a16="http://schemas.microsoft.com/office/drawing/2014/main" id="{95CD0108-6344-7A3E-5AAA-5B458E5D6D2D}"/>
                </a:ext>
              </a:extLst>
            </p:cNvPr>
            <p:cNvSpPr txBox="1"/>
            <p:nvPr/>
          </p:nvSpPr>
          <p:spPr>
            <a:xfrm>
              <a:off x="7518402" y="324885"/>
              <a:ext cx="4356100" cy="584775"/>
            </a:xfrm>
            <a:prstGeom prst="rect">
              <a:avLst/>
            </a:prstGeom>
            <a:noFill/>
          </p:spPr>
          <p:txBody>
            <a:bodyPr wrap="square" rtlCol="0">
              <a:spAutoFit/>
            </a:bodyPr>
            <a:lstStyle/>
            <a:p>
              <a:pPr algn="ctr"/>
              <a:r>
                <a:rPr lang="en-GB" sz="3200" dirty="0"/>
                <a:t>Ask your child</a:t>
              </a:r>
            </a:p>
          </p:txBody>
        </p:sp>
      </p:grpSp>
    </p:spTree>
    <p:extLst>
      <p:ext uri="{BB962C8B-B14F-4D97-AF65-F5344CB8AC3E}">
        <p14:creationId xmlns:p14="http://schemas.microsoft.com/office/powerpoint/2010/main" val="25694173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1.875E-6 4.07407E-6 L 0.02461 0.42615 " pathEditMode="relative" rAng="0" ptsTypes="AA">
                                      <p:cBhvr>
                                        <p:cTn id="6" dur="2000" fill="hold"/>
                                        <p:tgtEl>
                                          <p:spTgt spid="2052"/>
                                        </p:tgtEl>
                                        <p:attrNameLst>
                                          <p:attrName>ppt_x</p:attrName>
                                          <p:attrName>ppt_y</p:attrName>
                                        </p:attrNameLst>
                                      </p:cBhvr>
                                      <p:rCtr x="1224" y="21296"/>
                                    </p:animMotion>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BBD9483-B240-3D6C-24BD-A8E1B515177B}"/>
              </a:ext>
            </a:extLst>
          </p:cNvPr>
          <p:cNvPicPr>
            <a:picLocks noChangeAspect="1"/>
          </p:cNvPicPr>
          <p:nvPr/>
        </p:nvPicPr>
        <p:blipFill rotWithShape="1">
          <a:blip r:embed="rId3"/>
          <a:srcRect l="4097" r="2335"/>
          <a:stretch/>
        </p:blipFill>
        <p:spPr>
          <a:xfrm>
            <a:off x="3257550" y="1516004"/>
            <a:ext cx="6309360" cy="4182332"/>
          </a:xfrm>
          <a:prstGeom prst="rect">
            <a:avLst/>
          </a:prstGeom>
          <a:ln w="19050">
            <a:noFill/>
          </a:ln>
        </p:spPr>
      </p:pic>
      <p:pic>
        <p:nvPicPr>
          <p:cNvPr id="2050" name="Picture 2">
            <a:extLst>
              <a:ext uri="{FF2B5EF4-FFF2-40B4-BE49-F238E27FC236}">
                <a16:creationId xmlns:a16="http://schemas.microsoft.com/office/drawing/2014/main" id="{EC207697-E1B5-8030-6CDC-130E8824E893}"/>
              </a:ext>
            </a:extLst>
          </p:cNvPr>
          <p:cNvPicPr>
            <a:picLocks noChangeAspect="1" noChangeArrowheads="1"/>
          </p:cNvPicPr>
          <p:nvPr/>
        </p:nvPicPr>
        <p:blipFill>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056586" y="1132431"/>
            <a:ext cx="1033463" cy="10414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2051" name="Picture 3">
            <a:extLst>
              <a:ext uri="{FF2B5EF4-FFF2-40B4-BE49-F238E27FC236}">
                <a16:creationId xmlns:a16="http://schemas.microsoft.com/office/drawing/2014/main" id="{1A197F95-39BB-BE01-F705-7CCBA9F3ECDF}"/>
              </a:ext>
            </a:extLst>
          </p:cNvPr>
          <p:cNvPicPr>
            <a:picLocks noChangeAspect="1" noChangeArrowheads="1"/>
          </p:cNvPicPr>
          <p:nvPr/>
        </p:nvPicPr>
        <p:blipFill>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197999" y="4041158"/>
            <a:ext cx="1035050" cy="10414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2052" name="Picture 4">
            <a:extLst>
              <a:ext uri="{FF2B5EF4-FFF2-40B4-BE49-F238E27FC236}">
                <a16:creationId xmlns:a16="http://schemas.microsoft.com/office/drawing/2014/main" id="{EDCA3BDE-D009-E94E-40F3-337B30347B4E}"/>
              </a:ext>
            </a:extLst>
          </p:cNvPr>
          <p:cNvPicPr>
            <a:picLocks noChangeAspect="1" noChangeArrowheads="1"/>
          </p:cNvPicPr>
          <p:nvPr/>
        </p:nvPicPr>
        <p:blipFill>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579268" y="3532223"/>
            <a:ext cx="1033463" cy="104140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5" name="Picture 2">
            <a:extLst>
              <a:ext uri="{FF2B5EF4-FFF2-40B4-BE49-F238E27FC236}">
                <a16:creationId xmlns:a16="http://schemas.microsoft.com/office/drawing/2014/main" id="{AEA35B52-60CA-530E-5090-74EE48E00730}"/>
              </a:ext>
            </a:extLst>
          </p:cNvPr>
          <p:cNvPicPr>
            <a:picLocks noChangeAspect="1" noChangeArrowheads="1"/>
          </p:cNvPicPr>
          <p:nvPr/>
        </p:nvPicPr>
        <p:blipFill>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208547" y="3520458"/>
            <a:ext cx="1033463" cy="10414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7" name="TextBox 6">
            <a:extLst>
              <a:ext uri="{FF2B5EF4-FFF2-40B4-BE49-F238E27FC236}">
                <a16:creationId xmlns:a16="http://schemas.microsoft.com/office/drawing/2014/main" id="{24170B53-9467-95DE-78FE-0DEB7BA7FA46}"/>
              </a:ext>
            </a:extLst>
          </p:cNvPr>
          <p:cNvSpPr txBox="1"/>
          <p:nvPr/>
        </p:nvSpPr>
        <p:spPr>
          <a:xfrm>
            <a:off x="544458" y="6004302"/>
            <a:ext cx="8707891" cy="369332"/>
          </a:xfrm>
          <a:prstGeom prst="rect">
            <a:avLst/>
          </a:prstGeom>
          <a:noFill/>
        </p:spPr>
        <p:txBody>
          <a:bodyPr wrap="square" rtlCol="0">
            <a:spAutoFit/>
          </a:bodyPr>
          <a:lstStyle/>
          <a:p>
            <a:r>
              <a:rPr lang="en-GB" b="1" dirty="0"/>
              <a:t>In Week 4, you will play this game again with 4 frogs… or even 5! </a:t>
            </a:r>
          </a:p>
        </p:txBody>
      </p:sp>
    </p:spTree>
    <p:extLst>
      <p:ext uri="{BB962C8B-B14F-4D97-AF65-F5344CB8AC3E}">
        <p14:creationId xmlns:p14="http://schemas.microsoft.com/office/powerpoint/2010/main" val="266382493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7546A1D-5FD1-1980-29F1-6798B181CA26}"/>
              </a:ext>
            </a:extLst>
          </p:cNvPr>
          <p:cNvSpPr txBox="1"/>
          <p:nvPr/>
        </p:nvSpPr>
        <p:spPr>
          <a:xfrm>
            <a:off x="494222" y="467389"/>
            <a:ext cx="11841509"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585858"/>
                </a:solidFill>
                <a:effectLst/>
                <a:uLnTx/>
                <a:uFillTx/>
                <a:latin typeface="Arial"/>
                <a:ea typeface="+mn-ea"/>
                <a:cs typeface="+mn-cs"/>
              </a:rPr>
              <a:t>Play ‘3 or NOT 3?’</a:t>
            </a:r>
          </a:p>
        </p:txBody>
      </p:sp>
      <p:sp>
        <p:nvSpPr>
          <p:cNvPr id="5" name="TextBox 4">
            <a:extLst>
              <a:ext uri="{FF2B5EF4-FFF2-40B4-BE49-F238E27FC236}">
                <a16:creationId xmlns:a16="http://schemas.microsoft.com/office/drawing/2014/main" id="{D2306D9B-88F1-1B42-AA80-2AA0197CAE21}"/>
              </a:ext>
            </a:extLst>
          </p:cNvPr>
          <p:cNvSpPr txBox="1"/>
          <p:nvPr/>
        </p:nvSpPr>
        <p:spPr>
          <a:xfrm>
            <a:off x="602429" y="1439092"/>
            <a:ext cx="10513245" cy="181588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585858"/>
                </a:solidFill>
                <a:effectLst/>
                <a:uLnTx/>
                <a:uFillTx/>
                <a:latin typeface="Arial"/>
                <a:ea typeface="+mn-ea"/>
                <a:cs typeface="+mn-cs"/>
              </a:rPr>
              <a:t>This activity involves spotting when there are 3 of an object or explaining why there are NOT 3.</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0" i="0" u="none" strike="noStrike" kern="1200" cap="none" spc="0" normalizeH="0" baseline="0" noProof="0" dirty="0">
              <a:ln>
                <a:noFill/>
              </a:ln>
              <a:solidFill>
                <a:srgbClr val="585858"/>
              </a:solidFill>
              <a:effectLst/>
              <a:uLnTx/>
              <a:uFillTx/>
              <a:latin typeface="Aria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0" i="0" u="none" strike="noStrike" kern="1200" cap="none" spc="0" normalizeH="0" baseline="0" noProof="0" dirty="0">
              <a:ln>
                <a:noFill/>
              </a:ln>
              <a:solidFill>
                <a:srgbClr val="585858"/>
              </a:solidFill>
              <a:effectLst/>
              <a:uLnTx/>
              <a:uFillTx/>
              <a:latin typeface="Arial"/>
              <a:ea typeface="+mn-ea"/>
              <a:cs typeface="+mn-cs"/>
            </a:endParaRPr>
          </a:p>
        </p:txBody>
      </p:sp>
      <p:pic>
        <p:nvPicPr>
          <p:cNvPr id="2" name="Picture 4">
            <a:extLst>
              <a:ext uri="{FF2B5EF4-FFF2-40B4-BE49-F238E27FC236}">
                <a16:creationId xmlns:a16="http://schemas.microsoft.com/office/drawing/2014/main" id="{BD3BB90F-C69F-80CA-90EC-76B8ED6E519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14084" y="2573552"/>
            <a:ext cx="6191250" cy="3486150"/>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AA7D6D88-1622-585E-3DC0-C0D720E13A71}"/>
              </a:ext>
            </a:extLst>
          </p:cNvPr>
          <p:cNvSpPr txBox="1"/>
          <p:nvPr/>
        </p:nvSpPr>
        <p:spPr>
          <a:xfrm>
            <a:off x="203199" y="6272578"/>
            <a:ext cx="3929889" cy="369332"/>
          </a:xfrm>
          <a:prstGeom prst="rect">
            <a:avLst/>
          </a:prstGeom>
          <a:noFill/>
        </p:spPr>
        <p:txBody>
          <a:bodyPr wrap="square" rtlCol="0">
            <a:spAutoFit/>
          </a:bodyPr>
          <a:lstStyle/>
          <a:p>
            <a:r>
              <a:rPr lang="en-GB" dirty="0"/>
              <a:t>Week 2 </a:t>
            </a:r>
            <a:r>
              <a:rPr lang="en-GB" sz="1200" dirty="0"/>
              <a:t>(Image © </a:t>
            </a:r>
            <a:r>
              <a:rPr lang="en-GB" sz="1200" dirty="0" err="1"/>
              <a:t>Alphablocks</a:t>
            </a:r>
            <a:r>
              <a:rPr lang="en-GB" sz="1200" dirty="0"/>
              <a:t>)</a:t>
            </a:r>
            <a:endParaRPr lang="en-GB" dirty="0"/>
          </a:p>
        </p:txBody>
      </p:sp>
    </p:spTree>
    <p:extLst>
      <p:ext uri="{BB962C8B-B14F-4D97-AF65-F5344CB8AC3E}">
        <p14:creationId xmlns:p14="http://schemas.microsoft.com/office/powerpoint/2010/main" val="180409059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316129D-7290-11DD-B9AE-2D68AAA10E5F}"/>
              </a:ext>
            </a:extLst>
          </p:cNvPr>
          <p:cNvSpPr txBox="1"/>
          <p:nvPr/>
        </p:nvSpPr>
        <p:spPr>
          <a:xfrm>
            <a:off x="476250" y="695213"/>
            <a:ext cx="11239500" cy="584775"/>
          </a:xfrm>
          <a:prstGeom prst="rect">
            <a:avLst/>
          </a:prstGeom>
          <a:noFill/>
        </p:spPr>
        <p:txBody>
          <a:bodyPr wrap="square" rtlCol="0">
            <a:spAutoFit/>
          </a:bodyPr>
          <a:lstStyle/>
          <a:p>
            <a:r>
              <a:rPr lang="en-GB" sz="3200" dirty="0"/>
              <a:t>Put your thumb UP if you can see 3, and down if it is NOT 3.</a:t>
            </a:r>
          </a:p>
        </p:txBody>
      </p:sp>
      <p:pic>
        <p:nvPicPr>
          <p:cNvPr id="16" name="Graphic 15" descr="Thumbs up sign with solid fill">
            <a:extLst>
              <a:ext uri="{FF2B5EF4-FFF2-40B4-BE49-F238E27FC236}">
                <a16:creationId xmlns:a16="http://schemas.microsoft.com/office/drawing/2014/main" id="{2979CC0D-E7AD-2422-1518-B475B687B687}"/>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830394" y="2780735"/>
            <a:ext cx="2273297" cy="2273297"/>
          </a:xfrm>
          <a:prstGeom prst="rect">
            <a:avLst/>
          </a:prstGeom>
        </p:spPr>
      </p:pic>
      <p:pic>
        <p:nvPicPr>
          <p:cNvPr id="17" name="Graphic 16" descr="Thumbs Down with solid fill">
            <a:extLst>
              <a:ext uri="{FF2B5EF4-FFF2-40B4-BE49-F238E27FC236}">
                <a16:creationId xmlns:a16="http://schemas.microsoft.com/office/drawing/2014/main" id="{C70D6A8C-BCFD-7D35-0670-08FFAE468DA3}"/>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9224162" y="3031024"/>
            <a:ext cx="2273298" cy="2273298"/>
          </a:xfrm>
          <a:prstGeom prst="rect">
            <a:avLst/>
          </a:prstGeom>
        </p:spPr>
      </p:pic>
      <p:pic>
        <p:nvPicPr>
          <p:cNvPr id="14" name="Picture 3">
            <a:extLst>
              <a:ext uri="{FF2B5EF4-FFF2-40B4-BE49-F238E27FC236}">
                <a16:creationId xmlns:a16="http://schemas.microsoft.com/office/drawing/2014/main" id="{B61BDE70-D82A-3059-336F-71BEFD4DFB6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l="32704" t="-403" r="34723" b="1210"/>
          <a:stretch>
            <a:fillRect/>
          </a:stretch>
        </p:blipFill>
        <p:spPr bwMode="auto">
          <a:xfrm>
            <a:off x="6950865" y="2383194"/>
            <a:ext cx="1788576" cy="306837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8" name="Picture 4">
            <a:extLst>
              <a:ext uri="{FF2B5EF4-FFF2-40B4-BE49-F238E27FC236}">
                <a16:creationId xmlns:a16="http://schemas.microsoft.com/office/drawing/2014/main" id="{EE590C7D-ABE4-267F-F06E-07D8924AACA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l="38155" t="4437" r="34975" b="2823"/>
          <a:stretch>
            <a:fillRect/>
          </a:stretch>
        </p:blipFill>
        <p:spPr bwMode="auto">
          <a:xfrm>
            <a:off x="903599" y="1833838"/>
            <a:ext cx="1926795" cy="374417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2" name="TextBox 1">
            <a:extLst>
              <a:ext uri="{FF2B5EF4-FFF2-40B4-BE49-F238E27FC236}">
                <a16:creationId xmlns:a16="http://schemas.microsoft.com/office/drawing/2014/main" id="{349F63D3-D3E4-EF4D-6EDF-3910C1FABA27}"/>
              </a:ext>
            </a:extLst>
          </p:cNvPr>
          <p:cNvSpPr txBox="1"/>
          <p:nvPr/>
        </p:nvSpPr>
        <p:spPr>
          <a:xfrm>
            <a:off x="203199" y="6272578"/>
            <a:ext cx="3929889" cy="276999"/>
          </a:xfrm>
          <a:prstGeom prst="rect">
            <a:avLst/>
          </a:prstGeom>
          <a:noFill/>
        </p:spPr>
        <p:txBody>
          <a:bodyPr wrap="square" rtlCol="0">
            <a:spAutoFit/>
          </a:bodyPr>
          <a:lstStyle/>
          <a:p>
            <a:r>
              <a:rPr lang="en-GB" sz="1200" dirty="0"/>
              <a:t>(Image © </a:t>
            </a:r>
            <a:r>
              <a:rPr lang="en-GB" sz="1200" dirty="0" err="1"/>
              <a:t>Alphablocks</a:t>
            </a:r>
            <a:r>
              <a:rPr lang="en-GB" sz="1200" dirty="0"/>
              <a:t>)</a:t>
            </a:r>
            <a:endParaRPr lang="en-GB" dirty="0"/>
          </a:p>
        </p:txBody>
      </p:sp>
    </p:spTree>
    <p:extLst>
      <p:ext uri="{BB962C8B-B14F-4D97-AF65-F5344CB8AC3E}">
        <p14:creationId xmlns:p14="http://schemas.microsoft.com/office/powerpoint/2010/main" val="3781013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500"/>
                                        <p:tgtEl>
                                          <p:spTgt spid="1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a:extLst>
              <a:ext uri="{FF2B5EF4-FFF2-40B4-BE49-F238E27FC236}">
                <a16:creationId xmlns:a16="http://schemas.microsoft.com/office/drawing/2014/main" id="{97CCAFE3-A8FE-4B0A-A8D4-B97A9A9AD827}"/>
              </a:ext>
            </a:extLst>
          </p:cNvPr>
          <p:cNvSpPr/>
          <p:nvPr/>
        </p:nvSpPr>
        <p:spPr>
          <a:xfrm rot="10800000">
            <a:off x="3239881" y="2061000"/>
            <a:ext cx="1368000" cy="1368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dirty="0"/>
          </a:p>
        </p:txBody>
      </p:sp>
      <p:sp>
        <p:nvSpPr>
          <p:cNvPr id="5" name="Oval 4">
            <a:extLst>
              <a:ext uri="{FF2B5EF4-FFF2-40B4-BE49-F238E27FC236}">
                <a16:creationId xmlns:a16="http://schemas.microsoft.com/office/drawing/2014/main" id="{B76507EB-9BEE-43DC-A78E-87D5473B7E85}"/>
              </a:ext>
            </a:extLst>
          </p:cNvPr>
          <p:cNvSpPr/>
          <p:nvPr/>
        </p:nvSpPr>
        <p:spPr>
          <a:xfrm rot="10800000">
            <a:off x="7584120" y="2061000"/>
            <a:ext cx="1368000" cy="1368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dirty="0"/>
          </a:p>
        </p:txBody>
      </p:sp>
      <p:sp>
        <p:nvSpPr>
          <p:cNvPr id="6" name="Rectangle 5">
            <a:extLst>
              <a:ext uri="{FF2B5EF4-FFF2-40B4-BE49-F238E27FC236}">
                <a16:creationId xmlns:a16="http://schemas.microsoft.com/office/drawing/2014/main" id="{87B53F64-F533-472B-B9CF-853BC668374A}"/>
              </a:ext>
            </a:extLst>
          </p:cNvPr>
          <p:cNvSpPr/>
          <p:nvPr/>
        </p:nvSpPr>
        <p:spPr>
          <a:xfrm>
            <a:off x="8909486" y="6508800"/>
            <a:ext cx="3225563" cy="276999"/>
          </a:xfrm>
          <a:prstGeom prst="rect">
            <a:avLst/>
          </a:prstGeom>
        </p:spPr>
        <p:txBody>
          <a:bodyPr wrap="none" lIns="91440" tIns="45720" rIns="91440" bIns="45720" anchor="t">
            <a:spAutoFit/>
          </a:bodyPr>
          <a:lstStyle/>
          <a:p>
            <a:pPr algn="r">
              <a:defRPr/>
            </a:pPr>
            <a:r>
              <a:rPr lang="en-GB" sz="1200" i="1" dirty="0">
                <a:solidFill>
                  <a:srgbClr val="969798"/>
                </a:solidFill>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cs typeface="Times New Roman"/>
            </a:endParaRPr>
          </a:p>
        </p:txBody>
      </p:sp>
    </p:spTree>
    <p:extLst>
      <p:ext uri="{BB962C8B-B14F-4D97-AF65-F5344CB8AC3E}">
        <p14:creationId xmlns:p14="http://schemas.microsoft.com/office/powerpoint/2010/main" val="356454118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7B53F64-F533-472B-B9CF-853BC668374A}"/>
              </a:ext>
            </a:extLst>
          </p:cNvPr>
          <p:cNvSpPr/>
          <p:nvPr/>
        </p:nvSpPr>
        <p:spPr>
          <a:xfrm>
            <a:off x="8909486" y="6508800"/>
            <a:ext cx="3225563" cy="276999"/>
          </a:xfrm>
          <a:prstGeom prst="rect">
            <a:avLst/>
          </a:prstGeom>
        </p:spPr>
        <p:txBody>
          <a:bodyPr wrap="none" lIns="91440" tIns="45720" rIns="91440" bIns="45720" anchor="t">
            <a:spAutoFit/>
          </a:bodyPr>
          <a:lstStyle/>
          <a:p>
            <a:pPr algn="r">
              <a:defRPr/>
            </a:pPr>
            <a:r>
              <a:rPr lang="en-GB" sz="1200" i="1" dirty="0">
                <a:solidFill>
                  <a:srgbClr val="969798"/>
                </a:solidFill>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cs typeface="Times New Roman"/>
            </a:endParaRPr>
          </a:p>
        </p:txBody>
      </p:sp>
      <p:pic>
        <p:nvPicPr>
          <p:cNvPr id="3" name="Graphic 2" descr="Thumbs up sign with solid fill">
            <a:extLst>
              <a:ext uri="{FF2B5EF4-FFF2-40B4-BE49-F238E27FC236}">
                <a16:creationId xmlns:a16="http://schemas.microsoft.com/office/drawing/2014/main" id="{7C2E1849-3829-E5CF-7F35-B2B3D25B4F8F}"/>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flipV="1">
            <a:off x="782462" y="5010906"/>
            <a:ext cx="1317272" cy="1317272"/>
          </a:xfrm>
          <a:prstGeom prst="rect">
            <a:avLst/>
          </a:prstGeom>
        </p:spPr>
      </p:pic>
      <p:sp>
        <p:nvSpPr>
          <p:cNvPr id="4" name="Oval 3">
            <a:extLst>
              <a:ext uri="{FF2B5EF4-FFF2-40B4-BE49-F238E27FC236}">
                <a16:creationId xmlns:a16="http://schemas.microsoft.com/office/drawing/2014/main" id="{53C236D2-CE6D-1B27-81D9-0CAD3A18C89C}"/>
              </a:ext>
            </a:extLst>
          </p:cNvPr>
          <p:cNvSpPr/>
          <p:nvPr/>
        </p:nvSpPr>
        <p:spPr>
          <a:xfrm rot="10800000">
            <a:off x="3239881" y="2061000"/>
            <a:ext cx="1368000" cy="1368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dirty="0"/>
          </a:p>
        </p:txBody>
      </p:sp>
      <p:sp>
        <p:nvSpPr>
          <p:cNvPr id="5" name="Oval 4">
            <a:extLst>
              <a:ext uri="{FF2B5EF4-FFF2-40B4-BE49-F238E27FC236}">
                <a16:creationId xmlns:a16="http://schemas.microsoft.com/office/drawing/2014/main" id="{5233AED1-D72D-F7FC-2D72-FAA0935748CB}"/>
              </a:ext>
            </a:extLst>
          </p:cNvPr>
          <p:cNvSpPr/>
          <p:nvPr/>
        </p:nvSpPr>
        <p:spPr>
          <a:xfrm rot="10800000">
            <a:off x="7584120" y="2061000"/>
            <a:ext cx="1368000" cy="1368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6133163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val 8">
            <a:extLst>
              <a:ext uri="{FF2B5EF4-FFF2-40B4-BE49-F238E27FC236}">
                <a16:creationId xmlns:a16="http://schemas.microsoft.com/office/drawing/2014/main" id="{926A7E88-B20A-4FCC-A0B4-582C68391C80}"/>
              </a:ext>
            </a:extLst>
          </p:cNvPr>
          <p:cNvSpPr/>
          <p:nvPr/>
        </p:nvSpPr>
        <p:spPr>
          <a:xfrm>
            <a:off x="3937587" y="3429000"/>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A7BF783E-F4FF-4A95-9F60-560D7FB95A50}"/>
              </a:ext>
            </a:extLst>
          </p:cNvPr>
          <p:cNvSpPr/>
          <p:nvPr/>
        </p:nvSpPr>
        <p:spPr>
          <a:xfrm>
            <a:off x="6835189" y="3429000"/>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4" name="Oval 3">
            <a:extLst>
              <a:ext uri="{FF2B5EF4-FFF2-40B4-BE49-F238E27FC236}">
                <a16:creationId xmlns:a16="http://schemas.microsoft.com/office/drawing/2014/main" id="{40D23C64-405D-492A-8823-800BF2428FE8}"/>
              </a:ext>
            </a:extLst>
          </p:cNvPr>
          <p:cNvSpPr/>
          <p:nvPr/>
        </p:nvSpPr>
        <p:spPr>
          <a:xfrm>
            <a:off x="5386388" y="128587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87B53F64-F533-472B-B9CF-853BC668374A}"/>
              </a:ext>
            </a:extLst>
          </p:cNvPr>
          <p:cNvSpPr/>
          <p:nvPr/>
        </p:nvSpPr>
        <p:spPr>
          <a:xfrm>
            <a:off x="8909486" y="6508800"/>
            <a:ext cx="3225563" cy="276999"/>
          </a:xfrm>
          <a:prstGeom prst="rect">
            <a:avLst/>
          </a:prstGeom>
        </p:spPr>
        <p:txBody>
          <a:bodyPr wrap="none" lIns="91440" tIns="45720" rIns="91440" bIns="45720" anchor="t">
            <a:spAutoFit/>
          </a:bodyPr>
          <a:lstStyle/>
          <a:p>
            <a:pPr algn="r">
              <a:defRPr/>
            </a:pPr>
            <a:r>
              <a:rPr lang="en-GB" sz="1200" i="1" dirty="0">
                <a:solidFill>
                  <a:srgbClr val="969798"/>
                </a:solidFill>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cs typeface="Times New Roman"/>
            </a:endParaRPr>
          </a:p>
        </p:txBody>
      </p:sp>
    </p:spTree>
    <p:extLst>
      <p:ext uri="{BB962C8B-B14F-4D97-AF65-F5344CB8AC3E}">
        <p14:creationId xmlns:p14="http://schemas.microsoft.com/office/powerpoint/2010/main" val="241242245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7B53F64-F533-472B-B9CF-853BC668374A}"/>
              </a:ext>
            </a:extLst>
          </p:cNvPr>
          <p:cNvSpPr/>
          <p:nvPr/>
        </p:nvSpPr>
        <p:spPr>
          <a:xfrm>
            <a:off x="8909486" y="6508800"/>
            <a:ext cx="3225563" cy="276999"/>
          </a:xfrm>
          <a:prstGeom prst="rect">
            <a:avLst/>
          </a:prstGeom>
        </p:spPr>
        <p:txBody>
          <a:bodyPr wrap="none" lIns="91440" tIns="45720" rIns="91440" bIns="45720" anchor="t">
            <a:spAutoFit/>
          </a:bodyPr>
          <a:lstStyle/>
          <a:p>
            <a:pPr algn="r">
              <a:defRPr/>
            </a:pPr>
            <a:r>
              <a:rPr lang="en-GB" sz="1200" i="1" dirty="0">
                <a:solidFill>
                  <a:srgbClr val="969798"/>
                </a:solidFill>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cs typeface="Times New Roman"/>
            </a:endParaRPr>
          </a:p>
        </p:txBody>
      </p:sp>
      <p:pic>
        <p:nvPicPr>
          <p:cNvPr id="3" name="Graphic 2" descr="Thumbs Down with solid fill">
            <a:extLst>
              <a:ext uri="{FF2B5EF4-FFF2-40B4-BE49-F238E27FC236}">
                <a16:creationId xmlns:a16="http://schemas.microsoft.com/office/drawing/2014/main" id="{8F90C344-94B4-4E88-CF20-C489A7D281F1}"/>
              </a:ext>
            </a:extLst>
          </p:cNvPr>
          <p:cNvPicPr>
            <a:picLocks noChangeAspect="1"/>
          </p:cNvPicPr>
          <p:nvPr/>
        </p:nvPicPr>
        <p:blipFill rotWithShape="1">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l="15117" r="-15117"/>
          <a:stretch/>
        </p:blipFill>
        <p:spPr>
          <a:xfrm flipV="1">
            <a:off x="721904" y="5228428"/>
            <a:ext cx="1418871" cy="1418871"/>
          </a:xfrm>
          <a:prstGeom prst="rect">
            <a:avLst/>
          </a:prstGeom>
        </p:spPr>
      </p:pic>
      <p:sp>
        <p:nvSpPr>
          <p:cNvPr id="4" name="Oval 3">
            <a:extLst>
              <a:ext uri="{FF2B5EF4-FFF2-40B4-BE49-F238E27FC236}">
                <a16:creationId xmlns:a16="http://schemas.microsoft.com/office/drawing/2014/main" id="{EEC3CFD4-7A87-FCCA-572E-21B8662BA220}"/>
              </a:ext>
            </a:extLst>
          </p:cNvPr>
          <p:cNvSpPr/>
          <p:nvPr/>
        </p:nvSpPr>
        <p:spPr>
          <a:xfrm>
            <a:off x="3937587" y="3429000"/>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4EE5F973-9CF5-CEC6-27EE-41BDB496F43A}"/>
              </a:ext>
            </a:extLst>
          </p:cNvPr>
          <p:cNvSpPr/>
          <p:nvPr/>
        </p:nvSpPr>
        <p:spPr>
          <a:xfrm>
            <a:off x="6835189" y="3429000"/>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6" name="Oval 5">
            <a:extLst>
              <a:ext uri="{FF2B5EF4-FFF2-40B4-BE49-F238E27FC236}">
                <a16:creationId xmlns:a16="http://schemas.microsoft.com/office/drawing/2014/main" id="{4526DE5D-0D29-A803-EB3F-7308404C2BAE}"/>
              </a:ext>
            </a:extLst>
          </p:cNvPr>
          <p:cNvSpPr/>
          <p:nvPr/>
        </p:nvSpPr>
        <p:spPr>
          <a:xfrm>
            <a:off x="5386388" y="128587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708714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val 8">
            <a:extLst>
              <a:ext uri="{FF2B5EF4-FFF2-40B4-BE49-F238E27FC236}">
                <a16:creationId xmlns:a16="http://schemas.microsoft.com/office/drawing/2014/main" id="{926A7E88-B20A-4FCC-A0B4-582C68391C80}"/>
              </a:ext>
            </a:extLst>
          </p:cNvPr>
          <p:cNvSpPr/>
          <p:nvPr/>
        </p:nvSpPr>
        <p:spPr>
          <a:xfrm>
            <a:off x="2518363" y="271462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A7BF783E-F4FF-4A95-9F60-560D7FB95A50}"/>
              </a:ext>
            </a:extLst>
          </p:cNvPr>
          <p:cNvSpPr/>
          <p:nvPr/>
        </p:nvSpPr>
        <p:spPr>
          <a:xfrm>
            <a:off x="8254413" y="271462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4" name="Oval 3">
            <a:extLst>
              <a:ext uri="{FF2B5EF4-FFF2-40B4-BE49-F238E27FC236}">
                <a16:creationId xmlns:a16="http://schemas.microsoft.com/office/drawing/2014/main" id="{40D23C64-405D-492A-8823-800BF2428FE8}"/>
              </a:ext>
            </a:extLst>
          </p:cNvPr>
          <p:cNvSpPr/>
          <p:nvPr/>
        </p:nvSpPr>
        <p:spPr>
          <a:xfrm>
            <a:off x="5386388" y="271462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87B53F64-F533-472B-B9CF-853BC668374A}"/>
              </a:ext>
            </a:extLst>
          </p:cNvPr>
          <p:cNvSpPr/>
          <p:nvPr/>
        </p:nvSpPr>
        <p:spPr>
          <a:xfrm>
            <a:off x="8909486" y="6508800"/>
            <a:ext cx="3225563" cy="276999"/>
          </a:xfrm>
          <a:prstGeom prst="rect">
            <a:avLst/>
          </a:prstGeom>
        </p:spPr>
        <p:txBody>
          <a:bodyPr wrap="none" lIns="91440" tIns="45720" rIns="91440" bIns="45720" anchor="t">
            <a:spAutoFit/>
          </a:bodyPr>
          <a:lstStyle/>
          <a:p>
            <a:pPr algn="r">
              <a:defRPr/>
            </a:pPr>
            <a:r>
              <a:rPr lang="en-GB" sz="1200" i="1" dirty="0">
                <a:solidFill>
                  <a:srgbClr val="969798"/>
                </a:solidFill>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cs typeface="Times New Roman"/>
            </a:endParaRPr>
          </a:p>
        </p:txBody>
      </p:sp>
    </p:spTree>
    <p:extLst>
      <p:ext uri="{BB962C8B-B14F-4D97-AF65-F5344CB8AC3E}">
        <p14:creationId xmlns:p14="http://schemas.microsoft.com/office/powerpoint/2010/main" val="213765499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7B53F64-F533-472B-B9CF-853BC668374A}"/>
              </a:ext>
            </a:extLst>
          </p:cNvPr>
          <p:cNvSpPr/>
          <p:nvPr/>
        </p:nvSpPr>
        <p:spPr>
          <a:xfrm>
            <a:off x="8909486" y="6508800"/>
            <a:ext cx="3225563" cy="276999"/>
          </a:xfrm>
          <a:prstGeom prst="rect">
            <a:avLst/>
          </a:prstGeom>
        </p:spPr>
        <p:txBody>
          <a:bodyPr wrap="none" lIns="91440" tIns="45720" rIns="91440" bIns="45720" anchor="t">
            <a:spAutoFit/>
          </a:bodyPr>
          <a:lstStyle/>
          <a:p>
            <a:pPr algn="r">
              <a:defRPr/>
            </a:pPr>
            <a:r>
              <a:rPr lang="en-GB" sz="1200" i="1" dirty="0">
                <a:solidFill>
                  <a:srgbClr val="969798"/>
                </a:solidFill>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cs typeface="Times New Roman"/>
            </a:endParaRPr>
          </a:p>
        </p:txBody>
      </p:sp>
      <p:pic>
        <p:nvPicPr>
          <p:cNvPr id="3" name="Graphic 2" descr="Thumbs Down with solid fill">
            <a:extLst>
              <a:ext uri="{FF2B5EF4-FFF2-40B4-BE49-F238E27FC236}">
                <a16:creationId xmlns:a16="http://schemas.microsoft.com/office/drawing/2014/main" id="{EF02D83D-213C-5126-10C1-0714ABD8386A}"/>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flipV="1">
            <a:off x="675661" y="5147734"/>
            <a:ext cx="1222544" cy="1222544"/>
          </a:xfrm>
          <a:prstGeom prst="rect">
            <a:avLst/>
          </a:prstGeom>
        </p:spPr>
      </p:pic>
      <p:sp>
        <p:nvSpPr>
          <p:cNvPr id="4" name="Oval 3">
            <a:extLst>
              <a:ext uri="{FF2B5EF4-FFF2-40B4-BE49-F238E27FC236}">
                <a16:creationId xmlns:a16="http://schemas.microsoft.com/office/drawing/2014/main" id="{DC9E9E2F-53CB-0EB7-483B-76436B936C07}"/>
              </a:ext>
            </a:extLst>
          </p:cNvPr>
          <p:cNvSpPr/>
          <p:nvPr/>
        </p:nvSpPr>
        <p:spPr>
          <a:xfrm>
            <a:off x="2518363" y="271462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765104DC-B435-A65C-CDC5-F5F146C717D9}"/>
              </a:ext>
            </a:extLst>
          </p:cNvPr>
          <p:cNvSpPr/>
          <p:nvPr/>
        </p:nvSpPr>
        <p:spPr>
          <a:xfrm>
            <a:off x="8254413" y="271462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6" name="Oval 5">
            <a:extLst>
              <a:ext uri="{FF2B5EF4-FFF2-40B4-BE49-F238E27FC236}">
                <a16:creationId xmlns:a16="http://schemas.microsoft.com/office/drawing/2014/main" id="{08633E0E-1CCE-E372-D269-19B853DA741D}"/>
              </a:ext>
            </a:extLst>
          </p:cNvPr>
          <p:cNvSpPr/>
          <p:nvPr/>
        </p:nvSpPr>
        <p:spPr>
          <a:xfrm>
            <a:off x="5386388" y="271462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8953368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val 8">
            <a:extLst>
              <a:ext uri="{FF2B5EF4-FFF2-40B4-BE49-F238E27FC236}">
                <a16:creationId xmlns:a16="http://schemas.microsoft.com/office/drawing/2014/main" id="{926A7E88-B20A-4FCC-A0B4-582C68391C80}"/>
              </a:ext>
            </a:extLst>
          </p:cNvPr>
          <p:cNvSpPr/>
          <p:nvPr/>
        </p:nvSpPr>
        <p:spPr>
          <a:xfrm>
            <a:off x="4053652" y="1511229"/>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A7BF783E-F4FF-4A95-9F60-560D7FB95A50}"/>
              </a:ext>
            </a:extLst>
          </p:cNvPr>
          <p:cNvSpPr/>
          <p:nvPr/>
        </p:nvSpPr>
        <p:spPr>
          <a:xfrm>
            <a:off x="4053651" y="3429000"/>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87B53F64-F533-472B-B9CF-853BC668374A}"/>
              </a:ext>
            </a:extLst>
          </p:cNvPr>
          <p:cNvSpPr/>
          <p:nvPr/>
        </p:nvSpPr>
        <p:spPr>
          <a:xfrm>
            <a:off x="8909486" y="6508800"/>
            <a:ext cx="3225563" cy="276999"/>
          </a:xfrm>
          <a:prstGeom prst="rect">
            <a:avLst/>
          </a:prstGeom>
        </p:spPr>
        <p:txBody>
          <a:bodyPr wrap="none" lIns="91440" tIns="45720" rIns="91440" bIns="45720" anchor="t">
            <a:spAutoFit/>
          </a:bodyPr>
          <a:lstStyle/>
          <a:p>
            <a:pPr algn="r">
              <a:defRPr/>
            </a:pPr>
            <a:r>
              <a:rPr lang="en-GB" sz="1200" i="1" dirty="0">
                <a:solidFill>
                  <a:srgbClr val="969798"/>
                </a:solidFill>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cs typeface="Times New Roman"/>
            </a:endParaRPr>
          </a:p>
        </p:txBody>
      </p:sp>
      <p:sp>
        <p:nvSpPr>
          <p:cNvPr id="2" name="Oval 1">
            <a:extLst>
              <a:ext uri="{FF2B5EF4-FFF2-40B4-BE49-F238E27FC236}">
                <a16:creationId xmlns:a16="http://schemas.microsoft.com/office/drawing/2014/main" id="{84947F95-38A3-B064-1F68-2E4678DDDD74}"/>
              </a:ext>
            </a:extLst>
          </p:cNvPr>
          <p:cNvSpPr/>
          <p:nvPr/>
        </p:nvSpPr>
        <p:spPr>
          <a:xfrm>
            <a:off x="6719124" y="1511229"/>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3" name="Oval 2">
            <a:extLst>
              <a:ext uri="{FF2B5EF4-FFF2-40B4-BE49-F238E27FC236}">
                <a16:creationId xmlns:a16="http://schemas.microsoft.com/office/drawing/2014/main" id="{2CDCEE61-ECC3-E5E3-BEEC-395AA3095DD1}"/>
              </a:ext>
            </a:extLst>
          </p:cNvPr>
          <p:cNvSpPr/>
          <p:nvPr/>
        </p:nvSpPr>
        <p:spPr>
          <a:xfrm>
            <a:off x="6719123" y="3429000"/>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10203102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7B53F64-F533-472B-B9CF-853BC668374A}"/>
              </a:ext>
            </a:extLst>
          </p:cNvPr>
          <p:cNvSpPr/>
          <p:nvPr/>
        </p:nvSpPr>
        <p:spPr>
          <a:xfrm>
            <a:off x="8909486" y="6508800"/>
            <a:ext cx="3225563" cy="276999"/>
          </a:xfrm>
          <a:prstGeom prst="rect">
            <a:avLst/>
          </a:prstGeom>
        </p:spPr>
        <p:txBody>
          <a:bodyPr wrap="none" lIns="91440" tIns="45720" rIns="91440" bIns="45720" anchor="t">
            <a:spAutoFit/>
          </a:bodyPr>
          <a:lstStyle/>
          <a:p>
            <a:pPr algn="r">
              <a:defRPr/>
            </a:pPr>
            <a:r>
              <a:rPr lang="en-GB" sz="1200" i="1" dirty="0">
                <a:solidFill>
                  <a:srgbClr val="969798"/>
                </a:solidFill>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cs typeface="Times New Roman"/>
            </a:endParaRPr>
          </a:p>
        </p:txBody>
      </p:sp>
      <p:pic>
        <p:nvPicPr>
          <p:cNvPr id="3" name="Graphic 2" descr="Thumbs up sign with solid fill">
            <a:extLst>
              <a:ext uri="{FF2B5EF4-FFF2-40B4-BE49-F238E27FC236}">
                <a16:creationId xmlns:a16="http://schemas.microsoft.com/office/drawing/2014/main" id="{97807E0E-2C24-095B-56EE-E7A9836D5CDD}"/>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flipV="1">
            <a:off x="460755" y="4885057"/>
            <a:ext cx="1623743" cy="1623743"/>
          </a:xfrm>
          <a:prstGeom prst="rect">
            <a:avLst/>
          </a:prstGeom>
        </p:spPr>
      </p:pic>
      <p:sp>
        <p:nvSpPr>
          <p:cNvPr id="6" name="Oval 5">
            <a:extLst>
              <a:ext uri="{FF2B5EF4-FFF2-40B4-BE49-F238E27FC236}">
                <a16:creationId xmlns:a16="http://schemas.microsoft.com/office/drawing/2014/main" id="{74FC96D8-789C-A6D9-3A35-32F14F846744}"/>
              </a:ext>
            </a:extLst>
          </p:cNvPr>
          <p:cNvSpPr/>
          <p:nvPr/>
        </p:nvSpPr>
        <p:spPr>
          <a:xfrm>
            <a:off x="4053652" y="1511229"/>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7" name="Oval 6">
            <a:extLst>
              <a:ext uri="{FF2B5EF4-FFF2-40B4-BE49-F238E27FC236}">
                <a16:creationId xmlns:a16="http://schemas.microsoft.com/office/drawing/2014/main" id="{AB7BB79B-6777-108A-B35F-8071230700F3}"/>
              </a:ext>
            </a:extLst>
          </p:cNvPr>
          <p:cNvSpPr/>
          <p:nvPr/>
        </p:nvSpPr>
        <p:spPr>
          <a:xfrm>
            <a:off x="4053651" y="3429000"/>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507D4B9F-36FC-1BE2-A1E6-A010D1526411}"/>
              </a:ext>
            </a:extLst>
          </p:cNvPr>
          <p:cNvSpPr/>
          <p:nvPr/>
        </p:nvSpPr>
        <p:spPr>
          <a:xfrm>
            <a:off x="6719124" y="1511229"/>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4745FB0D-C4BB-10A7-F46D-CED440F9676F}"/>
              </a:ext>
            </a:extLst>
          </p:cNvPr>
          <p:cNvSpPr/>
          <p:nvPr/>
        </p:nvSpPr>
        <p:spPr>
          <a:xfrm>
            <a:off x="6719123" y="3429000"/>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6690582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
                                        <p:tgtEl>
                                          <p:spTgt spid="8"/>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a:extLst>
              <a:ext uri="{FF2B5EF4-FFF2-40B4-BE49-F238E27FC236}">
                <a16:creationId xmlns:a16="http://schemas.microsoft.com/office/drawing/2014/main" id="{97CCAFE3-A8FE-4B0A-A8D4-B97A9A9AD827}"/>
              </a:ext>
            </a:extLst>
          </p:cNvPr>
          <p:cNvSpPr/>
          <p:nvPr/>
        </p:nvSpPr>
        <p:spPr>
          <a:xfrm rot="10800000">
            <a:off x="6384863" y="3719945"/>
            <a:ext cx="1368000" cy="1368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dirty="0"/>
          </a:p>
        </p:txBody>
      </p:sp>
      <p:sp>
        <p:nvSpPr>
          <p:cNvPr id="5" name="Oval 4">
            <a:extLst>
              <a:ext uri="{FF2B5EF4-FFF2-40B4-BE49-F238E27FC236}">
                <a16:creationId xmlns:a16="http://schemas.microsoft.com/office/drawing/2014/main" id="{B76507EB-9BEE-43DC-A78E-87D5473B7E85}"/>
              </a:ext>
            </a:extLst>
          </p:cNvPr>
          <p:cNvSpPr/>
          <p:nvPr/>
        </p:nvSpPr>
        <p:spPr>
          <a:xfrm rot="10800000">
            <a:off x="4452070" y="1853182"/>
            <a:ext cx="1368000" cy="1368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dirty="0"/>
          </a:p>
        </p:txBody>
      </p:sp>
      <p:sp>
        <p:nvSpPr>
          <p:cNvPr id="6" name="Rectangle 5">
            <a:extLst>
              <a:ext uri="{FF2B5EF4-FFF2-40B4-BE49-F238E27FC236}">
                <a16:creationId xmlns:a16="http://schemas.microsoft.com/office/drawing/2014/main" id="{87B53F64-F533-472B-B9CF-853BC668374A}"/>
              </a:ext>
            </a:extLst>
          </p:cNvPr>
          <p:cNvSpPr/>
          <p:nvPr/>
        </p:nvSpPr>
        <p:spPr>
          <a:xfrm>
            <a:off x="8909486" y="6508800"/>
            <a:ext cx="3225563" cy="276999"/>
          </a:xfrm>
          <a:prstGeom prst="rect">
            <a:avLst/>
          </a:prstGeom>
        </p:spPr>
        <p:txBody>
          <a:bodyPr wrap="none" lIns="91440" tIns="45720" rIns="91440" bIns="45720" anchor="t">
            <a:spAutoFit/>
          </a:bodyPr>
          <a:lstStyle/>
          <a:p>
            <a:pPr algn="r">
              <a:defRPr/>
            </a:pPr>
            <a:r>
              <a:rPr lang="en-GB" sz="1200" i="1" dirty="0">
                <a:solidFill>
                  <a:srgbClr val="969798"/>
                </a:solidFill>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cs typeface="Times New Roman"/>
            </a:endParaRPr>
          </a:p>
        </p:txBody>
      </p:sp>
    </p:spTree>
    <p:extLst>
      <p:ext uri="{BB962C8B-B14F-4D97-AF65-F5344CB8AC3E}">
        <p14:creationId xmlns:p14="http://schemas.microsoft.com/office/powerpoint/2010/main" val="142540775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7B53F64-F533-472B-B9CF-853BC668374A}"/>
              </a:ext>
            </a:extLst>
          </p:cNvPr>
          <p:cNvSpPr/>
          <p:nvPr/>
        </p:nvSpPr>
        <p:spPr>
          <a:xfrm>
            <a:off x="8909486" y="6508800"/>
            <a:ext cx="3225563" cy="276999"/>
          </a:xfrm>
          <a:prstGeom prst="rect">
            <a:avLst/>
          </a:prstGeom>
        </p:spPr>
        <p:txBody>
          <a:bodyPr wrap="none" lIns="91440" tIns="45720" rIns="91440" bIns="45720" anchor="t">
            <a:spAutoFit/>
          </a:bodyPr>
          <a:lstStyle/>
          <a:p>
            <a:pPr algn="r">
              <a:defRPr/>
            </a:pPr>
            <a:r>
              <a:rPr lang="en-GB" sz="1200" i="1" dirty="0">
                <a:solidFill>
                  <a:srgbClr val="969798"/>
                </a:solidFill>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cs typeface="Times New Roman"/>
            </a:endParaRPr>
          </a:p>
        </p:txBody>
      </p:sp>
      <p:pic>
        <p:nvPicPr>
          <p:cNvPr id="3" name="Graphic 2" descr="Thumbs up sign with solid fill">
            <a:extLst>
              <a:ext uri="{FF2B5EF4-FFF2-40B4-BE49-F238E27FC236}">
                <a16:creationId xmlns:a16="http://schemas.microsoft.com/office/drawing/2014/main" id="{F847A397-CBA5-B99A-7BBB-FB4B1188CC6C}"/>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flipV="1">
            <a:off x="612421" y="5295246"/>
            <a:ext cx="1213556" cy="1213554"/>
          </a:xfrm>
          <a:prstGeom prst="rect">
            <a:avLst/>
          </a:prstGeom>
        </p:spPr>
      </p:pic>
      <p:sp>
        <p:nvSpPr>
          <p:cNvPr id="4" name="Oval 3">
            <a:extLst>
              <a:ext uri="{FF2B5EF4-FFF2-40B4-BE49-F238E27FC236}">
                <a16:creationId xmlns:a16="http://schemas.microsoft.com/office/drawing/2014/main" id="{EAEAAF27-8419-0DEA-A2ED-4CEBED668A4A}"/>
              </a:ext>
            </a:extLst>
          </p:cNvPr>
          <p:cNvSpPr/>
          <p:nvPr/>
        </p:nvSpPr>
        <p:spPr>
          <a:xfrm rot="10800000">
            <a:off x="6384863" y="3719945"/>
            <a:ext cx="1368000" cy="1368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dirty="0"/>
          </a:p>
        </p:txBody>
      </p:sp>
      <p:sp>
        <p:nvSpPr>
          <p:cNvPr id="5" name="Oval 4">
            <a:extLst>
              <a:ext uri="{FF2B5EF4-FFF2-40B4-BE49-F238E27FC236}">
                <a16:creationId xmlns:a16="http://schemas.microsoft.com/office/drawing/2014/main" id="{CAA3AE9A-ECBA-F535-E821-062DEE65850C}"/>
              </a:ext>
            </a:extLst>
          </p:cNvPr>
          <p:cNvSpPr/>
          <p:nvPr/>
        </p:nvSpPr>
        <p:spPr>
          <a:xfrm rot="10800000">
            <a:off x="4452070" y="1853182"/>
            <a:ext cx="1368000" cy="136800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4074125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a:extLst>
              <a:ext uri="{FF2B5EF4-FFF2-40B4-BE49-F238E27FC236}">
                <a16:creationId xmlns:a16="http://schemas.microsoft.com/office/drawing/2014/main" id="{40D23C64-405D-492A-8823-800BF2428FE8}"/>
              </a:ext>
            </a:extLst>
          </p:cNvPr>
          <p:cNvSpPr/>
          <p:nvPr/>
        </p:nvSpPr>
        <p:spPr>
          <a:xfrm>
            <a:off x="2645351" y="1283759"/>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87B53F64-F533-472B-B9CF-853BC668374A}"/>
              </a:ext>
            </a:extLst>
          </p:cNvPr>
          <p:cNvSpPr/>
          <p:nvPr/>
        </p:nvSpPr>
        <p:spPr>
          <a:xfrm>
            <a:off x="8909486" y="6508800"/>
            <a:ext cx="3225563" cy="276999"/>
          </a:xfrm>
          <a:prstGeom prst="rect">
            <a:avLst/>
          </a:prstGeom>
        </p:spPr>
        <p:txBody>
          <a:bodyPr wrap="none" lIns="91440" tIns="45720" rIns="91440" bIns="45720" anchor="t">
            <a:spAutoFit/>
          </a:bodyPr>
          <a:lstStyle/>
          <a:p>
            <a:pPr algn="r">
              <a:defRPr/>
            </a:pPr>
            <a:r>
              <a:rPr lang="en-GB" sz="1200" i="1" dirty="0">
                <a:solidFill>
                  <a:srgbClr val="969798"/>
                </a:solidFill>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cs typeface="Times New Roman"/>
            </a:endParaRPr>
          </a:p>
        </p:txBody>
      </p:sp>
      <p:sp>
        <p:nvSpPr>
          <p:cNvPr id="2" name="Oval 1">
            <a:extLst>
              <a:ext uri="{FF2B5EF4-FFF2-40B4-BE49-F238E27FC236}">
                <a16:creationId xmlns:a16="http://schemas.microsoft.com/office/drawing/2014/main" id="{63040798-F60C-B2C7-11DA-2D30B1708438}"/>
              </a:ext>
            </a:extLst>
          </p:cNvPr>
          <p:cNvSpPr/>
          <p:nvPr/>
        </p:nvSpPr>
        <p:spPr>
          <a:xfrm>
            <a:off x="3702668" y="3135490"/>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3" name="Oval 2">
            <a:extLst>
              <a:ext uri="{FF2B5EF4-FFF2-40B4-BE49-F238E27FC236}">
                <a16:creationId xmlns:a16="http://schemas.microsoft.com/office/drawing/2014/main" id="{4CBBC8E4-A64F-1677-F289-257C73406FE8}"/>
              </a:ext>
            </a:extLst>
          </p:cNvPr>
          <p:cNvSpPr/>
          <p:nvPr/>
        </p:nvSpPr>
        <p:spPr>
          <a:xfrm>
            <a:off x="1514002" y="3135490"/>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6" name="Oval 5">
            <a:extLst>
              <a:ext uri="{FF2B5EF4-FFF2-40B4-BE49-F238E27FC236}">
                <a16:creationId xmlns:a16="http://schemas.microsoft.com/office/drawing/2014/main" id="{2A12D5A8-308D-7E8B-DC2D-9498F6C9FA0D}"/>
              </a:ext>
            </a:extLst>
          </p:cNvPr>
          <p:cNvSpPr/>
          <p:nvPr/>
        </p:nvSpPr>
        <p:spPr>
          <a:xfrm>
            <a:off x="8127424" y="242111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47622640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7B53F64-F533-472B-B9CF-853BC668374A}"/>
              </a:ext>
            </a:extLst>
          </p:cNvPr>
          <p:cNvSpPr/>
          <p:nvPr/>
        </p:nvSpPr>
        <p:spPr>
          <a:xfrm>
            <a:off x="8909486" y="6508800"/>
            <a:ext cx="3225563" cy="276999"/>
          </a:xfrm>
          <a:prstGeom prst="rect">
            <a:avLst/>
          </a:prstGeom>
        </p:spPr>
        <p:txBody>
          <a:bodyPr wrap="none" lIns="91440" tIns="45720" rIns="91440" bIns="45720" anchor="t">
            <a:spAutoFit/>
          </a:bodyPr>
          <a:lstStyle/>
          <a:p>
            <a:pPr algn="r">
              <a:defRPr/>
            </a:pPr>
            <a:r>
              <a:rPr lang="en-GB" sz="1200" i="1" dirty="0">
                <a:solidFill>
                  <a:srgbClr val="969798"/>
                </a:solidFill>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cs typeface="Times New Roman"/>
            </a:endParaRPr>
          </a:p>
        </p:txBody>
      </p:sp>
      <p:pic>
        <p:nvPicPr>
          <p:cNvPr id="3" name="Graphic 2" descr="Thumbs Down with solid fill">
            <a:extLst>
              <a:ext uri="{FF2B5EF4-FFF2-40B4-BE49-F238E27FC236}">
                <a16:creationId xmlns:a16="http://schemas.microsoft.com/office/drawing/2014/main" id="{26195571-B1C4-58DA-3267-B8CDCABAF432}"/>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65584" y="5231979"/>
            <a:ext cx="1483546" cy="1483546"/>
          </a:xfrm>
          <a:prstGeom prst="rect">
            <a:avLst/>
          </a:prstGeom>
        </p:spPr>
      </p:pic>
      <p:sp>
        <p:nvSpPr>
          <p:cNvPr id="5" name="Oval 4">
            <a:extLst>
              <a:ext uri="{FF2B5EF4-FFF2-40B4-BE49-F238E27FC236}">
                <a16:creationId xmlns:a16="http://schemas.microsoft.com/office/drawing/2014/main" id="{F6FE7BF8-EF03-C15F-DC9F-6D003893A30D}"/>
              </a:ext>
            </a:extLst>
          </p:cNvPr>
          <p:cNvSpPr/>
          <p:nvPr/>
        </p:nvSpPr>
        <p:spPr>
          <a:xfrm>
            <a:off x="2645351" y="1283759"/>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6" name="Oval 5">
            <a:extLst>
              <a:ext uri="{FF2B5EF4-FFF2-40B4-BE49-F238E27FC236}">
                <a16:creationId xmlns:a16="http://schemas.microsoft.com/office/drawing/2014/main" id="{29A133FE-5EDD-FFF9-7CF0-934E8D32ED64}"/>
              </a:ext>
            </a:extLst>
          </p:cNvPr>
          <p:cNvSpPr/>
          <p:nvPr/>
        </p:nvSpPr>
        <p:spPr>
          <a:xfrm>
            <a:off x="3702668" y="3135490"/>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7" name="Oval 6">
            <a:extLst>
              <a:ext uri="{FF2B5EF4-FFF2-40B4-BE49-F238E27FC236}">
                <a16:creationId xmlns:a16="http://schemas.microsoft.com/office/drawing/2014/main" id="{768AABD6-3351-25DE-297F-9C489173BB5D}"/>
              </a:ext>
            </a:extLst>
          </p:cNvPr>
          <p:cNvSpPr/>
          <p:nvPr/>
        </p:nvSpPr>
        <p:spPr>
          <a:xfrm>
            <a:off x="1514002" y="3135490"/>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432BC5DB-E9D4-ED37-1407-4D17BCACD192}"/>
              </a:ext>
            </a:extLst>
          </p:cNvPr>
          <p:cNvSpPr/>
          <p:nvPr/>
        </p:nvSpPr>
        <p:spPr>
          <a:xfrm>
            <a:off x="8127424" y="242111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785943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500"/>
                                        <p:tgtEl>
                                          <p:spTgt spid="7"/>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val 8">
            <a:extLst>
              <a:ext uri="{FF2B5EF4-FFF2-40B4-BE49-F238E27FC236}">
                <a16:creationId xmlns:a16="http://schemas.microsoft.com/office/drawing/2014/main" id="{926A7E88-B20A-4FCC-A0B4-582C68391C80}"/>
              </a:ext>
            </a:extLst>
          </p:cNvPr>
          <p:cNvSpPr/>
          <p:nvPr/>
        </p:nvSpPr>
        <p:spPr>
          <a:xfrm>
            <a:off x="5386387" y="84518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A7BF783E-F4FF-4A95-9F60-560D7FB95A50}"/>
              </a:ext>
            </a:extLst>
          </p:cNvPr>
          <p:cNvSpPr/>
          <p:nvPr/>
        </p:nvSpPr>
        <p:spPr>
          <a:xfrm>
            <a:off x="5386386" y="458406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4" name="Oval 3">
            <a:extLst>
              <a:ext uri="{FF2B5EF4-FFF2-40B4-BE49-F238E27FC236}">
                <a16:creationId xmlns:a16="http://schemas.microsoft.com/office/drawing/2014/main" id="{40D23C64-405D-492A-8823-800BF2428FE8}"/>
              </a:ext>
            </a:extLst>
          </p:cNvPr>
          <p:cNvSpPr/>
          <p:nvPr/>
        </p:nvSpPr>
        <p:spPr>
          <a:xfrm>
            <a:off x="5386388" y="271462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87B53F64-F533-472B-B9CF-853BC668374A}"/>
              </a:ext>
            </a:extLst>
          </p:cNvPr>
          <p:cNvSpPr/>
          <p:nvPr/>
        </p:nvSpPr>
        <p:spPr>
          <a:xfrm>
            <a:off x="8909486" y="6508800"/>
            <a:ext cx="3225563" cy="276999"/>
          </a:xfrm>
          <a:prstGeom prst="rect">
            <a:avLst/>
          </a:prstGeom>
        </p:spPr>
        <p:txBody>
          <a:bodyPr wrap="none" lIns="91440" tIns="45720" rIns="91440" bIns="45720" anchor="t">
            <a:spAutoFit/>
          </a:bodyPr>
          <a:lstStyle/>
          <a:p>
            <a:pPr algn="r">
              <a:defRPr/>
            </a:pPr>
            <a:r>
              <a:rPr lang="en-GB" sz="1200" i="1" dirty="0">
                <a:solidFill>
                  <a:srgbClr val="969798"/>
                </a:solidFill>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cs typeface="Times New Roman"/>
            </a:endParaRPr>
          </a:p>
        </p:txBody>
      </p:sp>
    </p:spTree>
    <p:extLst>
      <p:ext uri="{BB962C8B-B14F-4D97-AF65-F5344CB8AC3E}">
        <p14:creationId xmlns:p14="http://schemas.microsoft.com/office/powerpoint/2010/main" val="175415234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descr="Thumbs Down with solid fill">
            <a:extLst>
              <a:ext uri="{FF2B5EF4-FFF2-40B4-BE49-F238E27FC236}">
                <a16:creationId xmlns:a16="http://schemas.microsoft.com/office/drawing/2014/main" id="{7BC53FC2-CF7F-92A7-4CBC-3ADFDCDE4044}"/>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0800000" flipH="1">
            <a:off x="489724" y="5023553"/>
            <a:ext cx="1419223" cy="1454811"/>
          </a:xfrm>
          <a:prstGeom prst="rect">
            <a:avLst/>
          </a:prstGeom>
        </p:spPr>
      </p:pic>
      <p:sp>
        <p:nvSpPr>
          <p:cNvPr id="2" name="Oval 1">
            <a:extLst>
              <a:ext uri="{FF2B5EF4-FFF2-40B4-BE49-F238E27FC236}">
                <a16:creationId xmlns:a16="http://schemas.microsoft.com/office/drawing/2014/main" id="{E7941C46-EB30-6157-8D96-297986FB5F76}"/>
              </a:ext>
            </a:extLst>
          </p:cNvPr>
          <p:cNvSpPr/>
          <p:nvPr/>
        </p:nvSpPr>
        <p:spPr>
          <a:xfrm>
            <a:off x="5386387" y="84518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3" name="Oval 2">
            <a:extLst>
              <a:ext uri="{FF2B5EF4-FFF2-40B4-BE49-F238E27FC236}">
                <a16:creationId xmlns:a16="http://schemas.microsoft.com/office/drawing/2014/main" id="{5971045B-095B-8F9C-0470-A0A487082E3F}"/>
              </a:ext>
            </a:extLst>
          </p:cNvPr>
          <p:cNvSpPr/>
          <p:nvPr/>
        </p:nvSpPr>
        <p:spPr>
          <a:xfrm>
            <a:off x="5386386" y="458406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046EA7B9-55D1-E7FF-B47F-907520AB23D9}"/>
              </a:ext>
            </a:extLst>
          </p:cNvPr>
          <p:cNvSpPr/>
          <p:nvPr/>
        </p:nvSpPr>
        <p:spPr>
          <a:xfrm>
            <a:off x="5386388" y="271462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585975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500"/>
                                        <p:tgtEl>
                                          <p:spTgt spid="2"/>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500"/>
                                        <p:tgtEl>
                                          <p:spTgt spid="3"/>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90EB63C3-9C17-ED65-5A8A-93EFD2F161FA}"/>
              </a:ext>
            </a:extLst>
          </p:cNvPr>
          <p:cNvSpPr txBox="1"/>
          <p:nvPr/>
        </p:nvSpPr>
        <p:spPr>
          <a:xfrm>
            <a:off x="616688" y="381871"/>
            <a:ext cx="11841509"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585858"/>
                </a:solidFill>
                <a:effectLst/>
                <a:uLnTx/>
                <a:uFillTx/>
                <a:latin typeface="Arial"/>
                <a:ea typeface="+mn-ea"/>
                <a:cs typeface="+mn-cs"/>
              </a:rPr>
              <a:t>Play ‘3 or NOT 3?’ with counters</a:t>
            </a:r>
          </a:p>
        </p:txBody>
      </p:sp>
      <p:sp>
        <p:nvSpPr>
          <p:cNvPr id="7" name="TextBox 6">
            <a:extLst>
              <a:ext uri="{FF2B5EF4-FFF2-40B4-BE49-F238E27FC236}">
                <a16:creationId xmlns:a16="http://schemas.microsoft.com/office/drawing/2014/main" id="{BDC94A5B-7E50-31A3-1365-D8269F00F73E}"/>
              </a:ext>
            </a:extLst>
          </p:cNvPr>
          <p:cNvSpPr txBox="1"/>
          <p:nvPr/>
        </p:nvSpPr>
        <p:spPr>
          <a:xfrm>
            <a:off x="616688" y="1223555"/>
            <a:ext cx="11360823" cy="584775"/>
          </a:xfrm>
          <a:prstGeom prst="rect">
            <a:avLst/>
          </a:prstGeom>
          <a:noFill/>
        </p:spPr>
        <p:txBody>
          <a:bodyPr wrap="square" rtlCol="0">
            <a:spAutoFit/>
          </a:bodyPr>
          <a:lstStyle/>
          <a:p>
            <a:r>
              <a:rPr lang="en-GB" sz="3200" dirty="0"/>
              <a:t>You will need 5 counters and something to cover them.</a:t>
            </a:r>
          </a:p>
        </p:txBody>
      </p:sp>
      <p:pic>
        <p:nvPicPr>
          <p:cNvPr id="5" name="Picture 4">
            <a:extLst>
              <a:ext uri="{FF2B5EF4-FFF2-40B4-BE49-F238E27FC236}">
                <a16:creationId xmlns:a16="http://schemas.microsoft.com/office/drawing/2014/main" id="{F3741A2A-62D5-234E-55C2-E25FD055E245}"/>
              </a:ext>
            </a:extLst>
          </p:cNvPr>
          <p:cNvPicPr>
            <a:picLocks noChangeAspect="1"/>
          </p:cNvPicPr>
          <p:nvPr/>
        </p:nvPicPr>
        <p:blipFill rotWithShape="1">
          <a:blip r:embed="rId3">
            <a:extLst>
              <a:ext uri="{28A0092B-C50C-407E-A947-70E740481C1C}">
                <a14:useLocalDpi xmlns:a14="http://schemas.microsoft.com/office/drawing/2010/main" val="0"/>
              </a:ext>
            </a:extLst>
          </a:blip>
          <a:srcRect l="21061" t="10342" r="29293" b="16952"/>
          <a:stretch/>
        </p:blipFill>
        <p:spPr>
          <a:xfrm rot="4991381">
            <a:off x="7016328" y="2241262"/>
            <a:ext cx="2952234" cy="3242692"/>
          </a:xfrm>
          <a:prstGeom prst="rect">
            <a:avLst/>
          </a:prstGeom>
          <a:ln w="15875">
            <a:solidFill>
              <a:schemeClr val="accent4"/>
            </a:solidFill>
          </a:ln>
          <a:scene3d>
            <a:camera prst="orthographicFront">
              <a:rot lat="0" lon="299993" rev="0"/>
            </a:camera>
            <a:lightRig rig="threePt" dir="t"/>
          </a:scene3d>
          <a:sp3d extrusionH="76200">
            <a:bevelT w="38100" prst="relaxedInset"/>
            <a:extrusionClr>
              <a:schemeClr val="tx2">
                <a:lumMod val="40000"/>
                <a:lumOff val="60000"/>
              </a:schemeClr>
            </a:extrusionClr>
          </a:sp3d>
        </p:spPr>
      </p:pic>
      <p:sp>
        <p:nvSpPr>
          <p:cNvPr id="18" name="Oval 17">
            <a:extLst>
              <a:ext uri="{FF2B5EF4-FFF2-40B4-BE49-F238E27FC236}">
                <a16:creationId xmlns:a16="http://schemas.microsoft.com/office/drawing/2014/main" id="{FDAED46A-45BF-67EF-DB6B-2E8132B6EB22}"/>
              </a:ext>
            </a:extLst>
          </p:cNvPr>
          <p:cNvSpPr/>
          <p:nvPr/>
        </p:nvSpPr>
        <p:spPr>
          <a:xfrm>
            <a:off x="3706960" y="4161692"/>
            <a:ext cx="721277" cy="691932"/>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a:extLst>
              <a:ext uri="{FF2B5EF4-FFF2-40B4-BE49-F238E27FC236}">
                <a16:creationId xmlns:a16="http://schemas.microsoft.com/office/drawing/2014/main" id="{A5564E71-4C24-9C55-687B-D26D9342C3AF}"/>
              </a:ext>
            </a:extLst>
          </p:cNvPr>
          <p:cNvSpPr/>
          <p:nvPr/>
        </p:nvSpPr>
        <p:spPr>
          <a:xfrm>
            <a:off x="2814156" y="4161692"/>
            <a:ext cx="721277" cy="691932"/>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82157705-4E22-6554-388F-76D665341872}"/>
              </a:ext>
            </a:extLst>
          </p:cNvPr>
          <p:cNvSpPr/>
          <p:nvPr/>
        </p:nvSpPr>
        <p:spPr>
          <a:xfrm>
            <a:off x="3316396" y="3170677"/>
            <a:ext cx="721277" cy="691932"/>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28621809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025E00C-95A2-5BB6-63FB-741A1E129FC9}"/>
              </a:ext>
            </a:extLst>
          </p:cNvPr>
          <p:cNvSpPr txBox="1"/>
          <p:nvPr/>
        </p:nvSpPr>
        <p:spPr>
          <a:xfrm>
            <a:off x="685799" y="480647"/>
            <a:ext cx="10474569" cy="646331"/>
          </a:xfrm>
          <a:prstGeom prst="rect">
            <a:avLst/>
          </a:prstGeom>
          <a:noFill/>
        </p:spPr>
        <p:txBody>
          <a:bodyPr wrap="square" rtlCol="0">
            <a:spAutoFit/>
          </a:bodyPr>
          <a:lstStyle/>
          <a:p>
            <a:r>
              <a:rPr lang="en-GB" sz="3600" dirty="0"/>
              <a:t>Grown-ups, hide some counters under the towel.</a:t>
            </a:r>
          </a:p>
        </p:txBody>
      </p:sp>
      <p:sp>
        <p:nvSpPr>
          <p:cNvPr id="5" name="Oval 4">
            <a:extLst>
              <a:ext uri="{FF2B5EF4-FFF2-40B4-BE49-F238E27FC236}">
                <a16:creationId xmlns:a16="http://schemas.microsoft.com/office/drawing/2014/main" id="{A5FC1E18-4409-78C5-118D-D12967BAB020}"/>
              </a:ext>
            </a:extLst>
          </p:cNvPr>
          <p:cNvSpPr/>
          <p:nvPr/>
        </p:nvSpPr>
        <p:spPr>
          <a:xfrm>
            <a:off x="3316396" y="3170677"/>
            <a:ext cx="721277" cy="691932"/>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extLst>
              <a:ext uri="{FF2B5EF4-FFF2-40B4-BE49-F238E27FC236}">
                <a16:creationId xmlns:a16="http://schemas.microsoft.com/office/drawing/2014/main" id="{B1753D77-903F-26A7-860F-C2F0C77BEFD8}"/>
              </a:ext>
            </a:extLst>
          </p:cNvPr>
          <p:cNvPicPr>
            <a:picLocks noChangeAspect="1"/>
          </p:cNvPicPr>
          <p:nvPr/>
        </p:nvPicPr>
        <p:blipFill rotWithShape="1">
          <a:blip r:embed="rId3">
            <a:extLst>
              <a:ext uri="{28A0092B-C50C-407E-A947-70E740481C1C}">
                <a14:useLocalDpi xmlns:a14="http://schemas.microsoft.com/office/drawing/2010/main" val="0"/>
              </a:ext>
            </a:extLst>
          </a:blip>
          <a:srcRect l="21061" t="10342" r="29293" b="16952"/>
          <a:stretch/>
        </p:blipFill>
        <p:spPr>
          <a:xfrm rot="4991381">
            <a:off x="994631" y="2159200"/>
            <a:ext cx="2952234" cy="3242692"/>
          </a:xfrm>
          <a:prstGeom prst="rect">
            <a:avLst/>
          </a:prstGeom>
          <a:ln w="15875">
            <a:solidFill>
              <a:schemeClr val="accent4"/>
            </a:solidFill>
          </a:ln>
          <a:scene3d>
            <a:camera prst="orthographicFront">
              <a:rot lat="0" lon="299993" rev="0"/>
            </a:camera>
            <a:lightRig rig="threePt" dir="t"/>
          </a:scene3d>
          <a:sp3d extrusionH="76200">
            <a:bevelT w="38100" prst="relaxedInset"/>
            <a:extrusionClr>
              <a:schemeClr val="tx2">
                <a:lumMod val="40000"/>
                <a:lumOff val="60000"/>
              </a:schemeClr>
            </a:extrusionClr>
          </a:sp3d>
        </p:spPr>
      </p:pic>
    </p:spTree>
    <p:extLst>
      <p:ext uri="{BB962C8B-B14F-4D97-AF65-F5344CB8AC3E}">
        <p14:creationId xmlns:p14="http://schemas.microsoft.com/office/powerpoint/2010/main" val="319992666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025E00C-95A2-5BB6-63FB-741A1E129FC9}"/>
              </a:ext>
            </a:extLst>
          </p:cNvPr>
          <p:cNvSpPr txBox="1"/>
          <p:nvPr/>
        </p:nvSpPr>
        <p:spPr>
          <a:xfrm>
            <a:off x="685799" y="480647"/>
            <a:ext cx="10474569" cy="646331"/>
          </a:xfrm>
          <a:prstGeom prst="rect">
            <a:avLst/>
          </a:prstGeom>
          <a:noFill/>
        </p:spPr>
        <p:txBody>
          <a:bodyPr wrap="square" rtlCol="0">
            <a:spAutoFit/>
          </a:bodyPr>
          <a:lstStyle/>
          <a:p>
            <a:r>
              <a:rPr lang="en-GB" sz="3600" dirty="0"/>
              <a:t>Reveal them quickly and ask your child…</a:t>
            </a:r>
          </a:p>
        </p:txBody>
      </p:sp>
      <p:sp>
        <p:nvSpPr>
          <p:cNvPr id="5" name="Oval 4">
            <a:extLst>
              <a:ext uri="{FF2B5EF4-FFF2-40B4-BE49-F238E27FC236}">
                <a16:creationId xmlns:a16="http://schemas.microsoft.com/office/drawing/2014/main" id="{A5FC1E18-4409-78C5-118D-D12967BAB020}"/>
              </a:ext>
            </a:extLst>
          </p:cNvPr>
          <p:cNvSpPr/>
          <p:nvPr/>
        </p:nvSpPr>
        <p:spPr>
          <a:xfrm>
            <a:off x="3316396" y="3170677"/>
            <a:ext cx="721277" cy="691932"/>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extLst>
              <a:ext uri="{FF2B5EF4-FFF2-40B4-BE49-F238E27FC236}">
                <a16:creationId xmlns:a16="http://schemas.microsoft.com/office/drawing/2014/main" id="{B1753D77-903F-26A7-860F-C2F0C77BEFD8}"/>
              </a:ext>
            </a:extLst>
          </p:cNvPr>
          <p:cNvPicPr>
            <a:picLocks noChangeAspect="1"/>
          </p:cNvPicPr>
          <p:nvPr/>
        </p:nvPicPr>
        <p:blipFill rotWithShape="1">
          <a:blip r:embed="rId3">
            <a:extLst>
              <a:ext uri="{28A0092B-C50C-407E-A947-70E740481C1C}">
                <a14:useLocalDpi xmlns:a14="http://schemas.microsoft.com/office/drawing/2010/main" val="0"/>
              </a:ext>
            </a:extLst>
          </a:blip>
          <a:srcRect l="21061" t="10342" r="29293" b="16952"/>
          <a:stretch/>
        </p:blipFill>
        <p:spPr>
          <a:xfrm rot="4991381">
            <a:off x="1488143" y="2241262"/>
            <a:ext cx="2952234" cy="3242692"/>
          </a:xfrm>
          <a:prstGeom prst="rect">
            <a:avLst/>
          </a:prstGeom>
          <a:ln w="15875">
            <a:solidFill>
              <a:schemeClr val="accent4"/>
            </a:solidFill>
          </a:ln>
          <a:scene3d>
            <a:camera prst="orthographicFront">
              <a:rot lat="0" lon="299993" rev="0"/>
            </a:camera>
            <a:lightRig rig="threePt" dir="t"/>
          </a:scene3d>
          <a:sp3d extrusionH="76200">
            <a:bevelT w="38100" prst="relaxedInset"/>
            <a:extrusionClr>
              <a:schemeClr val="tx2">
                <a:lumMod val="40000"/>
                <a:lumOff val="60000"/>
              </a:schemeClr>
            </a:extrusionClr>
          </a:sp3d>
        </p:spPr>
      </p:pic>
      <p:grpSp>
        <p:nvGrpSpPr>
          <p:cNvPr id="7" name="Group 6">
            <a:extLst>
              <a:ext uri="{FF2B5EF4-FFF2-40B4-BE49-F238E27FC236}">
                <a16:creationId xmlns:a16="http://schemas.microsoft.com/office/drawing/2014/main" id="{4280F338-7723-F633-B10E-564D139EDA07}"/>
              </a:ext>
            </a:extLst>
          </p:cNvPr>
          <p:cNvGrpSpPr/>
          <p:nvPr/>
        </p:nvGrpSpPr>
        <p:grpSpPr>
          <a:xfrm>
            <a:off x="7606803" y="1952785"/>
            <a:ext cx="3316498" cy="1563858"/>
            <a:chOff x="2437705" y="1034153"/>
            <a:chExt cx="5680847" cy="2440656"/>
          </a:xfrm>
          <a:solidFill>
            <a:schemeClr val="accent6">
              <a:lumMod val="40000"/>
              <a:lumOff val="60000"/>
            </a:schemeClr>
          </a:solidFill>
        </p:grpSpPr>
        <p:sp>
          <p:nvSpPr>
            <p:cNvPr id="9" name="Speech Bubble: Oval 8">
              <a:extLst>
                <a:ext uri="{FF2B5EF4-FFF2-40B4-BE49-F238E27FC236}">
                  <a16:creationId xmlns:a16="http://schemas.microsoft.com/office/drawing/2014/main" id="{9C35B8FA-D7DA-7133-BB68-BBF069AD51F0}"/>
                </a:ext>
              </a:extLst>
            </p:cNvPr>
            <p:cNvSpPr/>
            <p:nvPr/>
          </p:nvSpPr>
          <p:spPr>
            <a:xfrm>
              <a:off x="2437705" y="1034153"/>
              <a:ext cx="5680847" cy="2440656"/>
            </a:xfrm>
            <a:prstGeom prst="wedgeEllipseCallout">
              <a:avLst>
                <a:gd name="adj1" fmla="val 66676"/>
                <a:gd name="adj2" fmla="val 67036"/>
              </a:avLst>
            </a:prstGeom>
            <a:grpFill/>
            <a:ln w="22225">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D3D55D17-33EA-6E18-B1EF-E8FC324A7DE3}"/>
                </a:ext>
              </a:extLst>
            </p:cNvPr>
            <p:cNvSpPr txBox="1"/>
            <p:nvPr/>
          </p:nvSpPr>
          <p:spPr>
            <a:xfrm>
              <a:off x="3265019" y="1750128"/>
              <a:ext cx="4600572" cy="1008705"/>
            </a:xfrm>
            <a:prstGeom prst="rect">
              <a:avLst/>
            </a:prstGeom>
            <a:grpFill/>
          </p:spPr>
          <p:txBody>
            <a:bodyPr wrap="square" rtlCol="0">
              <a:spAutoFit/>
            </a:bodyPr>
            <a:lstStyle/>
            <a:p>
              <a:pPr algn="ctr"/>
              <a:r>
                <a:rPr lang="en-GB" sz="3600" dirty="0"/>
                <a:t>3 or not 3?</a:t>
              </a:r>
            </a:p>
          </p:txBody>
        </p:sp>
      </p:grpSp>
    </p:spTree>
    <p:extLst>
      <p:ext uri="{BB962C8B-B14F-4D97-AF65-F5344CB8AC3E}">
        <p14:creationId xmlns:p14="http://schemas.microsoft.com/office/powerpoint/2010/main" val="40716372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1.04167E-6 -4.44444E-6 L 0.272 0.3463 " pathEditMode="relative" rAng="0" ptsTypes="AA">
                                      <p:cBhvr>
                                        <p:cTn id="6" dur="2000" fill="hold"/>
                                        <p:tgtEl>
                                          <p:spTgt spid="4"/>
                                        </p:tgtEl>
                                        <p:attrNameLst>
                                          <p:attrName>ppt_x</p:attrName>
                                          <p:attrName>ppt_y</p:attrName>
                                        </p:attrNameLst>
                                      </p:cBhvr>
                                      <p:rCtr x="13594" y="17315"/>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025E00C-95A2-5BB6-63FB-741A1E129FC9}"/>
              </a:ext>
            </a:extLst>
          </p:cNvPr>
          <p:cNvSpPr txBox="1"/>
          <p:nvPr/>
        </p:nvSpPr>
        <p:spPr>
          <a:xfrm>
            <a:off x="308609" y="341340"/>
            <a:ext cx="11304271" cy="646331"/>
          </a:xfrm>
          <a:prstGeom prst="rect">
            <a:avLst/>
          </a:prstGeom>
          <a:noFill/>
        </p:spPr>
        <p:txBody>
          <a:bodyPr wrap="square" rtlCol="0">
            <a:spAutoFit/>
          </a:bodyPr>
          <a:lstStyle/>
          <a:p>
            <a:r>
              <a:rPr lang="en-GB" sz="3600" dirty="0"/>
              <a:t>In Week 4, you will try this with different numbers…</a:t>
            </a:r>
          </a:p>
        </p:txBody>
      </p:sp>
      <p:sp>
        <p:nvSpPr>
          <p:cNvPr id="5" name="Oval 4">
            <a:extLst>
              <a:ext uri="{FF2B5EF4-FFF2-40B4-BE49-F238E27FC236}">
                <a16:creationId xmlns:a16="http://schemas.microsoft.com/office/drawing/2014/main" id="{A5FC1E18-4409-78C5-118D-D12967BAB020}"/>
              </a:ext>
            </a:extLst>
          </p:cNvPr>
          <p:cNvSpPr/>
          <p:nvPr/>
        </p:nvSpPr>
        <p:spPr>
          <a:xfrm>
            <a:off x="3316396" y="3170677"/>
            <a:ext cx="721277" cy="691932"/>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7" name="Group 6">
            <a:extLst>
              <a:ext uri="{FF2B5EF4-FFF2-40B4-BE49-F238E27FC236}">
                <a16:creationId xmlns:a16="http://schemas.microsoft.com/office/drawing/2014/main" id="{4280F338-7723-F633-B10E-564D139EDA07}"/>
              </a:ext>
            </a:extLst>
          </p:cNvPr>
          <p:cNvGrpSpPr/>
          <p:nvPr/>
        </p:nvGrpSpPr>
        <p:grpSpPr>
          <a:xfrm>
            <a:off x="7407279" y="1606819"/>
            <a:ext cx="3316498" cy="1563858"/>
            <a:chOff x="2437705" y="1034153"/>
            <a:chExt cx="5680847" cy="2440656"/>
          </a:xfrm>
          <a:solidFill>
            <a:schemeClr val="accent6">
              <a:lumMod val="40000"/>
              <a:lumOff val="60000"/>
            </a:schemeClr>
          </a:solidFill>
        </p:grpSpPr>
        <p:sp>
          <p:nvSpPr>
            <p:cNvPr id="9" name="Speech Bubble: Oval 8">
              <a:extLst>
                <a:ext uri="{FF2B5EF4-FFF2-40B4-BE49-F238E27FC236}">
                  <a16:creationId xmlns:a16="http://schemas.microsoft.com/office/drawing/2014/main" id="{9C35B8FA-D7DA-7133-BB68-BBF069AD51F0}"/>
                </a:ext>
              </a:extLst>
            </p:cNvPr>
            <p:cNvSpPr/>
            <p:nvPr/>
          </p:nvSpPr>
          <p:spPr>
            <a:xfrm>
              <a:off x="2437705" y="1034153"/>
              <a:ext cx="5680847" cy="2440656"/>
            </a:xfrm>
            <a:prstGeom prst="wedgeEllipseCallout">
              <a:avLst>
                <a:gd name="adj1" fmla="val 61910"/>
                <a:gd name="adj2" fmla="val 70645"/>
              </a:avLst>
            </a:prstGeom>
            <a:grpFill/>
            <a:ln w="22225">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D3D55D17-33EA-6E18-B1EF-E8FC324A7DE3}"/>
                </a:ext>
              </a:extLst>
            </p:cNvPr>
            <p:cNvSpPr txBox="1"/>
            <p:nvPr/>
          </p:nvSpPr>
          <p:spPr>
            <a:xfrm>
              <a:off x="2995446" y="1750128"/>
              <a:ext cx="4621494" cy="1008705"/>
            </a:xfrm>
            <a:prstGeom prst="rect">
              <a:avLst/>
            </a:prstGeom>
            <a:grpFill/>
          </p:spPr>
          <p:txBody>
            <a:bodyPr wrap="square" rtlCol="0">
              <a:spAutoFit/>
            </a:bodyPr>
            <a:lstStyle/>
            <a:p>
              <a:pPr algn="ctr"/>
              <a:r>
                <a:rPr lang="en-GB" sz="3600" dirty="0"/>
                <a:t>4 or not 4?</a:t>
              </a:r>
            </a:p>
          </p:txBody>
        </p:sp>
      </p:grpSp>
      <p:sp>
        <p:nvSpPr>
          <p:cNvPr id="8" name="Oval 7">
            <a:extLst>
              <a:ext uri="{FF2B5EF4-FFF2-40B4-BE49-F238E27FC236}">
                <a16:creationId xmlns:a16="http://schemas.microsoft.com/office/drawing/2014/main" id="{9050FCF1-9DBC-16C5-710C-4724F0262854}"/>
              </a:ext>
            </a:extLst>
          </p:cNvPr>
          <p:cNvSpPr/>
          <p:nvPr/>
        </p:nvSpPr>
        <p:spPr>
          <a:xfrm>
            <a:off x="1847814" y="3890713"/>
            <a:ext cx="721277" cy="691932"/>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extLst>
              <a:ext uri="{FF2B5EF4-FFF2-40B4-BE49-F238E27FC236}">
                <a16:creationId xmlns:a16="http://schemas.microsoft.com/office/drawing/2014/main" id="{B1753D77-903F-26A7-860F-C2F0C77BEFD8}"/>
              </a:ext>
            </a:extLst>
          </p:cNvPr>
          <p:cNvPicPr>
            <a:picLocks noChangeAspect="1"/>
          </p:cNvPicPr>
          <p:nvPr/>
        </p:nvPicPr>
        <p:blipFill rotWithShape="1">
          <a:blip r:embed="rId2">
            <a:extLst>
              <a:ext uri="{28A0092B-C50C-407E-A947-70E740481C1C}">
                <a14:useLocalDpi xmlns:a14="http://schemas.microsoft.com/office/drawing/2010/main" val="0"/>
              </a:ext>
            </a:extLst>
          </a:blip>
          <a:srcRect l="21061" t="10342" r="29293" b="16952"/>
          <a:stretch/>
        </p:blipFill>
        <p:spPr>
          <a:xfrm rot="4991381">
            <a:off x="1523657" y="2615332"/>
            <a:ext cx="2952234" cy="3242692"/>
          </a:xfrm>
          <a:prstGeom prst="rect">
            <a:avLst/>
          </a:prstGeom>
          <a:ln w="15875">
            <a:solidFill>
              <a:schemeClr val="accent4"/>
            </a:solidFill>
          </a:ln>
          <a:scene3d>
            <a:camera prst="orthographicFront">
              <a:rot lat="0" lon="299993" rev="0"/>
            </a:camera>
            <a:lightRig rig="threePt" dir="t"/>
          </a:scene3d>
          <a:sp3d extrusionH="76200">
            <a:bevelT w="38100" prst="relaxedInset"/>
            <a:extrusionClr>
              <a:schemeClr val="tx2">
                <a:lumMod val="40000"/>
                <a:lumOff val="60000"/>
              </a:schemeClr>
            </a:extrusionClr>
          </a:sp3d>
        </p:spPr>
      </p:pic>
    </p:spTree>
    <p:extLst>
      <p:ext uri="{BB962C8B-B14F-4D97-AF65-F5344CB8AC3E}">
        <p14:creationId xmlns:p14="http://schemas.microsoft.com/office/powerpoint/2010/main" val="25583218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3.54167E-6 -2.59259E-6 L 0.27201 0.3463 " pathEditMode="relative" rAng="0" ptsTypes="AA">
                                      <p:cBhvr>
                                        <p:cTn id="6" dur="2000" fill="hold"/>
                                        <p:tgtEl>
                                          <p:spTgt spid="4"/>
                                        </p:tgtEl>
                                        <p:attrNameLst>
                                          <p:attrName>ppt_x</p:attrName>
                                          <p:attrName>ppt_y</p:attrName>
                                        </p:attrNameLst>
                                      </p:cBhvr>
                                      <p:rCtr x="13594" y="17315"/>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D547FA4-27AD-2851-61A3-505AC2E41564}"/>
              </a:ext>
            </a:extLst>
          </p:cNvPr>
          <p:cNvSpPr txBox="1"/>
          <p:nvPr/>
        </p:nvSpPr>
        <p:spPr>
          <a:xfrm>
            <a:off x="425450" y="673587"/>
            <a:ext cx="11341100" cy="584775"/>
          </a:xfrm>
          <a:prstGeom prst="rect">
            <a:avLst/>
          </a:prstGeom>
          <a:noFill/>
        </p:spPr>
        <p:txBody>
          <a:bodyPr wrap="square" rtlCol="0">
            <a:spAutoFit/>
          </a:bodyPr>
          <a:lstStyle/>
          <a:p>
            <a:r>
              <a:rPr lang="en-GB" sz="3200" dirty="0"/>
              <a:t>Now ask: ‘What do you need to do to make it 3?’</a:t>
            </a:r>
          </a:p>
        </p:txBody>
      </p:sp>
      <p:grpSp>
        <p:nvGrpSpPr>
          <p:cNvPr id="2" name="Group 1">
            <a:extLst>
              <a:ext uri="{FF2B5EF4-FFF2-40B4-BE49-F238E27FC236}">
                <a16:creationId xmlns:a16="http://schemas.microsoft.com/office/drawing/2014/main" id="{C87DC709-8760-1C0E-DB3A-0F2AFF69A036}"/>
              </a:ext>
            </a:extLst>
          </p:cNvPr>
          <p:cNvGrpSpPr/>
          <p:nvPr/>
        </p:nvGrpSpPr>
        <p:grpSpPr>
          <a:xfrm>
            <a:off x="260401" y="2442633"/>
            <a:ext cx="3860800" cy="3408872"/>
            <a:chOff x="260401" y="2476500"/>
            <a:chExt cx="3860800" cy="3408872"/>
          </a:xfrm>
        </p:grpSpPr>
        <p:sp>
          <p:nvSpPr>
            <p:cNvPr id="4" name="Speech Bubble: Oval 3">
              <a:extLst>
                <a:ext uri="{FF2B5EF4-FFF2-40B4-BE49-F238E27FC236}">
                  <a16:creationId xmlns:a16="http://schemas.microsoft.com/office/drawing/2014/main" id="{D4596C7C-BE3C-3EBB-931F-321F3582B819}"/>
                </a:ext>
              </a:extLst>
            </p:cNvPr>
            <p:cNvSpPr/>
            <p:nvPr/>
          </p:nvSpPr>
          <p:spPr>
            <a:xfrm>
              <a:off x="260401" y="2476500"/>
              <a:ext cx="3860800" cy="1473200"/>
            </a:xfrm>
            <a:prstGeom prst="wedgeEllipseCallout">
              <a:avLst>
                <a:gd name="adj1" fmla="val -13327"/>
                <a:gd name="adj2" fmla="val 144361"/>
              </a:avLst>
            </a:prstGeom>
            <a:solidFill>
              <a:schemeClr val="accent6">
                <a:lumMod val="40000"/>
                <a:lumOff val="60000"/>
              </a:schemeClr>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rPr>
                <a:t>I need to add 1 more to make 3.</a:t>
              </a:r>
            </a:p>
          </p:txBody>
        </p:sp>
        <p:sp>
          <p:nvSpPr>
            <p:cNvPr id="15" name="Oval 14">
              <a:extLst>
                <a:ext uri="{FF2B5EF4-FFF2-40B4-BE49-F238E27FC236}">
                  <a16:creationId xmlns:a16="http://schemas.microsoft.com/office/drawing/2014/main" id="{336C9ACB-27F7-932E-DE46-6B7E5BC7888A}"/>
                </a:ext>
              </a:extLst>
            </p:cNvPr>
            <p:cNvSpPr/>
            <p:nvPr/>
          </p:nvSpPr>
          <p:spPr>
            <a:xfrm>
              <a:off x="1607127" y="5451763"/>
              <a:ext cx="477055" cy="433609"/>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7" name="Group 6">
            <a:extLst>
              <a:ext uri="{FF2B5EF4-FFF2-40B4-BE49-F238E27FC236}">
                <a16:creationId xmlns:a16="http://schemas.microsoft.com/office/drawing/2014/main" id="{C009ACB9-9018-3D4B-0FCD-C44D9BDDB2B6}"/>
              </a:ext>
            </a:extLst>
          </p:cNvPr>
          <p:cNvGrpSpPr/>
          <p:nvPr/>
        </p:nvGrpSpPr>
        <p:grpSpPr>
          <a:xfrm>
            <a:off x="4376068" y="1726477"/>
            <a:ext cx="3860800" cy="3978890"/>
            <a:chOff x="4470400" y="2181583"/>
            <a:chExt cx="3860800" cy="3978890"/>
          </a:xfrm>
        </p:grpSpPr>
        <p:sp>
          <p:nvSpPr>
            <p:cNvPr id="5" name="Speech Bubble: Oval 4">
              <a:extLst>
                <a:ext uri="{FF2B5EF4-FFF2-40B4-BE49-F238E27FC236}">
                  <a16:creationId xmlns:a16="http://schemas.microsoft.com/office/drawing/2014/main" id="{7BF87B66-E75D-2771-92FF-20C3333D6BF0}"/>
                </a:ext>
              </a:extLst>
            </p:cNvPr>
            <p:cNvSpPr/>
            <p:nvPr/>
          </p:nvSpPr>
          <p:spPr>
            <a:xfrm>
              <a:off x="4470400" y="2181583"/>
              <a:ext cx="3860800" cy="1473200"/>
            </a:xfrm>
            <a:prstGeom prst="wedgeEllipseCallout">
              <a:avLst>
                <a:gd name="adj1" fmla="val -11293"/>
                <a:gd name="adj2" fmla="val 151493"/>
              </a:avLst>
            </a:prstGeom>
            <a:solidFill>
              <a:schemeClr val="accent6">
                <a:lumMod val="40000"/>
                <a:lumOff val="60000"/>
              </a:schemeClr>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rPr>
                <a:t>If I take 1 away it will make 3.</a:t>
              </a:r>
            </a:p>
          </p:txBody>
        </p:sp>
        <p:sp>
          <p:nvSpPr>
            <p:cNvPr id="16" name="Oval 15">
              <a:extLst>
                <a:ext uri="{FF2B5EF4-FFF2-40B4-BE49-F238E27FC236}">
                  <a16:creationId xmlns:a16="http://schemas.microsoft.com/office/drawing/2014/main" id="{E10C877A-E95A-D937-C667-4DE3F0AF211F}"/>
                </a:ext>
              </a:extLst>
            </p:cNvPr>
            <p:cNvSpPr/>
            <p:nvPr/>
          </p:nvSpPr>
          <p:spPr>
            <a:xfrm>
              <a:off x="4973782" y="5018154"/>
              <a:ext cx="477055" cy="433609"/>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a:extLst>
                <a:ext uri="{FF2B5EF4-FFF2-40B4-BE49-F238E27FC236}">
                  <a16:creationId xmlns:a16="http://schemas.microsoft.com/office/drawing/2014/main" id="{664A3759-3DA2-CE70-2788-F31252F36835}"/>
                </a:ext>
              </a:extLst>
            </p:cNvPr>
            <p:cNvSpPr/>
            <p:nvPr/>
          </p:nvSpPr>
          <p:spPr>
            <a:xfrm>
              <a:off x="4735254" y="5668567"/>
              <a:ext cx="477055" cy="433609"/>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Oval 17">
              <a:extLst>
                <a:ext uri="{FF2B5EF4-FFF2-40B4-BE49-F238E27FC236}">
                  <a16:creationId xmlns:a16="http://schemas.microsoft.com/office/drawing/2014/main" id="{B6D039B7-0D57-B5EB-90BB-B234FBB15F95}"/>
                </a:ext>
              </a:extLst>
            </p:cNvPr>
            <p:cNvSpPr/>
            <p:nvPr/>
          </p:nvSpPr>
          <p:spPr>
            <a:xfrm>
              <a:off x="5487956" y="5726864"/>
              <a:ext cx="477055" cy="433609"/>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9" name="Group 8">
            <a:extLst>
              <a:ext uri="{FF2B5EF4-FFF2-40B4-BE49-F238E27FC236}">
                <a16:creationId xmlns:a16="http://schemas.microsoft.com/office/drawing/2014/main" id="{F83B1F44-CC23-A378-6065-EB1A1A5391A2}"/>
              </a:ext>
            </a:extLst>
          </p:cNvPr>
          <p:cNvGrpSpPr/>
          <p:nvPr/>
        </p:nvGrpSpPr>
        <p:grpSpPr>
          <a:xfrm>
            <a:off x="8274180" y="2013252"/>
            <a:ext cx="3860800" cy="3737112"/>
            <a:chOff x="8329700" y="2880127"/>
            <a:chExt cx="3860800" cy="3737112"/>
          </a:xfrm>
        </p:grpSpPr>
        <p:sp>
          <p:nvSpPr>
            <p:cNvPr id="11" name="Speech Bubble: Oval 10">
              <a:extLst>
                <a:ext uri="{FF2B5EF4-FFF2-40B4-BE49-F238E27FC236}">
                  <a16:creationId xmlns:a16="http://schemas.microsoft.com/office/drawing/2014/main" id="{E3903E60-C919-27F8-8136-57206400CB45}"/>
                </a:ext>
              </a:extLst>
            </p:cNvPr>
            <p:cNvSpPr/>
            <p:nvPr/>
          </p:nvSpPr>
          <p:spPr>
            <a:xfrm>
              <a:off x="8329700" y="2880127"/>
              <a:ext cx="3860800" cy="1473200"/>
            </a:xfrm>
            <a:prstGeom prst="wedgeEllipseCallout">
              <a:avLst>
                <a:gd name="adj1" fmla="val -27411"/>
                <a:gd name="adj2" fmla="val 130803"/>
              </a:avLst>
            </a:prstGeom>
            <a:solidFill>
              <a:schemeClr val="accent6">
                <a:lumMod val="40000"/>
                <a:lumOff val="60000"/>
              </a:schemeClr>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rPr>
                <a:t>This is already 3!</a:t>
              </a:r>
            </a:p>
          </p:txBody>
        </p:sp>
        <p:sp>
          <p:nvSpPr>
            <p:cNvPr id="19" name="Oval 18">
              <a:extLst>
                <a:ext uri="{FF2B5EF4-FFF2-40B4-BE49-F238E27FC236}">
                  <a16:creationId xmlns:a16="http://schemas.microsoft.com/office/drawing/2014/main" id="{09AAA756-DD3F-DD56-93D4-931353A17FD6}"/>
                </a:ext>
              </a:extLst>
            </p:cNvPr>
            <p:cNvSpPr/>
            <p:nvPr/>
          </p:nvSpPr>
          <p:spPr>
            <a:xfrm>
              <a:off x="8329700" y="5707320"/>
              <a:ext cx="477055" cy="433609"/>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6639D789-4D4D-F3E7-FD7D-CC897415C579}"/>
                </a:ext>
              </a:extLst>
            </p:cNvPr>
            <p:cNvSpPr/>
            <p:nvPr/>
          </p:nvSpPr>
          <p:spPr>
            <a:xfrm>
              <a:off x="8568227" y="6183630"/>
              <a:ext cx="477055" cy="433609"/>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6" name="Oval 5">
            <a:extLst>
              <a:ext uri="{FF2B5EF4-FFF2-40B4-BE49-F238E27FC236}">
                <a16:creationId xmlns:a16="http://schemas.microsoft.com/office/drawing/2014/main" id="{59479572-6FA3-987E-0685-D7768ED67793}"/>
              </a:ext>
            </a:extLst>
          </p:cNvPr>
          <p:cNvSpPr/>
          <p:nvPr/>
        </p:nvSpPr>
        <p:spPr>
          <a:xfrm>
            <a:off x="2084182" y="5117466"/>
            <a:ext cx="477055" cy="468000"/>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322F39B2-B936-1424-E75E-DE4BC05D6190}"/>
              </a:ext>
            </a:extLst>
          </p:cNvPr>
          <p:cNvSpPr/>
          <p:nvPr/>
        </p:nvSpPr>
        <p:spPr>
          <a:xfrm>
            <a:off x="9053402" y="4859646"/>
            <a:ext cx="477055" cy="433609"/>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79D54252-44AB-E2EB-4A44-0A6AECA31789}"/>
              </a:ext>
            </a:extLst>
          </p:cNvPr>
          <p:cNvSpPr/>
          <p:nvPr/>
        </p:nvSpPr>
        <p:spPr>
          <a:xfrm>
            <a:off x="5515823" y="4801349"/>
            <a:ext cx="477055" cy="433609"/>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54816679"/>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9527F5-37F2-15D8-0ABD-4A4467D66893}"/>
              </a:ext>
            </a:extLst>
          </p:cNvPr>
          <p:cNvSpPr>
            <a:spLocks noGrp="1"/>
          </p:cNvSpPr>
          <p:nvPr>
            <p:ph type="title"/>
          </p:nvPr>
        </p:nvSpPr>
        <p:spPr>
          <a:xfrm>
            <a:off x="601035" y="430661"/>
            <a:ext cx="10972800" cy="636140"/>
          </a:xfrm>
        </p:spPr>
        <p:txBody>
          <a:bodyPr/>
          <a:lstStyle/>
          <a:p>
            <a:r>
              <a:rPr lang="en-GB" dirty="0"/>
              <a:t>Home Learning</a:t>
            </a:r>
          </a:p>
        </p:txBody>
      </p:sp>
      <p:sp>
        <p:nvSpPr>
          <p:cNvPr id="3" name="TextBox 2">
            <a:extLst>
              <a:ext uri="{FF2B5EF4-FFF2-40B4-BE49-F238E27FC236}">
                <a16:creationId xmlns:a16="http://schemas.microsoft.com/office/drawing/2014/main" id="{ED132403-B47D-C526-E72F-37B2088B1A66}"/>
              </a:ext>
            </a:extLst>
          </p:cNvPr>
          <p:cNvSpPr txBox="1"/>
          <p:nvPr/>
        </p:nvSpPr>
        <p:spPr>
          <a:xfrm>
            <a:off x="732316" y="1601569"/>
            <a:ext cx="10710235" cy="461665"/>
          </a:xfrm>
          <a:prstGeom prst="rect">
            <a:avLst/>
          </a:prstGeom>
          <a:noFill/>
        </p:spPr>
        <p:txBody>
          <a:bodyPr wrap="square" rtlCol="0">
            <a:spAutoFit/>
          </a:bodyPr>
          <a:lstStyle/>
          <a:p>
            <a:r>
              <a:rPr lang="en-GB" sz="2400" dirty="0"/>
              <a:t>You are going to take all the games we made today home with you.</a:t>
            </a:r>
          </a:p>
        </p:txBody>
      </p:sp>
      <p:sp>
        <p:nvSpPr>
          <p:cNvPr id="5" name="TextBox 4">
            <a:extLst>
              <a:ext uri="{FF2B5EF4-FFF2-40B4-BE49-F238E27FC236}">
                <a16:creationId xmlns:a16="http://schemas.microsoft.com/office/drawing/2014/main" id="{47A417E0-A7E6-D1C2-C263-26A55A292100}"/>
              </a:ext>
            </a:extLst>
          </p:cNvPr>
          <p:cNvSpPr txBox="1"/>
          <p:nvPr/>
        </p:nvSpPr>
        <p:spPr>
          <a:xfrm>
            <a:off x="732317" y="2598003"/>
            <a:ext cx="10710235" cy="830997"/>
          </a:xfrm>
          <a:prstGeom prst="rect">
            <a:avLst/>
          </a:prstGeom>
          <a:noFill/>
        </p:spPr>
        <p:txBody>
          <a:bodyPr wrap="square" rtlCol="0">
            <a:spAutoFit/>
          </a:bodyPr>
          <a:lstStyle/>
          <a:p>
            <a:r>
              <a:rPr lang="en-GB" sz="2400" dirty="0"/>
              <a:t>The home learning for this week is set out on a sheet with instructions. You will get a new sheet and some new activities each week.</a:t>
            </a:r>
          </a:p>
        </p:txBody>
      </p:sp>
    </p:spTree>
    <p:extLst>
      <p:ext uri="{BB962C8B-B14F-4D97-AF65-F5344CB8AC3E}">
        <p14:creationId xmlns:p14="http://schemas.microsoft.com/office/powerpoint/2010/main" val="2286521072"/>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D24C10C-77ED-D232-60AF-94CBB7A68699}"/>
              </a:ext>
            </a:extLst>
          </p:cNvPr>
          <p:cNvPicPr>
            <a:picLocks noChangeAspect="1"/>
          </p:cNvPicPr>
          <p:nvPr/>
        </p:nvPicPr>
        <p:blipFill>
          <a:blip r:embed="rId3"/>
          <a:stretch>
            <a:fillRect/>
          </a:stretch>
        </p:blipFill>
        <p:spPr>
          <a:xfrm>
            <a:off x="3713018" y="563730"/>
            <a:ext cx="4866538" cy="6209906"/>
          </a:xfrm>
          <a:prstGeom prst="rect">
            <a:avLst/>
          </a:prstGeom>
        </p:spPr>
      </p:pic>
      <p:sp>
        <p:nvSpPr>
          <p:cNvPr id="6" name="Rectangle 5">
            <a:extLst>
              <a:ext uri="{FF2B5EF4-FFF2-40B4-BE49-F238E27FC236}">
                <a16:creationId xmlns:a16="http://schemas.microsoft.com/office/drawing/2014/main" id="{17B7BF49-A748-5752-4142-5A145B8F1C6F}"/>
              </a:ext>
            </a:extLst>
          </p:cNvPr>
          <p:cNvSpPr/>
          <p:nvPr/>
        </p:nvSpPr>
        <p:spPr>
          <a:xfrm>
            <a:off x="3838735" y="1095022"/>
            <a:ext cx="2382982" cy="3047999"/>
          </a:xfrm>
          <a:prstGeom prst="rect">
            <a:avLst/>
          </a:prstGeom>
          <a:solidFill>
            <a:srgbClr val="FFFF00">
              <a:alpha val="2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Rectangle 3">
            <a:extLst>
              <a:ext uri="{FF2B5EF4-FFF2-40B4-BE49-F238E27FC236}">
                <a16:creationId xmlns:a16="http://schemas.microsoft.com/office/drawing/2014/main" id="{85305D57-9EED-E682-E572-016B248C9060}"/>
              </a:ext>
            </a:extLst>
          </p:cNvPr>
          <p:cNvSpPr/>
          <p:nvPr/>
        </p:nvSpPr>
        <p:spPr>
          <a:xfrm>
            <a:off x="6259433" y="1095022"/>
            <a:ext cx="2194405" cy="3047999"/>
          </a:xfrm>
          <a:prstGeom prst="rect">
            <a:avLst/>
          </a:prstGeom>
          <a:solidFill>
            <a:srgbClr val="FFFF00">
              <a:alpha val="2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Rectangle 8">
            <a:extLst>
              <a:ext uri="{FF2B5EF4-FFF2-40B4-BE49-F238E27FC236}">
                <a16:creationId xmlns:a16="http://schemas.microsoft.com/office/drawing/2014/main" id="{F209F48F-A669-9F58-2489-2BA43165233D}"/>
              </a:ext>
            </a:extLst>
          </p:cNvPr>
          <p:cNvSpPr/>
          <p:nvPr/>
        </p:nvSpPr>
        <p:spPr>
          <a:xfrm>
            <a:off x="3838735" y="4165599"/>
            <a:ext cx="4615103" cy="2540001"/>
          </a:xfrm>
          <a:prstGeom prst="rect">
            <a:avLst/>
          </a:prstGeom>
          <a:solidFill>
            <a:srgbClr val="FFFF00">
              <a:alpha val="2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5981153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6"/>
                                        </p:tgtEl>
                                      </p:cBhvr>
                                    </p:animEffect>
                                    <p:set>
                                      <p:cBhvr>
                                        <p:cTn id="12" dur="1" fill="hold">
                                          <p:stCondLst>
                                            <p:cond delay="499"/>
                                          </p:stCondLst>
                                        </p:cTn>
                                        <p:tgtEl>
                                          <p:spTgt spid="6"/>
                                        </p:tgtEl>
                                        <p:attrNameLst>
                                          <p:attrName>style.visibility</p:attrName>
                                        </p:attrNameLst>
                                      </p:cBhvr>
                                      <p:to>
                                        <p:strVal val="hidden"/>
                                      </p:to>
                                    </p:set>
                                  </p:childTnLst>
                                </p:cTn>
                              </p:par>
                              <p:par>
                                <p:cTn id="13" presetID="10" presetClass="entr" presetSubtype="0"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xit" presetSubtype="0" fill="hold" grpId="1" nodeType="clickEffect">
                                  <p:stCondLst>
                                    <p:cond delay="0"/>
                                  </p:stCondLst>
                                  <p:childTnLst>
                                    <p:animEffect transition="out" filter="fade">
                                      <p:cBhvr>
                                        <p:cTn id="19" dur="500"/>
                                        <p:tgtEl>
                                          <p:spTgt spid="4"/>
                                        </p:tgtEl>
                                      </p:cBhvr>
                                    </p:animEffect>
                                    <p:set>
                                      <p:cBhvr>
                                        <p:cTn id="20" dur="1" fill="hold">
                                          <p:stCondLst>
                                            <p:cond delay="499"/>
                                          </p:stCondLst>
                                        </p:cTn>
                                        <p:tgtEl>
                                          <p:spTgt spid="4"/>
                                        </p:tgtEl>
                                        <p:attrNameLst>
                                          <p:attrName>style.visibility</p:attrName>
                                        </p:attrNameLst>
                                      </p:cBhvr>
                                      <p:to>
                                        <p:strVal val="hidden"/>
                                      </p:to>
                                    </p:set>
                                  </p:childTnLst>
                                </p:cTn>
                              </p:par>
                              <p:par>
                                <p:cTn id="21" presetID="10" presetClass="entr" presetSubtype="0"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500"/>
                                        <p:tgtEl>
                                          <p:spTgt spid="9"/>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grpId="1" nodeType="clickEffect">
                                  <p:stCondLst>
                                    <p:cond delay="0"/>
                                  </p:stCondLst>
                                  <p:childTnLst>
                                    <p:animEffect transition="out" filter="fade">
                                      <p:cBhvr>
                                        <p:cTn id="27" dur="500"/>
                                        <p:tgtEl>
                                          <p:spTgt spid="9"/>
                                        </p:tgtEl>
                                      </p:cBhvr>
                                    </p:animEffect>
                                    <p:set>
                                      <p:cBhvr>
                                        <p:cTn id="28" dur="1" fill="hold">
                                          <p:stCondLst>
                                            <p:cond delay="4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4" grpId="0" animBg="1"/>
      <p:bldP spid="4" grpId="1" animBg="1"/>
      <p:bldP spid="9" grpId="0" animBg="1"/>
      <p:bldP spid="9" grpId="1"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9251AFA-CD40-5B53-CC0C-2775EE59BE11}"/>
              </a:ext>
            </a:extLst>
          </p:cNvPr>
          <p:cNvPicPr>
            <a:picLocks noChangeAspect="1"/>
          </p:cNvPicPr>
          <p:nvPr/>
        </p:nvPicPr>
        <p:blipFill>
          <a:blip r:embed="rId3"/>
          <a:stretch>
            <a:fillRect/>
          </a:stretch>
        </p:blipFill>
        <p:spPr>
          <a:xfrm>
            <a:off x="3720690" y="197338"/>
            <a:ext cx="4963692" cy="6463323"/>
          </a:xfrm>
          <a:prstGeom prst="rect">
            <a:avLst/>
          </a:prstGeom>
        </p:spPr>
      </p:pic>
      <p:sp>
        <p:nvSpPr>
          <p:cNvPr id="7" name="TextBox 6">
            <a:extLst>
              <a:ext uri="{FF2B5EF4-FFF2-40B4-BE49-F238E27FC236}">
                <a16:creationId xmlns:a16="http://schemas.microsoft.com/office/drawing/2014/main" id="{0B41C832-E25F-0898-51C0-9A66024D5F9F}"/>
              </a:ext>
            </a:extLst>
          </p:cNvPr>
          <p:cNvSpPr txBox="1"/>
          <p:nvPr/>
        </p:nvSpPr>
        <p:spPr>
          <a:xfrm>
            <a:off x="6368829" y="2152375"/>
            <a:ext cx="408709" cy="276999"/>
          </a:xfrm>
          <a:prstGeom prst="rect">
            <a:avLst/>
          </a:prstGeom>
          <a:noFill/>
        </p:spPr>
        <p:txBody>
          <a:bodyPr wrap="square" lIns="0" tIns="0" rIns="0" bIns="0" rtlCol="0">
            <a:spAutoFit/>
          </a:bodyPr>
          <a:lstStyle/>
          <a:p>
            <a:r>
              <a:rPr lang="en-GB" b="1" dirty="0"/>
              <a:t>√</a:t>
            </a:r>
          </a:p>
        </p:txBody>
      </p:sp>
      <p:grpSp>
        <p:nvGrpSpPr>
          <p:cNvPr id="10" name="Group 9">
            <a:extLst>
              <a:ext uri="{FF2B5EF4-FFF2-40B4-BE49-F238E27FC236}">
                <a16:creationId xmlns:a16="http://schemas.microsoft.com/office/drawing/2014/main" id="{FC3C08C5-BA60-9A2A-FC28-C58FFEC9CB7D}"/>
              </a:ext>
            </a:extLst>
          </p:cNvPr>
          <p:cNvGrpSpPr/>
          <p:nvPr/>
        </p:nvGrpSpPr>
        <p:grpSpPr>
          <a:xfrm>
            <a:off x="6647838" y="1949020"/>
            <a:ext cx="1898076" cy="679876"/>
            <a:chOff x="6647838" y="1949019"/>
            <a:chExt cx="1898076" cy="757611"/>
          </a:xfrm>
        </p:grpSpPr>
        <p:sp>
          <p:nvSpPr>
            <p:cNvPr id="6" name="Rectangle 5">
              <a:extLst>
                <a:ext uri="{FF2B5EF4-FFF2-40B4-BE49-F238E27FC236}">
                  <a16:creationId xmlns:a16="http://schemas.microsoft.com/office/drawing/2014/main" id="{0F64CAF0-156B-519F-78F5-8AECF58F2C2B}"/>
                </a:ext>
              </a:extLst>
            </p:cNvPr>
            <p:cNvSpPr/>
            <p:nvPr/>
          </p:nvSpPr>
          <p:spPr>
            <a:xfrm>
              <a:off x="6647838" y="1949019"/>
              <a:ext cx="1898076" cy="683712"/>
            </a:xfrm>
            <a:prstGeom prst="rect">
              <a:avLst/>
            </a:prstGeom>
            <a:solidFill>
              <a:srgbClr val="FFFF00">
                <a:alpha val="2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0C1804AB-E7BF-B91B-DF32-F0D4EC0FDC39}"/>
                </a:ext>
              </a:extLst>
            </p:cNvPr>
            <p:cNvSpPr txBox="1"/>
            <p:nvPr/>
          </p:nvSpPr>
          <p:spPr>
            <a:xfrm>
              <a:off x="6720418" y="1986399"/>
              <a:ext cx="1752916" cy="720231"/>
            </a:xfrm>
            <a:prstGeom prst="rect">
              <a:avLst/>
            </a:prstGeom>
            <a:noFill/>
          </p:spPr>
          <p:txBody>
            <a:bodyPr wrap="square" rtlCol="0">
              <a:spAutoFit/>
            </a:bodyPr>
            <a:lstStyle/>
            <a:p>
              <a:r>
                <a:rPr lang="en-GB" sz="1200" b="1" dirty="0">
                  <a:latin typeface="Bradley Hand ITC" panose="03070402050302030203" pitchFamily="66" charset="0"/>
                </a:rPr>
                <a:t>Played the game with Aunty Jane. Found it tricky but it was fun.</a:t>
              </a:r>
            </a:p>
          </p:txBody>
        </p:sp>
      </p:grpSp>
      <p:sp>
        <p:nvSpPr>
          <p:cNvPr id="11" name="Oval 10">
            <a:extLst>
              <a:ext uri="{FF2B5EF4-FFF2-40B4-BE49-F238E27FC236}">
                <a16:creationId xmlns:a16="http://schemas.microsoft.com/office/drawing/2014/main" id="{40A262F2-30B3-D2E7-AE35-DCEB1F1994B3}"/>
              </a:ext>
            </a:extLst>
          </p:cNvPr>
          <p:cNvSpPr/>
          <p:nvPr/>
        </p:nvSpPr>
        <p:spPr>
          <a:xfrm>
            <a:off x="5857006" y="5756973"/>
            <a:ext cx="668481" cy="683712"/>
          </a:xfrm>
          <a:prstGeom prst="ellipse">
            <a:avLst/>
          </a:prstGeom>
          <a:solidFill>
            <a:srgbClr val="FFFF00">
              <a:alpha val="2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4645562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D9BCF7-CC57-FF14-ABE6-A33A9533140F}"/>
              </a:ext>
            </a:extLst>
          </p:cNvPr>
          <p:cNvSpPr>
            <a:spLocks noGrp="1"/>
          </p:cNvSpPr>
          <p:nvPr>
            <p:ph type="title"/>
          </p:nvPr>
        </p:nvSpPr>
        <p:spPr/>
        <p:txBody>
          <a:bodyPr/>
          <a:lstStyle/>
          <a:p>
            <a:r>
              <a:rPr lang="en-GB" dirty="0"/>
              <a:t>References:</a:t>
            </a:r>
          </a:p>
        </p:txBody>
      </p:sp>
      <p:sp>
        <p:nvSpPr>
          <p:cNvPr id="7" name="TextBox 6">
            <a:extLst>
              <a:ext uri="{FF2B5EF4-FFF2-40B4-BE49-F238E27FC236}">
                <a16:creationId xmlns:a16="http://schemas.microsoft.com/office/drawing/2014/main" id="{560F9BF5-5248-78E9-6C3F-C5A9D11E5450}"/>
              </a:ext>
            </a:extLst>
          </p:cNvPr>
          <p:cNvSpPr txBox="1"/>
          <p:nvPr/>
        </p:nvSpPr>
        <p:spPr>
          <a:xfrm>
            <a:off x="685800" y="1412777"/>
            <a:ext cx="10702636" cy="4247317"/>
          </a:xfrm>
          <a:prstGeom prst="rect">
            <a:avLst/>
          </a:prstGeom>
          <a:noFill/>
        </p:spPr>
        <p:txBody>
          <a:bodyPr wrap="square" rtlCol="0">
            <a:spAutoFit/>
          </a:bodyPr>
          <a:lstStyle/>
          <a:p>
            <a:r>
              <a:rPr lang="en-US" dirty="0" err="1"/>
              <a:t>Axford</a:t>
            </a:r>
            <a:r>
              <a:rPr lang="en-US" dirty="0"/>
              <a:t>, N., Berry, V., Lloyd, J., Moore, D., Rogers, M., Hurst, A., </a:t>
            </a:r>
            <a:r>
              <a:rPr lang="en-US" dirty="0" err="1"/>
              <a:t>Blockley</a:t>
            </a:r>
            <a:r>
              <a:rPr lang="en-US" dirty="0"/>
              <a:t>, K., </a:t>
            </a:r>
            <a:r>
              <a:rPr lang="en-US" dirty="0" err="1"/>
              <a:t>Durkin,H</a:t>
            </a:r>
            <a:r>
              <a:rPr lang="en-US" dirty="0"/>
              <a:t>. and Minton, J. (2019) How Can Schools Support Parents’ Engagement in their Children’s Learning? Evidence from Research and Practice. London: Education Endowment Foundation.</a:t>
            </a:r>
          </a:p>
          <a:p>
            <a:endParaRPr lang="en-US" dirty="0"/>
          </a:p>
          <a:p>
            <a:r>
              <a:rPr lang="en-US" dirty="0"/>
              <a:t>Desforges, C. &amp; </a:t>
            </a:r>
            <a:r>
              <a:rPr lang="en-US" dirty="0" err="1"/>
              <a:t>Abouchaar</a:t>
            </a:r>
            <a:r>
              <a:rPr lang="en-US" dirty="0"/>
              <a:t>, A. (2003), The impact of parental involvement, parental support and family education on pupil achievement and adjustment: A literature review. London: Department for Education and Skills.</a:t>
            </a:r>
          </a:p>
          <a:p>
            <a:endParaRPr lang="en-US" dirty="0"/>
          </a:p>
          <a:p>
            <a:r>
              <a:rPr lang="en-US" dirty="0"/>
              <a:t>Goodall, J &amp; </a:t>
            </a:r>
            <a:r>
              <a:rPr lang="en-US" dirty="0" err="1"/>
              <a:t>Vorhaus</a:t>
            </a:r>
            <a:r>
              <a:rPr lang="en-US" dirty="0"/>
              <a:t>, J (2011), Review of Best Practice in Parental Engagement. Department for Education.</a:t>
            </a:r>
          </a:p>
          <a:p>
            <a:endParaRPr lang="en-US" dirty="0"/>
          </a:p>
          <a:p>
            <a:r>
              <a:rPr lang="en-US" dirty="0"/>
              <a:t>Sarjeant, S (2021) Engaging parents in children’s literacy: an investigation into the Impact in Writing programme as a strategy for parental engagement. Available at: </a:t>
            </a:r>
            <a:r>
              <a:rPr lang="en-US" dirty="0">
                <a:hlinkClick r:id="rId2"/>
              </a:rPr>
              <a:t>https://orca.cardiff.ac.uk/id/eprint/136692/3/1576474%20Suzanne%20Sarjeant%20-%20Final%20thesis%20(002).pdf</a:t>
            </a:r>
            <a:r>
              <a:rPr lang="en-US" dirty="0"/>
              <a:t> (Accessed 03.10.2022)</a:t>
            </a:r>
            <a:endParaRPr lang="en-GB" dirty="0"/>
          </a:p>
        </p:txBody>
      </p:sp>
    </p:spTree>
    <p:extLst>
      <p:ext uri="{BB962C8B-B14F-4D97-AF65-F5344CB8AC3E}">
        <p14:creationId xmlns:p14="http://schemas.microsoft.com/office/powerpoint/2010/main" val="2195860575"/>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DFBC8E4-C229-4B45-854D-879850523899}"/>
              </a:ext>
            </a:extLst>
          </p:cNvPr>
          <p:cNvSpPr>
            <a:spLocks noGrp="1"/>
          </p:cNvSpPr>
          <p:nvPr>
            <p:ph type="ctrTitle"/>
          </p:nvPr>
        </p:nvSpPr>
        <p:spPr>
          <a:xfrm>
            <a:off x="402672" y="485062"/>
            <a:ext cx="6437173" cy="648071"/>
          </a:xfrm>
        </p:spPr>
        <p:txBody>
          <a:bodyPr>
            <a:normAutofit/>
          </a:bodyPr>
          <a:lstStyle/>
          <a:p>
            <a:r>
              <a:rPr lang="en-US" dirty="0">
                <a:latin typeface="Arial"/>
                <a:cs typeface="Arial"/>
              </a:rPr>
              <a:t>Thank you!</a:t>
            </a:r>
            <a:endParaRPr lang="en-US" dirty="0"/>
          </a:p>
        </p:txBody>
      </p:sp>
    </p:spTree>
    <p:extLst>
      <p:ext uri="{BB962C8B-B14F-4D97-AF65-F5344CB8AC3E}">
        <p14:creationId xmlns:p14="http://schemas.microsoft.com/office/powerpoint/2010/main" val="379756856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ustom Design">
  <a:themeElements>
    <a:clrScheme name="Custom 7">
      <a:dk1>
        <a:srgbClr val="585858"/>
      </a:dk1>
      <a:lt1>
        <a:srgbClr val="FFFFFF"/>
      </a:lt1>
      <a:dk2>
        <a:srgbClr val="006666"/>
      </a:dk2>
      <a:lt2>
        <a:srgbClr val="5F5F5F"/>
      </a:lt2>
      <a:accent1>
        <a:srgbClr val="585858"/>
      </a:accent1>
      <a:accent2>
        <a:srgbClr val="99CCCC"/>
      </a:accent2>
      <a:accent3>
        <a:srgbClr val="FFFFFF"/>
      </a:accent3>
      <a:accent4>
        <a:srgbClr val="000000"/>
      </a:accent4>
      <a:accent5>
        <a:srgbClr val="ADE2E2"/>
      </a:accent5>
      <a:accent6>
        <a:srgbClr val="8AB9B9"/>
      </a:accent6>
      <a:hlink>
        <a:srgbClr val="00B0F0"/>
      </a:hlink>
      <a:folHlink>
        <a:srgbClr val="B2B2B2"/>
      </a:folHlink>
    </a:clrScheme>
    <a:fontScheme name="Custom 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1FA6E98444773541B2FFAA1AD96D1FA1" ma:contentTypeVersion="17" ma:contentTypeDescription="Create a new document." ma:contentTypeScope="" ma:versionID="0fdca2dd1d9f082b487e73ca4bbe5b19">
  <xsd:schema xmlns:xsd="http://www.w3.org/2001/XMLSchema" xmlns:xs="http://www.w3.org/2001/XMLSchema" xmlns:p="http://schemas.microsoft.com/office/2006/metadata/properties" xmlns:ns2="b7690056-a357-435e-b8ff-9edb59231559" xmlns:ns3="76668642-f934-4610-b993-d2030cf93ae0" targetNamespace="http://schemas.microsoft.com/office/2006/metadata/properties" ma:root="true" ma:fieldsID="be17ede27b92edd342614fa6e66ad3c7" ns2:_="" ns3:_="">
    <xsd:import namespace="b7690056-a357-435e-b8ff-9edb59231559"/>
    <xsd:import namespace="76668642-f934-4610-b993-d2030cf93ae0"/>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DateTaken" minOccurs="0"/>
                <xsd:element ref="ns2:MediaServiceAutoTags" minOccurs="0"/>
                <xsd:element ref="ns2:MediaServiceLocation" minOccurs="0"/>
                <xsd:element ref="ns2:MediaServiceGenerationTime" minOccurs="0"/>
                <xsd:element ref="ns2:MediaServiceEventHashCode" minOccurs="0"/>
                <xsd:element ref="ns2:MediaServiceOCR" minOccurs="0"/>
                <xsd:element ref="ns2:MediaServiceAutoKeyPoints" minOccurs="0"/>
                <xsd:element ref="ns2:MediaServiceKeyPoint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90056-a357-435e-b8ff-9edb59231559"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MediaServiceAutoTags" ma:internalName="MediaServiceAutoTags" ma:readOnly="true">
      <xsd:simpleType>
        <xsd:restriction base="dms:Text"/>
      </xsd:simpleType>
    </xsd:element>
    <xsd:element name="MediaServiceLocation" ma:index="14" nillable="true" ma:displayName="MediaServiceLocation" ma:internalName="MediaServiceLocatio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a0b1f9e3-a32c-47c2-a0c8-0018341ad028"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76668642-f934-4610-b993-d2030cf93ae0"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0fb944b8-9ca8-4ea2-adc0-04b7d1395aa3}" ma:internalName="TaxCatchAll" ma:showField="CatchAllData" ma:web="76668642-f934-4610-b993-d2030cf93ae0">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76668642-f934-4610-b993-d2030cf93ae0" xsi:nil="true"/>
    <lcf76f155ced4ddcb4097134ff3c332f xmlns="b7690056-a357-435e-b8ff-9edb5923155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7CE53C5-F8EA-4EEB-865A-6BF2B3193918}">
  <ds:schemaRefs>
    <ds:schemaRef ds:uri="http://schemas.microsoft.com/sharepoint/v3/contenttype/forms"/>
  </ds:schemaRefs>
</ds:datastoreItem>
</file>

<file path=customXml/itemProps2.xml><?xml version="1.0" encoding="utf-8"?>
<ds:datastoreItem xmlns:ds="http://schemas.openxmlformats.org/officeDocument/2006/customXml" ds:itemID="{8839B0C7-C1A0-40C2-A017-D9153AB9FFC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90056-a357-435e-b8ff-9edb59231559"/>
    <ds:schemaRef ds:uri="76668642-f934-4610-b993-d2030cf93ae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C3FB026D-DE04-4E20-A889-56B3780E04F6}">
  <ds:schemaRefs>
    <ds:schemaRef ds:uri="http://purl.org/dc/elements/1.1/"/>
    <ds:schemaRef ds:uri="http://schemas.microsoft.com/office/2006/metadata/properties"/>
    <ds:schemaRef ds:uri="http://purl.org/dc/terms/"/>
    <ds:schemaRef ds:uri="http://schemas.openxmlformats.org/package/2006/metadata/core-properties"/>
    <ds:schemaRef ds:uri="76668642-f934-4610-b993-d2030cf93ae0"/>
    <ds:schemaRef ds:uri="http://schemas.microsoft.com/office/2006/documentManagement/types"/>
    <ds:schemaRef ds:uri="http://schemas.microsoft.com/office/infopath/2007/PartnerControls"/>
    <ds:schemaRef ds:uri="b7690056-a357-435e-b8ff-9edb59231559"/>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192</TotalTime>
  <Words>4538</Words>
  <Application>Microsoft Office PowerPoint</Application>
  <PresentationFormat>Widescreen</PresentationFormat>
  <Paragraphs>354</Paragraphs>
  <Slides>65</Slides>
  <Notes>42</Notes>
  <HiddenSlides>1</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65</vt:i4>
      </vt:variant>
    </vt:vector>
  </HeadingPairs>
  <TitlesOfParts>
    <vt:vector size="73" baseType="lpstr">
      <vt:lpstr>Arial</vt:lpstr>
      <vt:lpstr>Arial Rounded MT Bold</vt:lpstr>
      <vt:lpstr>Bradley Hand ITC</vt:lpstr>
      <vt:lpstr>Calibri</vt:lpstr>
      <vt:lpstr>Calibri Light</vt:lpstr>
      <vt:lpstr>Century Gothic</vt:lpstr>
      <vt:lpstr>Office Theme</vt:lpstr>
      <vt:lpstr>Custom Design</vt:lpstr>
      <vt:lpstr>Mastering Number at Home  Reception</vt:lpstr>
      <vt:lpstr>Children and grown-ups will work through the session materials, guided by the class teacher. These will cover:</vt:lpstr>
      <vt:lpstr>PowerPoint Presentation</vt:lpstr>
      <vt:lpstr>Why engage you in your child’s learning?</vt:lpstr>
      <vt:lpstr>PowerPoint Presentation</vt:lpstr>
      <vt:lpstr>The ‘problem’ with maths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Part-part-whole with dots</vt:lpstr>
      <vt:lpstr>PowerPoint Presentation</vt:lpstr>
      <vt:lpstr>You will also need to show the numbers on your fingers!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Home Learning</vt:lpstr>
      <vt:lpstr>PowerPoint Presentation</vt:lpstr>
      <vt:lpstr>PowerPoint Presentation</vt:lpstr>
      <vt:lpstr>References:</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Mastering Number With Parents  Reception</dc:title>
  <dc:creator>Roy Broadfield</dc:creator>
  <cp:lastModifiedBy>Mandy Ambridge</cp:lastModifiedBy>
  <cp:revision>40</cp:revision>
  <dcterms:created xsi:type="dcterms:W3CDTF">2022-06-01T09:13:54Z</dcterms:created>
  <dcterms:modified xsi:type="dcterms:W3CDTF">2025-02-03T09:11:13Z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0x0101001FA6E98444773541B2FFAA1AD96D1FA1</vt:lpwstr>
  </property>
</Properties>
</file>