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20"/>
  </p:notesMasterIdLst>
  <p:sldIdLst>
    <p:sldId id="256" r:id="rId5"/>
    <p:sldId id="257" r:id="rId6"/>
    <p:sldId id="258" r:id="rId7"/>
    <p:sldId id="259" r:id="rId8"/>
    <p:sldId id="270" r:id="rId9"/>
    <p:sldId id="272" r:id="rId10"/>
    <p:sldId id="273" r:id="rId11"/>
    <p:sldId id="262" r:id="rId12"/>
    <p:sldId id="263" r:id="rId13"/>
    <p:sldId id="264" r:id="rId14"/>
    <p:sldId id="266" r:id="rId15"/>
    <p:sldId id="265" r:id="rId16"/>
    <p:sldId id="274" r:id="rId17"/>
    <p:sldId id="275" r:id="rId18"/>
    <p:sldId id="271"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536CA2-C34F-6E3E-B46E-9ED48D953D5F}" v="14" dt="2025-06-30T15:43:23.3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p:cViewPr varScale="1">
        <p:scale>
          <a:sx n="85" d="100"/>
          <a:sy n="85" d="100"/>
        </p:scale>
        <p:origin x="1315"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69F163-083E-417B-BAD5-B4FAFE192139}" type="datetimeFigureOut">
              <a:rPr lang="en-GB" smtClean="0"/>
              <a:t>07/07/2025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E0CE99-3163-48CF-87FD-BDA233ADA3F7}" type="slidenum">
              <a:rPr lang="en-GB" smtClean="0"/>
              <a:t>‹#›</a:t>
            </a:fld>
            <a:endParaRPr lang="en-GB"/>
          </a:p>
        </p:txBody>
      </p:sp>
    </p:spTree>
    <p:extLst>
      <p:ext uri="{BB962C8B-B14F-4D97-AF65-F5344CB8AC3E}">
        <p14:creationId xmlns:p14="http://schemas.microsoft.com/office/powerpoint/2010/main" val="3368869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8E0CE99-3163-48CF-87FD-BDA233ADA3F7}" type="slidenum">
              <a:rPr lang="en-GB" smtClean="0"/>
              <a:t>11</a:t>
            </a:fld>
            <a:endParaRPr lang="en-GB"/>
          </a:p>
        </p:txBody>
      </p:sp>
    </p:spTree>
    <p:extLst>
      <p:ext uri="{BB962C8B-B14F-4D97-AF65-F5344CB8AC3E}">
        <p14:creationId xmlns:p14="http://schemas.microsoft.com/office/powerpoint/2010/main" val="946174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Support your child with </a:t>
            </a:r>
            <a:r>
              <a:rPr lang="en-GB" altLang="en-US" b="1" dirty="0"/>
              <a:t>Home learning activities</a:t>
            </a:r>
            <a:r>
              <a:rPr lang="en-GB" altLang="en-US" dirty="0"/>
              <a:t>; especially reading &amp; times tables… </a:t>
            </a:r>
          </a:p>
          <a:p>
            <a:endParaRPr lang="en-GB" altLang="en-US" dirty="0"/>
          </a:p>
          <a:p>
            <a:r>
              <a:rPr lang="en-GB" altLang="en-US" b="1" dirty="0"/>
              <a:t>Attend FOTSA events </a:t>
            </a:r>
            <a:r>
              <a:rPr lang="en-GB" altLang="en-US" dirty="0"/>
              <a:t>and </a:t>
            </a:r>
            <a:r>
              <a:rPr lang="en-GB" altLang="en-US" b="1" dirty="0"/>
              <a:t>support with getting events ready</a:t>
            </a:r>
            <a:r>
              <a:rPr lang="en-GB" altLang="en-US" dirty="0"/>
              <a:t>… so important for the extra things we are able to offer our children; Opal Play, Swimming, trips and events to name a few</a:t>
            </a:r>
          </a:p>
          <a:p>
            <a:endParaRPr lang="en-GB" altLang="en-US" dirty="0"/>
          </a:p>
          <a:p>
            <a:r>
              <a:rPr lang="en-GB" altLang="en-US" dirty="0"/>
              <a:t>Come along to </a:t>
            </a:r>
            <a:r>
              <a:rPr lang="en-GB" altLang="en-US" b="1" dirty="0"/>
              <a:t>parent Voice meetings </a:t>
            </a:r>
            <a:r>
              <a:rPr lang="en-GB" altLang="en-US" dirty="0"/>
              <a:t>and help others to express their worries, concerns, share things they are happy with, offer solutions for things we can fix.</a:t>
            </a:r>
          </a:p>
          <a:p>
            <a:endParaRPr lang="en-GB" altLang="en-US" dirty="0"/>
          </a:p>
          <a:p>
            <a:r>
              <a:rPr lang="en-GB" altLang="en-US" dirty="0"/>
              <a:t>Consider coming along </a:t>
            </a:r>
            <a:r>
              <a:rPr lang="en-GB" altLang="en-US" b="1" dirty="0"/>
              <a:t>to help in your child’s class </a:t>
            </a:r>
            <a:r>
              <a:rPr lang="en-GB" altLang="en-US" dirty="0"/>
              <a:t>– please</a:t>
            </a:r>
            <a:r>
              <a:rPr lang="en-GB" altLang="en-US" baseline="0" dirty="0"/>
              <a:t> note that you will need to have a safeguarding talk with me before helping in school.</a:t>
            </a:r>
            <a:endParaRPr lang="en-GB" altLang="en-US" dirty="0"/>
          </a:p>
          <a:p>
            <a:endParaRPr lang="en-GB" altLang="en-US" dirty="0"/>
          </a:p>
          <a:p>
            <a:r>
              <a:rPr lang="en-GB" altLang="en-US" b="1" dirty="0"/>
              <a:t>Share your worries </a:t>
            </a:r>
            <a:r>
              <a:rPr lang="en-GB" altLang="en-US" dirty="0"/>
              <a:t>with us and we will do our best to make things better.  No worry is too small.</a:t>
            </a:r>
          </a:p>
          <a:p>
            <a:endParaRPr lang="en-GB" altLang="en-US" dirty="0"/>
          </a:p>
          <a:p>
            <a:r>
              <a:rPr lang="en-GB" altLang="en-US" b="1" dirty="0"/>
              <a:t>Offer your congratulations </a:t>
            </a:r>
            <a:r>
              <a:rPr lang="en-GB" altLang="en-US" dirty="0"/>
              <a:t>when things go well.  It is always so lovely to receive an email or card from parents and children when they are really happy with something.</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B8618C20-0343-45D8-8BE3-29F79A274BE7}" type="slidenum">
              <a:rPr lang="en-GB" smtClean="0"/>
              <a:t>14</a:t>
            </a:fld>
            <a:endParaRPr lang="en-GB"/>
          </a:p>
        </p:txBody>
      </p:sp>
    </p:spTree>
    <p:extLst>
      <p:ext uri="{BB962C8B-B14F-4D97-AF65-F5344CB8AC3E}">
        <p14:creationId xmlns:p14="http://schemas.microsoft.com/office/powerpoint/2010/main" val="3122910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3043137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1493080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2857859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DD6F7F1-90EA-48DF-985C-7BEF13B6E1DE}" type="datetimeFigureOut">
              <a:rPr lang="en-GB" smtClean="0"/>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808341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DD6F7F1-90EA-48DF-985C-7BEF13B6E1DE}" type="datetimeFigureOut">
              <a:rPr lang="en-GB" smtClean="0"/>
              <a:t>07/07/2025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4217132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DD6F7F1-90EA-48DF-985C-7BEF13B6E1DE}" type="datetimeFigureOut">
              <a:rPr lang="en-GB" smtClean="0"/>
              <a:t>07/07/2025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3186821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D6F7F1-90EA-48DF-985C-7BEF13B6E1DE}" type="datetimeFigureOut">
              <a:rPr lang="en-GB" smtClean="0"/>
              <a:t>07/07/2025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2115314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DDD6F7F1-90EA-48DF-985C-7BEF13B6E1DE}" type="datetimeFigureOut">
              <a:rPr lang="en-GB" smtClean="0"/>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275658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D6F7F1-90EA-48DF-985C-7BEF13B6E1DE}" type="datetimeFigureOut">
              <a:rPr lang="en-GB" smtClean="0"/>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343573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903888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774568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17068652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06056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3002887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6146533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D6F7F1-90EA-48DF-985C-7BEF13B6E1DE}"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A3B07-4EAE-492F-AAAB-4464162E3513}" type="slidenum">
              <a:rPr lang="en-GB" smtClean="0"/>
              <a:t>‹#›</a:t>
            </a:fld>
            <a:endParaRPr lang="en-GB"/>
          </a:p>
        </p:txBody>
      </p:sp>
    </p:spTree>
    <p:extLst>
      <p:ext uri="{BB962C8B-B14F-4D97-AF65-F5344CB8AC3E}">
        <p14:creationId xmlns:p14="http://schemas.microsoft.com/office/powerpoint/2010/main" val="2835719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DD6F7F1-90EA-48DF-985C-7BEF13B6E1DE}" type="datetimeFigureOut">
              <a:rPr lang="en-GB" smtClean="0"/>
              <a:t>07/07/2025</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3E0A3B07-4EAE-492F-AAAB-4464162E3513}" type="slidenum">
              <a:rPr lang="en-GB" smtClean="0"/>
              <a:t>‹#›</a:t>
            </a:fld>
            <a:endParaRPr lang="en-GB"/>
          </a:p>
        </p:txBody>
      </p:sp>
    </p:spTree>
    <p:extLst>
      <p:ext uri="{BB962C8B-B14F-4D97-AF65-F5344CB8AC3E}">
        <p14:creationId xmlns:p14="http://schemas.microsoft.com/office/powerpoint/2010/main" val="144519722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hyperlink" Target="http://www.google.co.uk/url?sa=i&amp;rct=j&amp;q=&amp;esrc=s&amp;source=images&amp;cd=&amp;cad=rja&amp;uact=8&amp;ved=0CAcQjRxqFQoTCMPb_cjK2MYCFUNcFAoduIUMpw&amp;url=http://www.clipartsheep.com/time-and-attendance-work-clipart/dT1hSFIwY0hNNkx5OTBhVzFsYzNCb1pYSmxMbU52TG5waEwyTnZiblJsYm5RdmFXMW5MM1JwYldVdGMzQm9aWEpsTFdGMGRHVnVaR0Z1WTJVdWFuQm58dz00NDJ8aD0zMDB8dD1qcGVnfA/&amp;ei=tO6jVcOxNcO4UbiLsrgK&amp;psig=AFQjCNGe59n90ArN3h-HIiBzvJxVzrQ07Q&amp;ust=143689323363558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uk/url?sa=i&amp;rct=j&amp;q=&amp;esrc=s&amp;source=images&amp;cd=&amp;cad=rja&amp;uact=8&amp;ved=0CAcQjRxqFQoTCK-2rtnK2MYCFUbrFAodvNAAHA&amp;url=http://www.educationcity.com/uk/news-team-blog-tags/new-national-curriculum&amp;ei=1-6jVe_uDcbWU7yhg-AB&amp;psig=AFQjCNEaBExTCFgBTnVvt6Uq-mURGsMs9A&amp;ust=1436893257468182"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P6C-4zL2MYCFcm7FAodvYsJAQ&amp;url=http://www.clipartpanda.com/categories/english-language-clipart&amp;ei=Q--jVb7VGsn3Ur2Xpgg&amp;psig=AFQjCNFueJutn11Tifj6_wFIU3bBTbkkSg&amp;ust=1436893340826125"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ogle.co.uk/url?sa=i&amp;rct=j&amp;q=&amp;esrc=s&amp;source=images&amp;cd=&amp;cad=rja&amp;uact=8&amp;ved=0CAcQjRxqFQoTCO7juZnL2MYCFQayFAodYwcAGw&amp;url=https://clc2.uniservity.com/GroupHomepage.asp?GroupID%3D20241607&amp;ei=Xe-jVa7BJobkUuOOgNgB&amp;psig=AFQjCNGAoIjN-uo42N7_5i654B3gCxgfFg&amp;ust=1436893399296815"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google.co.uk/url?sa=i&amp;rct=j&amp;q=&amp;esrc=s&amp;source=images&amp;cd=&amp;cad=rja&amp;uact=8&amp;ved=0CAcQjRxqFQoTCKCthbHL2MYCFUHXFAod1x0PUQ&amp;url=https://www.edulink.networcs.net/schools/Westlands/Pages/SchoolRules.aspx&amp;ei=j--jVeCpBsGuU9e7vIgF&amp;psig=AFQjCNEL2d8rdkssHRLwqnJVFqksZjp76g&amp;ust=143689343772354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amp;url=http://shsdelta.net/index.php?option%3Dcom_content%26view%3Darticle%26id%3D138%26Itemid%3D67&amp;ei=oe-jVaOmKIT9ULmWg6gI&amp;psig=AFQjCNHBNdVv7hXksoI_gStfZLRFmAO-5Q&amp;ust=143689347399136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uk/url?sa=i&amp;rct=j&amp;q=&amp;esrc=s&amp;source=images&amp;cd=&amp;cad=rja&amp;uact=8&amp;ved=0CAcQjRxqFQoTCJqY5LLK2MYCFUPAFAodxHUAVw&amp;url=http://www.clipartpanda.com/clipart_images/first-day-of-school-clip-art-35454533&amp;ei=hu6jVZq9E8OAU8TrgbgF&amp;psig=AFQjCNFNG1RdOyg0mQBwGppRCOpFBU95mg&amp;ust=1436893127636349"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53132">
              <a:srgbClr val="DCF0B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59632" y="0"/>
            <a:ext cx="6172200" cy="1894362"/>
          </a:xfrm>
        </p:spPr>
        <p:txBody>
          <a:bodyPr/>
          <a:lstStyle/>
          <a:p>
            <a:pPr algn="ctr"/>
            <a:r>
              <a:rPr lang="en-GB" b="1" dirty="0">
                <a:solidFill>
                  <a:srgbClr val="FF0000"/>
                </a:solidFill>
                <a:latin typeface="Comic Sans MS" panose="030F0702030302020204" pitchFamily="66" charset="0"/>
              </a:rPr>
              <a:t>Welcome to Ruby Class!</a:t>
            </a:r>
          </a:p>
        </p:txBody>
      </p:sp>
      <p:sp>
        <p:nvSpPr>
          <p:cNvPr id="3" name="Subtitle 2"/>
          <p:cNvSpPr>
            <a:spLocks noGrp="1"/>
          </p:cNvSpPr>
          <p:nvPr>
            <p:ph type="subTitle" idx="1"/>
          </p:nvPr>
        </p:nvSpPr>
        <p:spPr>
          <a:xfrm>
            <a:off x="611560" y="1772816"/>
            <a:ext cx="8280920" cy="4752528"/>
          </a:xfrm>
          <a:solidFill>
            <a:schemeClr val="bg1"/>
          </a:solidFill>
        </p:spPr>
        <p:txBody>
          <a:bodyPr>
            <a:noAutofit/>
          </a:bodyPr>
          <a:lstStyle/>
          <a:p>
            <a:pPr algn="l"/>
            <a:r>
              <a:rPr lang="en-GB" sz="2200" b="1" dirty="0">
                <a:solidFill>
                  <a:schemeClr val="tx1"/>
                </a:solidFill>
                <a:latin typeface="Comic Sans MS" panose="030F0702030302020204" pitchFamily="66" charset="0"/>
              </a:rPr>
              <a:t>Mrs George </a:t>
            </a:r>
            <a:r>
              <a:rPr lang="en-GB" sz="2200" dirty="0">
                <a:solidFill>
                  <a:schemeClr val="tx1"/>
                </a:solidFill>
                <a:latin typeface="Comic Sans MS" panose="030F0702030302020204" pitchFamily="66" charset="0"/>
              </a:rPr>
              <a:t>– Class Teacher (Monday and Tuesday)</a:t>
            </a:r>
          </a:p>
          <a:p>
            <a:pPr algn="l"/>
            <a:endParaRPr lang="en-GB" sz="2200" dirty="0">
              <a:solidFill>
                <a:schemeClr val="tx1"/>
              </a:solidFill>
              <a:latin typeface="Comic Sans MS" panose="030F0702030302020204" pitchFamily="66" charset="0"/>
            </a:endParaRPr>
          </a:p>
          <a:p>
            <a:pPr algn="l"/>
            <a:r>
              <a:rPr lang="en-GB" sz="2200" b="1" dirty="0">
                <a:solidFill>
                  <a:schemeClr val="tx1"/>
                </a:solidFill>
                <a:latin typeface="Comic Sans MS" panose="030F0702030302020204" pitchFamily="66" charset="0"/>
              </a:rPr>
              <a:t>Mrs Graham </a:t>
            </a:r>
            <a:r>
              <a:rPr lang="en-GB" sz="2200" dirty="0">
                <a:solidFill>
                  <a:schemeClr val="tx1"/>
                </a:solidFill>
                <a:latin typeface="Comic Sans MS" panose="030F0702030302020204" pitchFamily="66" charset="0"/>
              </a:rPr>
              <a:t>– Class Teacher (Wednesday ,Thursday and Friday)</a:t>
            </a:r>
          </a:p>
          <a:p>
            <a:pPr algn="l"/>
            <a:endParaRPr lang="en-GB" sz="2200" dirty="0">
              <a:solidFill>
                <a:schemeClr val="tx1"/>
              </a:solidFill>
              <a:latin typeface="Comic Sans MS" panose="030F0702030302020204" pitchFamily="66" charset="0"/>
            </a:endParaRPr>
          </a:p>
          <a:p>
            <a:pPr algn="l"/>
            <a:r>
              <a:rPr lang="en-GB" sz="2200" b="1" dirty="0">
                <a:solidFill>
                  <a:schemeClr val="tx1"/>
                </a:solidFill>
                <a:latin typeface="Comic Sans MS" panose="030F0702030302020204" pitchFamily="66" charset="0"/>
              </a:rPr>
              <a:t>Mrs Mellor – </a:t>
            </a:r>
            <a:r>
              <a:rPr lang="en-GB" sz="2200" dirty="0">
                <a:solidFill>
                  <a:schemeClr val="tx1"/>
                </a:solidFill>
                <a:latin typeface="Comic Sans MS" panose="030F0702030302020204" pitchFamily="66" charset="0"/>
              </a:rPr>
              <a:t>Teaching Assistant (Monday, Tuesday, Wednesday)</a:t>
            </a:r>
          </a:p>
          <a:p>
            <a:pPr algn="l"/>
            <a:endParaRPr lang="en-GB" sz="2200" b="1" dirty="0">
              <a:solidFill>
                <a:schemeClr val="tx1"/>
              </a:solidFill>
              <a:latin typeface="Comic Sans MS" panose="030F0702030302020204" pitchFamily="66" charset="0"/>
            </a:endParaRPr>
          </a:p>
          <a:p>
            <a:pPr algn="l"/>
            <a:r>
              <a:rPr lang="en-GB" sz="2200" b="1" dirty="0">
                <a:solidFill>
                  <a:schemeClr val="tx1"/>
                </a:solidFill>
                <a:latin typeface="Comic Sans MS" panose="030F0702030302020204" pitchFamily="66" charset="0"/>
              </a:rPr>
              <a:t>Mrs Wade </a:t>
            </a:r>
            <a:r>
              <a:rPr lang="en-GB" sz="2200" dirty="0">
                <a:solidFill>
                  <a:schemeClr val="tx1"/>
                </a:solidFill>
                <a:latin typeface="Comic Sans MS" panose="030F0702030302020204" pitchFamily="66" charset="0"/>
              </a:rPr>
              <a:t>– Teaching Assistant (Thursday, Friday)</a:t>
            </a:r>
          </a:p>
          <a:p>
            <a:pPr algn="l"/>
            <a:endParaRPr lang="en-GB" sz="2200" dirty="0">
              <a:solidFill>
                <a:schemeClr val="tx1"/>
              </a:solidFill>
              <a:latin typeface="Comic Sans MS" panose="030F0702030302020204" pitchFamily="66" charset="0"/>
            </a:endParaRPr>
          </a:p>
          <a:p>
            <a:pPr algn="l"/>
            <a:r>
              <a:rPr lang="en-GB" sz="2200" b="1" dirty="0">
                <a:solidFill>
                  <a:schemeClr val="tx1"/>
                </a:solidFill>
                <a:latin typeface="Comic Sans MS" panose="030F0702030302020204" pitchFamily="66" charset="0"/>
              </a:rPr>
              <a:t>Mrs Sevier, Mrs James, Mrs Chamberlain- </a:t>
            </a:r>
            <a:r>
              <a:rPr lang="en-GB" sz="2200" dirty="0">
                <a:solidFill>
                  <a:schemeClr val="tx1"/>
                </a:solidFill>
                <a:latin typeface="Comic Sans MS" panose="030F0702030302020204" pitchFamily="66" charset="0"/>
              </a:rPr>
              <a:t>SNAs</a:t>
            </a:r>
          </a:p>
        </p:txBody>
      </p:sp>
    </p:spTree>
    <p:extLst>
      <p:ext uri="{BB962C8B-B14F-4D97-AF65-F5344CB8AC3E}">
        <p14:creationId xmlns:p14="http://schemas.microsoft.com/office/powerpoint/2010/main" val="1939034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372" y="327967"/>
            <a:ext cx="7467600" cy="1143000"/>
          </a:xfrm>
        </p:spPr>
        <p:txBody>
          <a:bodyPr/>
          <a:lstStyle/>
          <a:p>
            <a:r>
              <a:rPr lang="en-GB" dirty="0">
                <a:solidFill>
                  <a:schemeClr val="tx1"/>
                </a:solidFill>
                <a:latin typeface="Comic Sans MS" panose="030F0702030302020204" pitchFamily="66" charset="0"/>
              </a:rPr>
              <a:t>School Day</a:t>
            </a:r>
          </a:p>
        </p:txBody>
      </p:sp>
      <p:sp>
        <p:nvSpPr>
          <p:cNvPr id="3" name="Content Placeholder 2"/>
          <p:cNvSpPr>
            <a:spLocks noGrp="1"/>
          </p:cNvSpPr>
          <p:nvPr>
            <p:ph idx="1"/>
          </p:nvPr>
        </p:nvSpPr>
        <p:spPr>
          <a:xfrm>
            <a:off x="562372" y="1041206"/>
            <a:ext cx="8229600" cy="5544616"/>
          </a:xfrm>
        </p:spPr>
        <p:txBody>
          <a:bodyPr>
            <a:noAutofit/>
          </a:bodyPr>
          <a:lstStyle/>
          <a:p>
            <a:pPr marL="0" indent="0">
              <a:buNone/>
            </a:pPr>
            <a:r>
              <a:rPr lang="en-GB" dirty="0"/>
              <a:t>8.40: Doors open</a:t>
            </a:r>
          </a:p>
          <a:p>
            <a:pPr marL="0" indent="0">
              <a:buNone/>
            </a:pPr>
            <a:r>
              <a:rPr lang="en-GB" dirty="0"/>
              <a:t>8.45: Registration</a:t>
            </a:r>
          </a:p>
          <a:p>
            <a:pPr marL="0" indent="0">
              <a:buNone/>
            </a:pPr>
            <a:r>
              <a:rPr lang="en-GB" dirty="0"/>
              <a:t>8.50: Phonics</a:t>
            </a:r>
          </a:p>
          <a:p>
            <a:pPr marL="0" indent="0">
              <a:buNone/>
            </a:pPr>
            <a:r>
              <a:rPr lang="en-GB" dirty="0"/>
              <a:t>9.30: English</a:t>
            </a:r>
          </a:p>
          <a:p>
            <a:pPr marL="0" indent="0">
              <a:buNone/>
            </a:pPr>
            <a:r>
              <a:rPr lang="en-GB" dirty="0"/>
              <a:t>10.30: Break</a:t>
            </a:r>
          </a:p>
          <a:p>
            <a:pPr marL="0" indent="0">
              <a:buNone/>
            </a:pPr>
            <a:r>
              <a:rPr lang="en-GB" dirty="0"/>
              <a:t>10.45: Collective worship</a:t>
            </a:r>
          </a:p>
          <a:p>
            <a:pPr marL="0" indent="0">
              <a:buNone/>
            </a:pPr>
            <a:r>
              <a:rPr lang="en-GB" dirty="0"/>
              <a:t>11.00: Maths</a:t>
            </a:r>
          </a:p>
          <a:p>
            <a:pPr marL="0" indent="0">
              <a:buNone/>
            </a:pPr>
            <a:r>
              <a:rPr lang="en-GB" dirty="0"/>
              <a:t>12.00: Mastering Number</a:t>
            </a:r>
          </a:p>
          <a:p>
            <a:pPr marL="0" indent="0">
              <a:buNone/>
            </a:pPr>
            <a:r>
              <a:rPr lang="en-GB" dirty="0"/>
              <a:t>12.15: Lunch</a:t>
            </a:r>
          </a:p>
          <a:p>
            <a:pPr marL="0" indent="0">
              <a:buNone/>
            </a:pPr>
            <a:r>
              <a:rPr lang="en-GB" dirty="0"/>
              <a:t>1.15: Foundation Subject</a:t>
            </a:r>
          </a:p>
          <a:p>
            <a:pPr marL="0" indent="0">
              <a:buNone/>
            </a:pPr>
            <a:r>
              <a:rPr lang="en-GB" dirty="0"/>
              <a:t>2.15: Afternoon snack</a:t>
            </a:r>
          </a:p>
          <a:p>
            <a:pPr marL="0" indent="0">
              <a:buNone/>
            </a:pPr>
            <a:r>
              <a:rPr lang="en-GB" dirty="0"/>
              <a:t>2.20 : Paired Reading/Foundation Subject</a:t>
            </a:r>
          </a:p>
          <a:p>
            <a:pPr marL="0" indent="0">
              <a:buNone/>
            </a:pPr>
            <a:r>
              <a:rPr lang="en-GB" dirty="0"/>
              <a:t>3.00: Story</a:t>
            </a:r>
          </a:p>
          <a:p>
            <a:pPr marL="0" indent="0">
              <a:buNone/>
            </a:pPr>
            <a:r>
              <a:rPr lang="en-GB" dirty="0"/>
              <a:t>3.15: Home time</a:t>
            </a:r>
          </a:p>
        </p:txBody>
      </p:sp>
      <p:pic>
        <p:nvPicPr>
          <p:cNvPr id="2050" name="Picture 2" descr="http://alpineanimalhospital.evetsites.net/sites/site-2475/images/clipart-pencil-checklist.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5944" y="4581128"/>
            <a:ext cx="2076028" cy="2015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471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latin typeface="Comic Sans MS" panose="030F0702030302020204" pitchFamily="66" charset="0"/>
              </a:rPr>
              <a:t>The Curriculum</a:t>
            </a:r>
          </a:p>
        </p:txBody>
      </p:sp>
      <p:sp>
        <p:nvSpPr>
          <p:cNvPr id="3" name="Content Placeholder 2"/>
          <p:cNvSpPr>
            <a:spLocks noGrp="1"/>
          </p:cNvSpPr>
          <p:nvPr>
            <p:ph idx="1"/>
          </p:nvPr>
        </p:nvSpPr>
        <p:spPr>
          <a:xfrm>
            <a:off x="609598" y="1173086"/>
            <a:ext cx="8398990" cy="5445224"/>
          </a:xfrm>
        </p:spPr>
        <p:txBody>
          <a:bodyPr vert="horz" lIns="91440" tIns="45720" rIns="91440" bIns="45720" rtlCol="0" anchor="t">
            <a:noAutofit/>
          </a:bodyPr>
          <a:lstStyle/>
          <a:p>
            <a:r>
              <a:rPr lang="en-GB" sz="2400" dirty="0">
                <a:latin typeface="Comic Sans MS" panose="030F0702030302020204" pitchFamily="66" charset="0"/>
              </a:rPr>
              <a:t>English </a:t>
            </a:r>
          </a:p>
          <a:p>
            <a:pPr lvl="1"/>
            <a:r>
              <a:rPr lang="en-GB" sz="2000" dirty="0">
                <a:latin typeface="Comic Sans MS" panose="030F0702030302020204" pitchFamily="66" charset="0"/>
              </a:rPr>
              <a:t>Rocket Phonics</a:t>
            </a:r>
          </a:p>
          <a:p>
            <a:pPr lvl="1"/>
            <a:r>
              <a:rPr lang="en-GB" sz="2000" dirty="0">
                <a:latin typeface="Comic Sans MS" panose="030F0702030302020204" pitchFamily="66" charset="0"/>
              </a:rPr>
              <a:t>Reading </a:t>
            </a:r>
          </a:p>
          <a:p>
            <a:pPr lvl="1"/>
            <a:r>
              <a:rPr lang="en-GB" sz="2000" dirty="0">
                <a:latin typeface="Comic Sans MS" panose="030F0702030302020204" pitchFamily="66" charset="0"/>
              </a:rPr>
              <a:t>Writing </a:t>
            </a:r>
          </a:p>
          <a:p>
            <a:pPr lvl="1"/>
            <a:r>
              <a:rPr lang="en-GB" sz="2000" dirty="0">
                <a:latin typeface="Comic Sans MS"/>
              </a:rPr>
              <a:t>Spelling, Grammar and Punctuation (Phonics) </a:t>
            </a:r>
            <a:endParaRPr lang="en-GB" sz="2000" dirty="0">
              <a:latin typeface="Comic Sans MS" panose="030F0702030302020204" pitchFamily="66" charset="0"/>
            </a:endParaRPr>
          </a:p>
          <a:p>
            <a:pPr lvl="1"/>
            <a:r>
              <a:rPr lang="en-GB" sz="2000" dirty="0">
                <a:latin typeface="Comic Sans MS" panose="030F0702030302020204" pitchFamily="66" charset="0"/>
              </a:rPr>
              <a:t>Handwriting (Phonics)</a:t>
            </a:r>
          </a:p>
          <a:p>
            <a:endParaRPr lang="en-GB" sz="1200" dirty="0">
              <a:latin typeface="Comic Sans MS" panose="030F0702030302020204" pitchFamily="66" charset="0"/>
            </a:endParaRPr>
          </a:p>
          <a:p>
            <a:r>
              <a:rPr lang="en-GB" sz="2400" dirty="0">
                <a:latin typeface="Comic Sans MS" panose="030F0702030302020204" pitchFamily="66" charset="0"/>
              </a:rPr>
              <a:t>Mathematics </a:t>
            </a:r>
          </a:p>
          <a:p>
            <a:pPr lvl="1"/>
            <a:r>
              <a:rPr lang="en-GB" sz="2000" dirty="0">
                <a:latin typeface="Comic Sans MS"/>
              </a:rPr>
              <a:t>Arithmetic and Fluency</a:t>
            </a:r>
          </a:p>
          <a:p>
            <a:pPr lvl="1"/>
            <a:r>
              <a:rPr lang="en-GB" sz="2000" dirty="0">
                <a:latin typeface="Comic Sans MS" panose="030F0702030302020204" pitchFamily="66" charset="0"/>
              </a:rPr>
              <a:t>Reasoning</a:t>
            </a:r>
          </a:p>
          <a:p>
            <a:pPr lvl="1"/>
            <a:r>
              <a:rPr lang="en-GB" sz="2000" dirty="0">
                <a:latin typeface="Comic Sans MS" panose="030F0702030302020204" pitchFamily="66" charset="0"/>
              </a:rPr>
              <a:t>KIRFs</a:t>
            </a:r>
          </a:p>
          <a:p>
            <a:pPr lvl="1"/>
            <a:r>
              <a:rPr lang="en-GB" sz="2000" dirty="0">
                <a:latin typeface="Comic Sans MS"/>
              </a:rPr>
              <a:t>Topic – Science, RE, History, Geography,</a:t>
            </a:r>
          </a:p>
          <a:p>
            <a:pPr marL="0" indent="0">
              <a:buNone/>
            </a:pPr>
            <a:r>
              <a:rPr lang="en-GB" sz="2000" dirty="0">
                <a:latin typeface="Comic Sans MS" panose="030F0702030302020204" pitchFamily="66" charset="0"/>
              </a:rPr>
              <a:t>			PSHE, Art, D&amp;T, Music, PE, Computing</a:t>
            </a:r>
          </a:p>
        </p:txBody>
      </p:sp>
      <p:pic>
        <p:nvPicPr>
          <p:cNvPr id="3074" name="Picture 2" descr="http://www.educationcity.com/uk/sites/default/files/National%20Curriculum%20blog%20Sten%20book.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39690"/>
            <a:ext cx="2160241" cy="206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178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37" y="-14138"/>
            <a:ext cx="6347713" cy="1320800"/>
          </a:xfrm>
        </p:spPr>
        <p:txBody>
          <a:bodyPr/>
          <a:lstStyle/>
          <a:p>
            <a:r>
              <a:rPr lang="en-GB" dirty="0">
                <a:solidFill>
                  <a:schemeClr val="tx1"/>
                </a:solidFill>
                <a:latin typeface="Comic Sans MS" panose="030F0702030302020204" pitchFamily="66" charset="0"/>
              </a:rPr>
              <a:t>English</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203" t="27976" r="24144" b="16468"/>
          <a:stretch/>
        </p:blipFill>
        <p:spPr bwMode="auto">
          <a:xfrm>
            <a:off x="5989839" y="639802"/>
            <a:ext cx="3068409" cy="1770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06162" y="744099"/>
            <a:ext cx="7168604" cy="6109365"/>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300" dirty="0">
                <a:latin typeface="Comic Sans MS" panose="030F0702030302020204" pitchFamily="66" charset="0"/>
              </a:rPr>
              <a:t>Daily Phonics Lessons (Rocket Phonics)</a:t>
            </a:r>
          </a:p>
          <a:p>
            <a:pPr marL="285750" indent="-285750">
              <a:buFont typeface="Arial" panose="020B0604020202020204" pitchFamily="34" charset="0"/>
              <a:buChar char="•"/>
            </a:pPr>
            <a:endParaRPr lang="en-GB" sz="2300" dirty="0">
              <a:latin typeface="Comic Sans MS" panose="030F0702030302020204" pitchFamily="66" charset="0"/>
            </a:endParaRPr>
          </a:p>
          <a:p>
            <a:pPr marL="285750" indent="-285750">
              <a:buFont typeface="Arial" panose="020B0604020202020204" pitchFamily="34" charset="0"/>
              <a:buChar char="•"/>
            </a:pPr>
            <a:r>
              <a:rPr lang="en-GB" sz="2300" dirty="0">
                <a:latin typeface="Comic Sans MS" panose="030F0702030302020204" pitchFamily="66" charset="0"/>
              </a:rPr>
              <a:t>Paired Reading</a:t>
            </a:r>
          </a:p>
          <a:p>
            <a:endParaRPr lang="en-GB" sz="2300" dirty="0">
              <a:latin typeface="Comic Sans MS" panose="030F0702030302020204" pitchFamily="66" charset="0"/>
            </a:endParaRPr>
          </a:p>
          <a:p>
            <a:pPr marL="285750" indent="-285750">
              <a:buFont typeface="Arial" panose="020B0604020202020204" pitchFamily="34" charset="0"/>
              <a:buChar char="•"/>
            </a:pPr>
            <a:r>
              <a:rPr lang="en-GB" sz="2300" dirty="0">
                <a:latin typeface="Comic Sans MS" panose="030F0702030302020204" pitchFamily="66" charset="0"/>
              </a:rPr>
              <a:t>Daily English lessons </a:t>
            </a:r>
          </a:p>
          <a:p>
            <a:endParaRPr lang="en-GB" sz="2300" dirty="0">
              <a:latin typeface="Comic Sans MS" panose="030F0702030302020204" pitchFamily="66" charset="0"/>
            </a:endParaRPr>
          </a:p>
          <a:p>
            <a:r>
              <a:rPr lang="en-GB" sz="2300" dirty="0">
                <a:latin typeface="Comic Sans MS" panose="030F0702030302020204" pitchFamily="66" charset="0"/>
              </a:rPr>
              <a:t>Range of genres</a:t>
            </a:r>
          </a:p>
          <a:p>
            <a:endParaRPr lang="en-GB" sz="2300" dirty="0">
              <a:latin typeface="Comic Sans MS" panose="030F0702030302020204" pitchFamily="66" charset="0"/>
            </a:endParaRPr>
          </a:p>
          <a:p>
            <a:r>
              <a:rPr lang="en-GB" sz="2300" dirty="0">
                <a:latin typeface="Comic Sans MS"/>
              </a:rPr>
              <a:t>Fiction: Traction Man, Toby and the Great Fire of London, Prince Cinders, The Tunnel</a:t>
            </a:r>
          </a:p>
          <a:p>
            <a:endParaRPr lang="en-GB" sz="2300" dirty="0">
              <a:latin typeface="Comic Sans MS" panose="030F0702030302020204" pitchFamily="66" charset="0"/>
            </a:endParaRPr>
          </a:p>
          <a:p>
            <a:r>
              <a:rPr lang="en-GB" sz="2300" dirty="0">
                <a:latin typeface="Comic Sans MS"/>
              </a:rPr>
              <a:t>Non-fiction: Life Cycles, The Great Fire of London, Instructions, Riddles, Animal Homes, Persuasive Letters</a:t>
            </a:r>
          </a:p>
          <a:p>
            <a:endParaRPr lang="en-GB" sz="2300" dirty="0">
              <a:latin typeface="Comic Sans MS" panose="030F0702030302020204" pitchFamily="66" charset="0"/>
            </a:endParaRPr>
          </a:p>
          <a:p>
            <a:r>
              <a:rPr lang="en-GB" sz="2300" dirty="0">
                <a:latin typeface="Comic Sans MS"/>
              </a:rPr>
              <a:t>Poetry: The Owl and the Pussy Cat, The Sound Collector</a:t>
            </a:r>
            <a:endParaRPr lang="en-GB" sz="2300" dirty="0">
              <a:latin typeface="Comic Sans MS" panose="030F0702030302020204" pitchFamily="66" charset="0"/>
            </a:endParaRPr>
          </a:p>
        </p:txBody>
      </p:sp>
      <p:pic>
        <p:nvPicPr>
          <p:cNvPr id="6" name="Picture 2" descr="http://images.clipartpanda.com/english-subject-clipart-Language-Arts-13qmftg.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22503" y="5487509"/>
            <a:ext cx="1621497" cy="125196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531076" y="118530"/>
            <a:ext cx="3456384" cy="369332"/>
          </a:xfrm>
          <a:prstGeom prst="rect">
            <a:avLst/>
          </a:prstGeom>
          <a:noFill/>
        </p:spPr>
        <p:txBody>
          <a:bodyPr wrap="square" rtlCol="0">
            <a:spAutoFit/>
          </a:bodyPr>
          <a:lstStyle/>
          <a:p>
            <a:r>
              <a:rPr lang="en-GB" dirty="0">
                <a:latin typeface="Comic Sans MS" panose="030F0702030302020204" pitchFamily="66" charset="0"/>
              </a:rPr>
              <a:t>English National Curriculum</a:t>
            </a:r>
          </a:p>
        </p:txBody>
      </p:sp>
    </p:spTree>
    <p:extLst>
      <p:ext uri="{BB962C8B-B14F-4D97-AF65-F5344CB8AC3E}">
        <p14:creationId xmlns:p14="http://schemas.microsoft.com/office/powerpoint/2010/main" val="2064738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7251" y="75982"/>
            <a:ext cx="4289245" cy="688722"/>
          </a:xfrm>
          <a:solidFill>
            <a:schemeClr val="bg1"/>
          </a:solidFill>
          <a:ln>
            <a:solidFill>
              <a:schemeClr val="tx1"/>
            </a:solidFill>
          </a:ln>
        </p:spPr>
        <p:txBody>
          <a:bodyPr/>
          <a:lstStyle/>
          <a:p>
            <a:r>
              <a:rPr lang="en-GB" dirty="0">
                <a:solidFill>
                  <a:schemeClr val="tx1"/>
                </a:solidFill>
                <a:latin typeface="Comic Sans MS" panose="030F0702030302020204" pitchFamily="66" charset="0"/>
              </a:rPr>
              <a:t>Reading at Home</a:t>
            </a:r>
          </a:p>
        </p:txBody>
      </p:sp>
      <p:sp>
        <p:nvSpPr>
          <p:cNvPr id="3" name="Content Placeholder 2"/>
          <p:cNvSpPr>
            <a:spLocks noGrp="1"/>
          </p:cNvSpPr>
          <p:nvPr>
            <p:ph idx="1"/>
          </p:nvPr>
        </p:nvSpPr>
        <p:spPr>
          <a:xfrm>
            <a:off x="467544" y="908720"/>
            <a:ext cx="8100529" cy="5688632"/>
          </a:xfrm>
          <a:solidFill>
            <a:schemeClr val="bg1"/>
          </a:solidFill>
        </p:spPr>
        <p:txBody>
          <a:bodyPr>
            <a:noAutofit/>
          </a:bodyPr>
          <a:lstStyle/>
          <a:p>
            <a:r>
              <a:rPr lang="en-GB" sz="2000" dirty="0">
                <a:latin typeface="Comic Sans MS" panose="030F0702030302020204" pitchFamily="66" charset="0"/>
              </a:rPr>
              <a:t>Encourage your child to read for pleasure – fiction, non-fiction, poetry</a:t>
            </a:r>
          </a:p>
          <a:p>
            <a:r>
              <a:rPr lang="en-GB" sz="2000" dirty="0">
                <a:latin typeface="Comic Sans MS" panose="030F0702030302020204" pitchFamily="66" charset="0"/>
              </a:rPr>
              <a:t>Be a good role model – echo reading, take it in turns</a:t>
            </a:r>
          </a:p>
          <a:p>
            <a:r>
              <a:rPr lang="en-GB" sz="2000" dirty="0">
                <a:latin typeface="Comic Sans MS" panose="030F0702030302020204" pitchFamily="66" charset="0"/>
              </a:rPr>
              <a:t>Little and often</a:t>
            </a:r>
          </a:p>
          <a:p>
            <a:r>
              <a:rPr lang="en-GB" sz="2000" dirty="0">
                <a:latin typeface="Comic Sans MS" panose="030F0702030302020204" pitchFamily="66" charset="0"/>
              </a:rPr>
              <a:t>Re-read a book more than once</a:t>
            </a:r>
          </a:p>
          <a:p>
            <a:pPr marL="0" indent="0">
              <a:buNone/>
            </a:pPr>
            <a:r>
              <a:rPr lang="en-GB" sz="2000" dirty="0">
                <a:latin typeface="Comic Sans MS" panose="030F0702030302020204" pitchFamily="66" charset="0"/>
              </a:rPr>
              <a:t>1</a:t>
            </a:r>
            <a:r>
              <a:rPr lang="en-GB" sz="2000" baseline="30000" dirty="0">
                <a:latin typeface="Comic Sans MS" panose="030F0702030302020204" pitchFamily="66" charset="0"/>
              </a:rPr>
              <a:t>st</a:t>
            </a:r>
            <a:r>
              <a:rPr lang="en-GB" sz="2000" dirty="0">
                <a:latin typeface="Comic Sans MS" panose="030F0702030302020204" pitchFamily="66" charset="0"/>
              </a:rPr>
              <a:t> read = </a:t>
            </a:r>
            <a:r>
              <a:rPr lang="en-GB" sz="1800" b="0" i="0" u="none" strike="noStrike" dirty="0">
                <a:solidFill>
                  <a:srgbClr val="000000"/>
                </a:solidFill>
                <a:effectLst/>
                <a:latin typeface="Comic Sans MS" panose="030F0702030302020204" pitchFamily="66" charset="0"/>
              </a:rPr>
              <a:t>Look at the </a:t>
            </a:r>
            <a:r>
              <a:rPr lang="en-GB" sz="1800" b="0" i="0" u="none" strike="noStrike" dirty="0">
                <a:solidFill>
                  <a:srgbClr val="00B050"/>
                </a:solidFill>
                <a:effectLst/>
                <a:latin typeface="Comic Sans MS" panose="030F0702030302020204" pitchFamily="66" charset="0"/>
              </a:rPr>
              <a:t>pictures</a:t>
            </a:r>
            <a:r>
              <a:rPr lang="en-GB" sz="1800" b="0" i="0" u="none" strike="noStrike" dirty="0">
                <a:solidFill>
                  <a:srgbClr val="000000"/>
                </a:solidFill>
                <a:effectLst/>
                <a:latin typeface="Comic Sans MS" panose="030F0702030302020204" pitchFamily="66" charset="0"/>
              </a:rPr>
              <a:t> and talk about what is happening</a:t>
            </a:r>
            <a:r>
              <a:rPr lang="en-GB" sz="1800" b="0" i="0" dirty="0">
                <a:solidFill>
                  <a:srgbClr val="000000"/>
                </a:solidFill>
                <a:effectLst/>
                <a:latin typeface="Comic Sans MS" panose="030F0702030302020204" pitchFamily="66" charset="0"/>
              </a:rPr>
              <a:t>​</a:t>
            </a:r>
            <a:endParaRPr lang="en-GB" sz="2000" dirty="0">
              <a:latin typeface="Comic Sans MS" panose="030F0702030302020204" pitchFamily="66" charset="0"/>
            </a:endParaRPr>
          </a:p>
          <a:p>
            <a:pPr marL="0" indent="0">
              <a:buNone/>
            </a:pPr>
            <a:r>
              <a:rPr lang="en-GB" sz="2000" dirty="0">
                <a:latin typeface="Comic Sans MS" panose="030F0702030302020204" pitchFamily="66" charset="0"/>
              </a:rPr>
              <a:t>2</a:t>
            </a:r>
            <a:r>
              <a:rPr lang="en-GB" sz="2000" baseline="30000" dirty="0">
                <a:latin typeface="Comic Sans MS" panose="030F0702030302020204" pitchFamily="66" charset="0"/>
              </a:rPr>
              <a:t>nd</a:t>
            </a:r>
            <a:r>
              <a:rPr lang="en-GB" sz="2000" dirty="0">
                <a:latin typeface="Comic Sans MS" panose="030F0702030302020204" pitchFamily="66" charset="0"/>
              </a:rPr>
              <a:t> read = </a:t>
            </a:r>
            <a:r>
              <a:rPr lang="en-GB" sz="1800" b="0" i="0" u="none" strike="noStrike" dirty="0">
                <a:solidFill>
                  <a:srgbClr val="000000"/>
                </a:solidFill>
                <a:effectLst/>
                <a:latin typeface="Comic Sans MS" panose="030F0702030302020204" pitchFamily="66" charset="0"/>
              </a:rPr>
              <a:t>Ask your child to read the book concentrating on the </a:t>
            </a:r>
            <a:r>
              <a:rPr lang="en-GB" sz="1800" b="0" i="0" u="none" strike="noStrike" dirty="0">
                <a:solidFill>
                  <a:srgbClr val="00B050"/>
                </a:solidFill>
                <a:effectLst/>
                <a:latin typeface="Comic Sans MS" panose="030F0702030302020204" pitchFamily="66" charset="0"/>
              </a:rPr>
              <a:t>phonics </a:t>
            </a:r>
            <a:r>
              <a:rPr lang="en-GB" sz="1800" b="0" i="0" u="none" strike="noStrike" dirty="0">
                <a:solidFill>
                  <a:srgbClr val="000000"/>
                </a:solidFill>
                <a:effectLst/>
                <a:latin typeface="Comic Sans MS" panose="030F0702030302020204" pitchFamily="66" charset="0"/>
              </a:rPr>
              <a:t>on the inside front cover.</a:t>
            </a:r>
            <a:r>
              <a:rPr lang="en-GB" sz="1800" b="0" i="0" dirty="0">
                <a:solidFill>
                  <a:srgbClr val="000000"/>
                </a:solidFill>
                <a:effectLst/>
                <a:latin typeface="Comic Sans MS" panose="030F0702030302020204" pitchFamily="66" charset="0"/>
              </a:rPr>
              <a:t>​</a:t>
            </a:r>
            <a:endParaRPr lang="en-GB" sz="2000" dirty="0">
              <a:latin typeface="Comic Sans MS" panose="030F0702030302020204" pitchFamily="66" charset="0"/>
            </a:endParaRPr>
          </a:p>
          <a:p>
            <a:pPr marL="0" indent="0">
              <a:buNone/>
            </a:pPr>
            <a:r>
              <a:rPr lang="en-GB" sz="2000" dirty="0">
                <a:latin typeface="Comic Sans MS" panose="030F0702030302020204" pitchFamily="66" charset="0"/>
              </a:rPr>
              <a:t>3</a:t>
            </a:r>
            <a:r>
              <a:rPr lang="en-GB" sz="2000" baseline="30000" dirty="0">
                <a:latin typeface="Comic Sans MS" panose="030F0702030302020204" pitchFamily="66" charset="0"/>
              </a:rPr>
              <a:t>rd</a:t>
            </a:r>
            <a:r>
              <a:rPr lang="en-GB" sz="2000" dirty="0">
                <a:latin typeface="Comic Sans MS" panose="030F0702030302020204" pitchFamily="66" charset="0"/>
              </a:rPr>
              <a:t> read = </a:t>
            </a:r>
            <a:r>
              <a:rPr lang="en-GB" sz="1800" b="0" i="0" u="none" strike="noStrike" dirty="0">
                <a:solidFill>
                  <a:srgbClr val="000000"/>
                </a:solidFill>
                <a:effectLst/>
                <a:latin typeface="Comic Sans MS" panose="030F0702030302020204" pitchFamily="66" charset="0"/>
              </a:rPr>
              <a:t>Focus on using a </a:t>
            </a:r>
            <a:r>
              <a:rPr lang="en-GB" sz="1800" b="0" i="0" u="none" strike="noStrike" dirty="0">
                <a:solidFill>
                  <a:srgbClr val="00B050"/>
                </a:solidFill>
                <a:effectLst/>
                <a:latin typeface="Comic Sans MS" panose="030F0702030302020204" pitchFamily="66" charset="0"/>
              </a:rPr>
              <a:t>storyteller voice </a:t>
            </a:r>
            <a:r>
              <a:rPr lang="en-GB" sz="1800" b="0" i="0" u="none" strike="noStrike" dirty="0">
                <a:solidFill>
                  <a:srgbClr val="000000"/>
                </a:solidFill>
                <a:effectLst/>
                <a:latin typeface="Comic Sans MS" panose="030F0702030302020204" pitchFamily="66" charset="0"/>
              </a:rPr>
              <a:t>and developing fluency for the words read. </a:t>
            </a:r>
            <a:r>
              <a:rPr lang="en-GB" sz="1800" b="0" i="0" dirty="0">
                <a:solidFill>
                  <a:srgbClr val="000000"/>
                </a:solidFill>
                <a:effectLst/>
                <a:latin typeface="Comic Sans MS" panose="030F0702030302020204" pitchFamily="66" charset="0"/>
              </a:rPr>
              <a:t>​</a:t>
            </a:r>
            <a:endParaRPr lang="en-GB" sz="2000" dirty="0">
              <a:latin typeface="Comic Sans MS" panose="030F0702030302020204" pitchFamily="66" charset="0"/>
            </a:endParaRPr>
          </a:p>
          <a:p>
            <a:pPr marL="0" indent="0">
              <a:buNone/>
            </a:pPr>
            <a:r>
              <a:rPr lang="en-GB" sz="2000" dirty="0">
                <a:latin typeface="Comic Sans MS" panose="030F0702030302020204" pitchFamily="66" charset="0"/>
              </a:rPr>
              <a:t>4</a:t>
            </a:r>
            <a:r>
              <a:rPr lang="en-GB" sz="2000" baseline="30000" dirty="0">
                <a:latin typeface="Comic Sans MS" panose="030F0702030302020204" pitchFamily="66" charset="0"/>
              </a:rPr>
              <a:t>th</a:t>
            </a:r>
            <a:r>
              <a:rPr lang="en-GB" sz="2000" dirty="0">
                <a:latin typeface="Comic Sans MS" panose="030F0702030302020204" pitchFamily="66" charset="0"/>
              </a:rPr>
              <a:t> read = </a:t>
            </a:r>
            <a:r>
              <a:rPr lang="en-GB" sz="1800" b="0" i="0" u="none" strike="noStrike" dirty="0">
                <a:solidFill>
                  <a:srgbClr val="000000"/>
                </a:solidFill>
                <a:effectLst/>
                <a:latin typeface="Comic Sans MS" panose="030F0702030302020204" pitchFamily="66" charset="0"/>
              </a:rPr>
              <a:t>Ask your child questions about the story to develop their </a:t>
            </a:r>
            <a:r>
              <a:rPr lang="en-GB" sz="1800" b="0" i="0" u="none" strike="noStrike" dirty="0">
                <a:solidFill>
                  <a:srgbClr val="00B050"/>
                </a:solidFill>
                <a:effectLst/>
                <a:latin typeface="Comic Sans MS" panose="030F0702030302020204" pitchFamily="66" charset="0"/>
              </a:rPr>
              <a:t>comprehension. </a:t>
            </a:r>
            <a:r>
              <a:rPr lang="en-GB" sz="1800" b="0" i="0" dirty="0">
                <a:solidFill>
                  <a:srgbClr val="000000"/>
                </a:solidFill>
                <a:effectLst/>
                <a:latin typeface="Comic Sans MS" panose="030F0702030302020204" pitchFamily="66" charset="0"/>
              </a:rPr>
              <a:t>​</a:t>
            </a:r>
            <a:endParaRPr lang="en-GB" sz="2000" dirty="0">
              <a:latin typeface="Comic Sans MS" panose="030F0702030302020204" pitchFamily="66" charset="0"/>
            </a:endParaRPr>
          </a:p>
          <a:p>
            <a:r>
              <a:rPr lang="en-GB" sz="2000" dirty="0">
                <a:latin typeface="Comic Sans MS" panose="030F0702030302020204" pitchFamily="66" charset="0"/>
              </a:rPr>
              <a:t>Please write a comment in your child’s home-school link book if you have heard your child read at home. </a:t>
            </a:r>
          </a:p>
          <a:p>
            <a:r>
              <a:rPr lang="en-GB" sz="2000" dirty="0">
                <a:latin typeface="Comic Sans MS" panose="030F0702030302020204" pitchFamily="66" charset="0"/>
              </a:rPr>
              <a:t>Sticker– read at least four times each week</a:t>
            </a:r>
          </a:p>
        </p:txBody>
      </p:sp>
      <p:sp>
        <p:nvSpPr>
          <p:cNvPr id="5" name="TextBox 4">
            <a:extLst>
              <a:ext uri="{FF2B5EF4-FFF2-40B4-BE49-F238E27FC236}">
                <a16:creationId xmlns:a16="http://schemas.microsoft.com/office/drawing/2014/main" id="{74BCFA96-72A9-6C41-9D23-FC4F8BD84DF0}"/>
              </a:ext>
            </a:extLst>
          </p:cNvPr>
          <p:cNvSpPr txBox="1"/>
          <p:nvPr/>
        </p:nvSpPr>
        <p:spPr>
          <a:xfrm>
            <a:off x="107504" y="75982"/>
            <a:ext cx="4591878" cy="369332"/>
          </a:xfrm>
          <a:prstGeom prst="rect">
            <a:avLst/>
          </a:prstGeom>
          <a:noFill/>
        </p:spPr>
        <p:txBody>
          <a:bodyPr wrap="square">
            <a:spAutoFit/>
          </a:bodyPr>
          <a:lstStyle/>
          <a:p>
            <a:r>
              <a:rPr lang="en-GB" b="1" u="sng" dirty="0">
                <a:solidFill>
                  <a:srgbClr val="00B050"/>
                </a:solidFill>
                <a:latin typeface="Comic Sans MS" panose="030F0702030302020204" pitchFamily="66" charset="0"/>
              </a:rPr>
              <a:t>How can you help your child in English?</a:t>
            </a:r>
          </a:p>
        </p:txBody>
      </p:sp>
    </p:spTree>
    <p:extLst>
      <p:ext uri="{BB962C8B-B14F-4D97-AF65-F5344CB8AC3E}">
        <p14:creationId xmlns:p14="http://schemas.microsoft.com/office/powerpoint/2010/main" val="1144625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5FA6D4-EB2F-2CAA-1D8D-50109DC7F131}"/>
              </a:ext>
            </a:extLst>
          </p:cNvPr>
          <p:cNvSpPr txBox="1"/>
          <p:nvPr/>
        </p:nvSpPr>
        <p:spPr>
          <a:xfrm>
            <a:off x="3707904" y="618584"/>
            <a:ext cx="3266932" cy="3139321"/>
          </a:xfrm>
          <a:prstGeom prst="rect">
            <a:avLst/>
          </a:prstGeom>
          <a:noFill/>
        </p:spPr>
        <p:txBody>
          <a:bodyPr wrap="square">
            <a:spAutoFit/>
          </a:bodyPr>
          <a:lstStyle/>
          <a:p>
            <a:r>
              <a:rPr lang="en-GB" dirty="0">
                <a:solidFill>
                  <a:srgbClr val="00B050"/>
                </a:solidFill>
                <a:latin typeface="Comic Sans MS" panose="030F0702030302020204" pitchFamily="66" charset="0"/>
              </a:rPr>
              <a:t>Practise phonics: Words linked to the focus phonics for the week are sent home every Tuesday. Please help your child to embed the sounds and write words containing the sounds within sentences.</a:t>
            </a:r>
          </a:p>
          <a:p>
            <a:endParaRPr lang="en-GB" dirty="0">
              <a:solidFill>
                <a:srgbClr val="00B050"/>
              </a:solidFill>
              <a:latin typeface="Comic Sans MS" panose="030F0702030302020204" pitchFamily="66" charset="0"/>
            </a:endParaRPr>
          </a:p>
          <a:p>
            <a:r>
              <a:rPr lang="en-GB" dirty="0">
                <a:solidFill>
                  <a:srgbClr val="00B050"/>
                </a:solidFill>
                <a:latin typeface="Comic Sans MS" panose="030F0702030302020204" pitchFamily="66" charset="0"/>
              </a:rPr>
              <a:t>Children are to hand these books back in on a Monday.</a:t>
            </a:r>
          </a:p>
        </p:txBody>
      </p:sp>
      <p:sp>
        <p:nvSpPr>
          <p:cNvPr id="4" name="TextBox 3">
            <a:extLst>
              <a:ext uri="{FF2B5EF4-FFF2-40B4-BE49-F238E27FC236}">
                <a16:creationId xmlns:a16="http://schemas.microsoft.com/office/drawing/2014/main" id="{E4D5FA43-8AF4-0E0D-300F-A1D8BE8A44F8}"/>
              </a:ext>
            </a:extLst>
          </p:cNvPr>
          <p:cNvSpPr txBox="1"/>
          <p:nvPr/>
        </p:nvSpPr>
        <p:spPr>
          <a:xfrm>
            <a:off x="179512" y="26098"/>
            <a:ext cx="4591878" cy="369332"/>
          </a:xfrm>
          <a:prstGeom prst="rect">
            <a:avLst/>
          </a:prstGeom>
          <a:noFill/>
        </p:spPr>
        <p:txBody>
          <a:bodyPr wrap="square">
            <a:spAutoFit/>
          </a:bodyPr>
          <a:lstStyle/>
          <a:p>
            <a:r>
              <a:rPr lang="en-GB" b="1" u="sng" dirty="0">
                <a:solidFill>
                  <a:srgbClr val="00B050"/>
                </a:solidFill>
                <a:latin typeface="Comic Sans MS" panose="030F0702030302020204" pitchFamily="66" charset="0"/>
              </a:rPr>
              <a:t>How can you help your child in English?</a:t>
            </a:r>
          </a:p>
        </p:txBody>
      </p:sp>
      <p:sp>
        <p:nvSpPr>
          <p:cNvPr id="12" name="TextBox 11">
            <a:extLst>
              <a:ext uri="{FF2B5EF4-FFF2-40B4-BE49-F238E27FC236}">
                <a16:creationId xmlns:a16="http://schemas.microsoft.com/office/drawing/2014/main" id="{D2484472-F266-C507-D78D-F72EC906E0F7}"/>
              </a:ext>
            </a:extLst>
          </p:cNvPr>
          <p:cNvSpPr txBox="1"/>
          <p:nvPr/>
        </p:nvSpPr>
        <p:spPr>
          <a:xfrm>
            <a:off x="3727039" y="4581128"/>
            <a:ext cx="3384376" cy="1200329"/>
          </a:xfrm>
          <a:prstGeom prst="rect">
            <a:avLst/>
          </a:prstGeom>
          <a:noFill/>
        </p:spPr>
        <p:txBody>
          <a:bodyPr wrap="square">
            <a:spAutoFit/>
          </a:bodyPr>
          <a:lstStyle/>
          <a:p>
            <a:r>
              <a:rPr lang="en-GB" dirty="0">
                <a:solidFill>
                  <a:srgbClr val="00B050"/>
                </a:solidFill>
                <a:latin typeface="Comic Sans MS" panose="030F0702030302020204" pitchFamily="66" charset="0"/>
              </a:rPr>
              <a:t>Also please practise reading and writing the Year 1 and 2 CEW. This will support their reading and writing fluency.</a:t>
            </a:r>
          </a:p>
        </p:txBody>
      </p:sp>
      <p:pic>
        <p:nvPicPr>
          <p:cNvPr id="6" name="Picture 5" descr="A screenshot of a computer&#10;&#10;AI-generated content may be incorrect.">
            <a:extLst>
              <a:ext uri="{FF2B5EF4-FFF2-40B4-BE49-F238E27FC236}">
                <a16:creationId xmlns:a16="http://schemas.microsoft.com/office/drawing/2014/main" id="{6615B3F1-DFCC-B6E6-905C-4B9BE2A0B8AA}"/>
              </a:ext>
            </a:extLst>
          </p:cNvPr>
          <p:cNvPicPr>
            <a:picLocks noChangeAspect="1"/>
          </p:cNvPicPr>
          <p:nvPr/>
        </p:nvPicPr>
        <p:blipFill>
          <a:blip r:embed="rId2"/>
          <a:stretch>
            <a:fillRect/>
          </a:stretch>
        </p:blipFill>
        <p:spPr>
          <a:xfrm>
            <a:off x="323170" y="689201"/>
            <a:ext cx="3272518" cy="5489802"/>
          </a:xfrm>
          <a:prstGeom prst="rect">
            <a:avLst/>
          </a:prstGeom>
        </p:spPr>
      </p:pic>
    </p:spTree>
    <p:extLst>
      <p:ext uri="{BB962C8B-B14F-4D97-AF65-F5344CB8AC3E}">
        <p14:creationId xmlns:p14="http://schemas.microsoft.com/office/powerpoint/2010/main" val="168180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D03B19-4EF8-6CB5-CE54-886ED48D8650}"/>
              </a:ext>
            </a:extLst>
          </p:cNvPr>
          <p:cNvSpPr txBox="1"/>
          <p:nvPr/>
        </p:nvSpPr>
        <p:spPr>
          <a:xfrm>
            <a:off x="539552" y="764704"/>
            <a:ext cx="1744388" cy="461665"/>
          </a:xfrm>
          <a:prstGeom prst="rect">
            <a:avLst/>
          </a:prstGeom>
          <a:noFill/>
        </p:spPr>
        <p:txBody>
          <a:bodyPr wrap="none" rtlCol="0">
            <a:spAutoFit/>
          </a:bodyPr>
          <a:lstStyle/>
          <a:p>
            <a:r>
              <a:rPr lang="en-GB" sz="2400" dirty="0"/>
              <a:t>I Can Blend</a:t>
            </a:r>
          </a:p>
        </p:txBody>
      </p:sp>
      <p:pic>
        <p:nvPicPr>
          <p:cNvPr id="6" name="Picture 5">
            <a:extLst>
              <a:ext uri="{FF2B5EF4-FFF2-40B4-BE49-F238E27FC236}">
                <a16:creationId xmlns:a16="http://schemas.microsoft.com/office/drawing/2014/main" id="{69088BA4-02C0-4455-C61B-9E8C43682B38}"/>
              </a:ext>
            </a:extLst>
          </p:cNvPr>
          <p:cNvPicPr>
            <a:picLocks noChangeAspect="1"/>
          </p:cNvPicPr>
          <p:nvPr/>
        </p:nvPicPr>
        <p:blipFill>
          <a:blip r:embed="rId2"/>
          <a:stretch>
            <a:fillRect/>
          </a:stretch>
        </p:blipFill>
        <p:spPr>
          <a:xfrm>
            <a:off x="3347864" y="332656"/>
            <a:ext cx="2728317" cy="5898362"/>
          </a:xfrm>
          <a:prstGeom prst="rect">
            <a:avLst/>
          </a:prstGeom>
        </p:spPr>
      </p:pic>
    </p:spTree>
    <p:extLst>
      <p:ext uri="{BB962C8B-B14F-4D97-AF65-F5344CB8AC3E}">
        <p14:creationId xmlns:p14="http://schemas.microsoft.com/office/powerpoint/2010/main" val="2776740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58840" y="2947966"/>
            <a:ext cx="6993480" cy="364938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14590" y="53469"/>
            <a:ext cx="6347713" cy="1320800"/>
          </a:xfrm>
        </p:spPr>
        <p:txBody>
          <a:bodyPr/>
          <a:lstStyle/>
          <a:p>
            <a:r>
              <a:rPr lang="en-GB" dirty="0">
                <a:solidFill>
                  <a:schemeClr val="tx1"/>
                </a:solidFill>
                <a:latin typeface="Comic Sans MS" panose="030F0702030302020204" pitchFamily="66" charset="0"/>
              </a:rPr>
              <a:t>Maths</a:t>
            </a:r>
          </a:p>
        </p:txBody>
      </p:sp>
      <p:sp>
        <p:nvSpPr>
          <p:cNvPr id="3" name="Content Placeholder 2"/>
          <p:cNvSpPr>
            <a:spLocks noGrp="1"/>
          </p:cNvSpPr>
          <p:nvPr>
            <p:ph idx="1"/>
          </p:nvPr>
        </p:nvSpPr>
        <p:spPr>
          <a:xfrm>
            <a:off x="1547664" y="175005"/>
            <a:ext cx="6347714" cy="2596045"/>
          </a:xfrm>
        </p:spPr>
        <p:txBody>
          <a:bodyPr>
            <a:normAutofit lnSpcReduction="10000"/>
          </a:bodyPr>
          <a:lstStyle/>
          <a:p>
            <a:r>
              <a:rPr lang="en-GB" dirty="0">
                <a:latin typeface="Comic Sans MS" panose="030F0702030302020204" pitchFamily="66" charset="0"/>
              </a:rPr>
              <a:t>Daily maths lessons</a:t>
            </a:r>
          </a:p>
          <a:p>
            <a:pPr marL="0" indent="0">
              <a:buNone/>
            </a:pPr>
            <a:r>
              <a:rPr lang="en-GB" dirty="0">
                <a:latin typeface="Comic Sans MS" panose="030F0702030302020204" pitchFamily="66" charset="0"/>
              </a:rPr>
              <a:t>Arithmetic</a:t>
            </a:r>
          </a:p>
          <a:p>
            <a:pPr marL="0" indent="0">
              <a:buNone/>
            </a:pPr>
            <a:r>
              <a:rPr lang="en-GB" dirty="0">
                <a:latin typeface="Comic Sans MS" panose="030F0702030302020204" pitchFamily="66" charset="0"/>
              </a:rPr>
              <a:t>Fluency</a:t>
            </a:r>
          </a:p>
          <a:p>
            <a:pPr marL="0" indent="0">
              <a:buNone/>
            </a:pPr>
            <a:r>
              <a:rPr lang="en-GB" dirty="0">
                <a:latin typeface="Comic Sans MS" panose="030F0702030302020204" pitchFamily="66" charset="0"/>
              </a:rPr>
              <a:t>Reasoning and Problem Solving</a:t>
            </a:r>
          </a:p>
          <a:p>
            <a:r>
              <a:rPr lang="en-GB" dirty="0">
                <a:latin typeface="Comic Sans MS" panose="030F0702030302020204" pitchFamily="66" charset="0"/>
              </a:rPr>
              <a:t>Morning maths (retrieval)</a:t>
            </a:r>
          </a:p>
          <a:p>
            <a:r>
              <a:rPr lang="en-GB" dirty="0">
                <a:latin typeface="Comic Sans MS" panose="030F0702030302020204" pitchFamily="66" charset="0"/>
              </a:rPr>
              <a:t>Mastering Number</a:t>
            </a:r>
          </a:p>
          <a:p>
            <a:r>
              <a:rPr lang="en-GB" dirty="0">
                <a:latin typeface="Comic Sans MS" panose="030F0702030302020204" pitchFamily="66" charset="0"/>
              </a:rPr>
              <a:t>KIRFs</a:t>
            </a:r>
          </a:p>
        </p:txBody>
      </p:sp>
      <p:pic>
        <p:nvPicPr>
          <p:cNvPr id="5122" name="Picture 2" descr="https://clc2.uniservity.com/GroupDownloadAttachment.asp?GroupId=20241607&amp;AttachmentID=1809639">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5697041"/>
            <a:ext cx="1856582" cy="104432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4"/>
          <a:srcRect l="26565" t="22546" r="22519" b="10423"/>
          <a:stretch/>
        </p:blipFill>
        <p:spPr>
          <a:xfrm>
            <a:off x="5237825" y="85930"/>
            <a:ext cx="3746377" cy="2772961"/>
          </a:xfrm>
          <a:prstGeom prst="rect">
            <a:avLst/>
          </a:prstGeom>
        </p:spPr>
      </p:pic>
      <p:sp>
        <p:nvSpPr>
          <p:cNvPr id="6" name="Rectangle 5"/>
          <p:cNvSpPr/>
          <p:nvPr/>
        </p:nvSpPr>
        <p:spPr>
          <a:xfrm>
            <a:off x="458840" y="2947966"/>
            <a:ext cx="6849463" cy="3493264"/>
          </a:xfrm>
          <a:prstGeom prst="rect">
            <a:avLst/>
          </a:prstGeom>
        </p:spPr>
        <p:txBody>
          <a:bodyPr wrap="square" lIns="91440" tIns="45720" rIns="91440" bIns="45720" anchor="t">
            <a:spAutoFit/>
          </a:bodyPr>
          <a:lstStyle/>
          <a:p>
            <a:r>
              <a:rPr lang="en-GB" sz="1300" b="1" dirty="0">
                <a:solidFill>
                  <a:srgbClr val="00B050"/>
                </a:solidFill>
                <a:latin typeface="Comic Sans MS" panose="030F0702030302020204" pitchFamily="66" charset="0"/>
              </a:rPr>
              <a:t>How can you help your child in Maths?</a:t>
            </a:r>
          </a:p>
          <a:p>
            <a:r>
              <a:rPr lang="en-US" sz="1600" b="1" u="sng" dirty="0">
                <a:latin typeface="+mj-lt"/>
              </a:rPr>
              <a:t>Counting in 2s, 3s, 5s and 10s </a:t>
            </a:r>
            <a:r>
              <a:rPr lang="en-US" sz="1600" dirty="0">
                <a:latin typeface="+mj-lt"/>
              </a:rPr>
              <a:t>– forwards e.g., 0, 2, 4, 6, 8, 10 up to 20 and then 20, 18, 16, 14 etc.</a:t>
            </a:r>
          </a:p>
          <a:p>
            <a:r>
              <a:rPr lang="en-US" sz="1600" b="1" u="sng" dirty="0">
                <a:latin typeface="+mj-lt"/>
              </a:rPr>
              <a:t>Tell the time</a:t>
            </a:r>
            <a:r>
              <a:rPr lang="en-US" sz="1600" u="sng" dirty="0">
                <a:latin typeface="+mj-lt"/>
              </a:rPr>
              <a:t> </a:t>
            </a:r>
            <a:r>
              <a:rPr lang="en-US" sz="1600" dirty="0">
                <a:latin typeface="+mj-lt"/>
              </a:rPr>
              <a:t>on an analogue clock (o’clock, half past, quarter past and quarter to). Once they are secure with these then they can go onto telling the time to the nearest 5 minutes. </a:t>
            </a:r>
          </a:p>
          <a:p>
            <a:r>
              <a:rPr lang="en-US" sz="1600" b="1" u="sng" dirty="0">
                <a:latin typeface="+mj-lt"/>
              </a:rPr>
              <a:t>Understand the value of each coin. </a:t>
            </a:r>
            <a:r>
              <a:rPr lang="en-US" sz="1600" dirty="0">
                <a:latin typeface="+mj-lt"/>
              </a:rPr>
              <a:t>How can you make 23p? What can I buy for £1? How much change will I get from…?</a:t>
            </a:r>
          </a:p>
          <a:p>
            <a:r>
              <a:rPr lang="en-US" sz="1600" b="1" u="sng" dirty="0">
                <a:latin typeface="+mj-lt"/>
              </a:rPr>
              <a:t>Measuring weight, length and capacity</a:t>
            </a:r>
          </a:p>
          <a:p>
            <a:r>
              <a:rPr lang="en-US" sz="1600" b="1" u="sng" dirty="0">
                <a:latin typeface="+mj-lt"/>
              </a:rPr>
              <a:t>Problem solving </a:t>
            </a:r>
            <a:r>
              <a:rPr lang="en-US" sz="1600" dirty="0">
                <a:latin typeface="+mj-lt"/>
              </a:rPr>
              <a:t>– e.g. I want to buy 20 cakes. There are 5 cakes in each box, how many boxes do I need to buy altogether? Max gets £2 pocket each week. How much money will he have after 6 weeks?</a:t>
            </a:r>
          </a:p>
          <a:p>
            <a:r>
              <a:rPr lang="en-GB" sz="1600" b="1" u="sng" dirty="0">
                <a:latin typeface="+mj-lt"/>
              </a:rPr>
              <a:t>Maths games </a:t>
            </a:r>
            <a:r>
              <a:rPr lang="en-GB" sz="1600" dirty="0">
                <a:latin typeface="+mj-lt"/>
              </a:rPr>
              <a:t>on </a:t>
            </a:r>
            <a:r>
              <a:rPr lang="en-GB" sz="1600" dirty="0" err="1">
                <a:latin typeface="+mj-lt"/>
              </a:rPr>
              <a:t>MathsShed</a:t>
            </a:r>
            <a:r>
              <a:rPr lang="en-GB" sz="1600" dirty="0">
                <a:latin typeface="+mj-lt"/>
              </a:rPr>
              <a:t> and White Rose 1 Minute maths app.</a:t>
            </a:r>
          </a:p>
          <a:p>
            <a:r>
              <a:rPr lang="en-GB" sz="1600" b="1" u="sng" dirty="0">
                <a:latin typeface="+mj-lt"/>
              </a:rPr>
              <a:t>Digit Games </a:t>
            </a:r>
            <a:r>
              <a:rPr lang="en-GB" sz="1600">
                <a:latin typeface="+mj-lt"/>
              </a:rPr>
              <a:t>– every other Friday (Mastering Number Home Learning)</a:t>
            </a:r>
          </a:p>
        </p:txBody>
      </p:sp>
    </p:spTree>
    <p:extLst>
      <p:ext uri="{BB962C8B-B14F-4D97-AF65-F5344CB8AC3E}">
        <p14:creationId xmlns:p14="http://schemas.microsoft.com/office/powerpoint/2010/main" val="39199595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347713" cy="1320800"/>
          </a:xfrm>
        </p:spPr>
        <p:txBody>
          <a:bodyPr>
            <a:normAutofit/>
          </a:bodyPr>
          <a:lstStyle/>
          <a:p>
            <a:r>
              <a:rPr lang="en-GB" sz="2800" u="sng" dirty="0">
                <a:solidFill>
                  <a:schemeClr val="tx1"/>
                </a:solidFill>
                <a:latin typeface="Comic Sans MS" panose="030F0702030302020204" pitchFamily="66" charset="0"/>
              </a:rPr>
              <a:t>Curriculum</a:t>
            </a:r>
          </a:p>
        </p:txBody>
      </p:sp>
      <p:sp>
        <p:nvSpPr>
          <p:cNvPr id="3" name="Content Placeholder 2"/>
          <p:cNvSpPr>
            <a:spLocks noGrp="1"/>
          </p:cNvSpPr>
          <p:nvPr>
            <p:ph idx="1"/>
          </p:nvPr>
        </p:nvSpPr>
        <p:spPr>
          <a:xfrm>
            <a:off x="467544" y="476672"/>
            <a:ext cx="8280920" cy="3312368"/>
          </a:xfrm>
        </p:spPr>
        <p:txBody>
          <a:bodyPr vert="horz" lIns="91440" tIns="45720" rIns="91440" bIns="45720" rtlCol="0" anchor="t">
            <a:noAutofit/>
          </a:bodyPr>
          <a:lstStyle/>
          <a:p>
            <a:pPr marL="0" indent="0">
              <a:buNone/>
            </a:pPr>
            <a:r>
              <a:rPr lang="en-GB" sz="2000" b="1" u="sng" dirty="0">
                <a:solidFill>
                  <a:schemeClr val="tx1"/>
                </a:solidFill>
                <a:latin typeface="Comic Sans MS" panose="030F0702030302020204" pitchFamily="66" charset="0"/>
              </a:rPr>
              <a:t>Science</a:t>
            </a:r>
            <a:r>
              <a:rPr lang="en-GB" sz="2000" b="1" dirty="0">
                <a:solidFill>
                  <a:schemeClr val="tx1"/>
                </a:solidFill>
                <a:latin typeface="Comic Sans MS" panose="030F0702030302020204" pitchFamily="66" charset="0"/>
              </a:rPr>
              <a:t> – </a:t>
            </a:r>
            <a:r>
              <a:rPr lang="en-GB" sz="2000" dirty="0">
                <a:solidFill>
                  <a:schemeClr val="tx1"/>
                </a:solidFill>
                <a:latin typeface="Comic Sans MS" panose="030F0702030302020204" pitchFamily="66" charset="0"/>
              </a:rPr>
              <a:t>Growth and Survival, Materials, Super Scientists, Plants</a:t>
            </a:r>
            <a:endParaRPr lang="en-GB" sz="2000" b="1" dirty="0">
              <a:solidFill>
                <a:schemeClr val="tx1"/>
              </a:solidFill>
              <a:latin typeface="Comic Sans MS" panose="030F0702030302020204" pitchFamily="66" charset="0"/>
            </a:endParaRPr>
          </a:p>
          <a:p>
            <a:pPr marL="0" indent="0">
              <a:buNone/>
            </a:pPr>
            <a:r>
              <a:rPr lang="en-GB" sz="2000" b="1" u="sng" dirty="0">
                <a:solidFill>
                  <a:schemeClr val="tx1"/>
                </a:solidFill>
                <a:latin typeface="Comic Sans MS" panose="030F0702030302020204" pitchFamily="66" charset="0"/>
              </a:rPr>
              <a:t>RE</a:t>
            </a:r>
            <a:r>
              <a:rPr lang="en-GB" sz="2000" dirty="0">
                <a:solidFill>
                  <a:schemeClr val="tx1"/>
                </a:solidFill>
                <a:latin typeface="Comic Sans MS" panose="030F0702030302020204" pitchFamily="66" charset="0"/>
              </a:rPr>
              <a:t> – We follow the Guildford Diocese Curriculum</a:t>
            </a:r>
          </a:p>
          <a:p>
            <a:pPr marL="0" indent="0">
              <a:buNone/>
            </a:pPr>
            <a:r>
              <a:rPr lang="en-GB" sz="2000" dirty="0">
                <a:solidFill>
                  <a:schemeClr val="tx1"/>
                </a:solidFill>
                <a:latin typeface="Comic Sans MS" panose="030F0702030302020204" pitchFamily="66" charset="0"/>
              </a:rPr>
              <a:t>3 Christianity topics</a:t>
            </a:r>
          </a:p>
          <a:p>
            <a:pPr marL="0" indent="0">
              <a:buNone/>
            </a:pPr>
            <a:r>
              <a:rPr lang="en-GB" sz="2000" dirty="0">
                <a:solidFill>
                  <a:schemeClr val="tx1"/>
                </a:solidFill>
                <a:latin typeface="Comic Sans MS" panose="030F0702030302020204" pitchFamily="66" charset="0"/>
              </a:rPr>
              <a:t>2 Islam topics</a:t>
            </a:r>
          </a:p>
          <a:p>
            <a:pPr marL="0" indent="0">
              <a:buNone/>
            </a:pPr>
            <a:r>
              <a:rPr lang="en-GB" sz="2000" dirty="0">
                <a:solidFill>
                  <a:schemeClr val="tx1"/>
                </a:solidFill>
                <a:latin typeface="Comic Sans MS" panose="030F0702030302020204" pitchFamily="66" charset="0"/>
              </a:rPr>
              <a:t>Thematic Unit – Giving and Receiving</a:t>
            </a:r>
          </a:p>
          <a:p>
            <a:pPr marL="0" indent="0">
              <a:buNone/>
            </a:pPr>
            <a:endParaRPr lang="en-GB" sz="900" dirty="0">
              <a:solidFill>
                <a:schemeClr val="tx1"/>
              </a:solidFill>
              <a:latin typeface="Comic Sans MS" panose="030F0702030302020204" pitchFamily="66" charset="0"/>
            </a:endParaRPr>
          </a:p>
          <a:p>
            <a:pPr marL="0" indent="0">
              <a:buNone/>
            </a:pPr>
            <a:r>
              <a:rPr lang="en-GB" sz="2000" b="1" u="sng" dirty="0">
                <a:solidFill>
                  <a:schemeClr val="tx1"/>
                </a:solidFill>
                <a:latin typeface="Comic Sans MS" panose="030F0702030302020204" pitchFamily="66" charset="0"/>
              </a:rPr>
              <a:t>Topic</a:t>
            </a:r>
          </a:p>
          <a:p>
            <a:r>
              <a:rPr lang="en-GB" sz="2000" b="1" dirty="0">
                <a:solidFill>
                  <a:schemeClr val="tx1"/>
                </a:solidFill>
                <a:latin typeface="Comic Sans MS" panose="030F0702030302020204" pitchFamily="66" charset="0"/>
              </a:rPr>
              <a:t>Marvellous Me </a:t>
            </a:r>
            <a:r>
              <a:rPr lang="en-GB" sz="2000" dirty="0">
                <a:solidFill>
                  <a:schemeClr val="tx1"/>
                </a:solidFill>
                <a:latin typeface="Comic Sans MS" panose="030F0702030302020204" pitchFamily="66" charset="0"/>
              </a:rPr>
              <a:t>- Thorpe</a:t>
            </a:r>
          </a:p>
          <a:p>
            <a:r>
              <a:rPr lang="en-GB" sz="2000" b="1" dirty="0">
                <a:solidFill>
                  <a:schemeClr val="tx1"/>
                </a:solidFill>
                <a:latin typeface="Comic Sans MS"/>
              </a:rPr>
              <a:t>Remember </a:t>
            </a:r>
            <a:r>
              <a:rPr lang="en-GB" sz="2000" b="1" dirty="0" err="1">
                <a:solidFill>
                  <a:schemeClr val="tx1"/>
                </a:solidFill>
                <a:latin typeface="Comic Sans MS"/>
              </a:rPr>
              <a:t>Remember</a:t>
            </a:r>
            <a:r>
              <a:rPr lang="en-GB" sz="2000" b="1" dirty="0">
                <a:solidFill>
                  <a:schemeClr val="tx1"/>
                </a:solidFill>
                <a:latin typeface="Comic Sans MS"/>
              </a:rPr>
              <a:t> </a:t>
            </a:r>
            <a:r>
              <a:rPr lang="en-GB" sz="2000" dirty="0">
                <a:solidFill>
                  <a:schemeClr val="tx1"/>
                </a:solidFill>
                <a:latin typeface="Comic Sans MS"/>
              </a:rPr>
              <a:t>– Great Fire of London</a:t>
            </a:r>
          </a:p>
          <a:p>
            <a:r>
              <a:rPr lang="en-GB" sz="2000" b="1" dirty="0">
                <a:solidFill>
                  <a:schemeClr val="tx1"/>
                </a:solidFill>
                <a:latin typeface="Comic Sans MS"/>
              </a:rPr>
              <a:t>Once upon a time </a:t>
            </a:r>
            <a:r>
              <a:rPr lang="en-GB" sz="2000" dirty="0">
                <a:solidFill>
                  <a:schemeClr val="tx1"/>
                </a:solidFill>
                <a:latin typeface="Comic Sans MS"/>
              </a:rPr>
              <a:t>– Cinderella and Prince Cinders, How to Trap a Dragon</a:t>
            </a:r>
          </a:p>
          <a:p>
            <a:r>
              <a:rPr lang="en-GB" sz="2000" b="1" dirty="0">
                <a:solidFill>
                  <a:schemeClr val="tx1"/>
                </a:solidFill>
                <a:latin typeface="Comic Sans MS" panose="030F0702030302020204" pitchFamily="66" charset="0"/>
              </a:rPr>
              <a:t>Amazing Animals </a:t>
            </a:r>
            <a:r>
              <a:rPr lang="en-GB" sz="2000" dirty="0">
                <a:solidFill>
                  <a:schemeClr val="tx1"/>
                </a:solidFill>
                <a:latin typeface="Comic Sans MS" panose="030F0702030302020204" pitchFamily="66" charset="0"/>
              </a:rPr>
              <a:t>- Habitats</a:t>
            </a:r>
          </a:p>
          <a:p>
            <a:r>
              <a:rPr lang="en-GB" sz="2000" b="1" dirty="0">
                <a:solidFill>
                  <a:schemeClr val="tx1"/>
                </a:solidFill>
                <a:latin typeface="Comic Sans MS" panose="030F0702030302020204" pitchFamily="66" charset="0"/>
              </a:rPr>
              <a:t>What a wonderful world! </a:t>
            </a:r>
            <a:r>
              <a:rPr lang="en-GB" sz="2000" dirty="0">
                <a:solidFill>
                  <a:schemeClr val="tx1"/>
                </a:solidFill>
                <a:latin typeface="Comic Sans MS" panose="030F0702030302020204" pitchFamily="66" charset="0"/>
              </a:rPr>
              <a:t>– Africa (Sierra Leone)</a:t>
            </a:r>
          </a:p>
          <a:p>
            <a:r>
              <a:rPr lang="en-GB" sz="2000" b="1" dirty="0">
                <a:solidFill>
                  <a:schemeClr val="tx1"/>
                </a:solidFill>
                <a:latin typeface="Comic Sans MS" panose="030F0702030302020204" pitchFamily="66" charset="0"/>
              </a:rPr>
              <a:t>Growth and Movement - </a:t>
            </a:r>
            <a:r>
              <a:rPr lang="en-GB" sz="2000" dirty="0">
                <a:solidFill>
                  <a:schemeClr val="tx1"/>
                </a:solidFill>
                <a:latin typeface="Comic Sans MS" panose="030F0702030302020204" pitchFamily="66" charset="0"/>
              </a:rPr>
              <a:t>Plants</a:t>
            </a:r>
            <a:r>
              <a:rPr lang="en-GB" sz="2000" b="1"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rPr>
              <a:t>and Transport</a:t>
            </a:r>
            <a:endParaRPr lang="en-GB" sz="2000" b="1" dirty="0">
              <a:solidFill>
                <a:schemeClr val="tx1"/>
              </a:solidFill>
              <a:latin typeface="Comic Sans MS" panose="030F0702030302020204" pitchFamily="66" charset="0"/>
            </a:endParaRPr>
          </a:p>
          <a:p>
            <a:pPr marL="0" indent="0">
              <a:buNone/>
            </a:pPr>
            <a:endParaRPr lang="en-GB" sz="900" b="1" dirty="0">
              <a:solidFill>
                <a:schemeClr val="tx1"/>
              </a:solidFill>
              <a:latin typeface="Comic Sans MS" panose="030F0702030302020204" pitchFamily="66" charset="0"/>
            </a:endParaRPr>
          </a:p>
          <a:p>
            <a:pPr marL="0" indent="0">
              <a:buNone/>
            </a:pPr>
            <a:r>
              <a:rPr lang="en-GB" sz="2000" b="1" dirty="0">
                <a:solidFill>
                  <a:schemeClr val="tx1"/>
                </a:solidFill>
                <a:latin typeface="Comic Sans MS" panose="030F0702030302020204" pitchFamily="66" charset="0"/>
              </a:rPr>
              <a:t>Trips – </a:t>
            </a:r>
            <a:r>
              <a:rPr lang="en-GB" sz="2000" dirty="0">
                <a:solidFill>
                  <a:schemeClr val="tx1"/>
                </a:solidFill>
                <a:latin typeface="Comic Sans MS" panose="030F0702030302020204" pitchFamily="66" charset="0"/>
              </a:rPr>
              <a:t>Brooklands Museum and Africa Day</a:t>
            </a:r>
          </a:p>
        </p:txBody>
      </p:sp>
    </p:spTree>
    <p:extLst>
      <p:ext uri="{BB962C8B-B14F-4D97-AF65-F5344CB8AC3E}">
        <p14:creationId xmlns:p14="http://schemas.microsoft.com/office/powerpoint/2010/main" val="407565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latin typeface="Comic Sans MS" panose="030F0702030302020204" pitchFamily="66" charset="0"/>
              </a:rPr>
              <a:t>Rewards</a:t>
            </a:r>
          </a:p>
        </p:txBody>
      </p:sp>
      <p:sp>
        <p:nvSpPr>
          <p:cNvPr id="3" name="Content Placeholder 2"/>
          <p:cNvSpPr>
            <a:spLocks noGrp="1"/>
          </p:cNvSpPr>
          <p:nvPr>
            <p:ph idx="1"/>
          </p:nvPr>
        </p:nvSpPr>
        <p:spPr>
          <a:xfrm>
            <a:off x="609598" y="1700809"/>
            <a:ext cx="6347714" cy="2880320"/>
          </a:xfrm>
        </p:spPr>
        <p:txBody>
          <a:bodyPr>
            <a:noAutofit/>
          </a:bodyPr>
          <a:lstStyle/>
          <a:p>
            <a:r>
              <a:rPr lang="en-GB" sz="2800" dirty="0">
                <a:latin typeface="Comic Sans MS" panose="030F0702030302020204" pitchFamily="66" charset="0"/>
              </a:rPr>
              <a:t>Golden Rules/Class Rules – marble in a jar</a:t>
            </a:r>
          </a:p>
          <a:p>
            <a:r>
              <a:rPr lang="en-GB" sz="2800" dirty="0">
                <a:latin typeface="Comic Sans MS" panose="030F0702030302020204" pitchFamily="66" charset="0"/>
              </a:rPr>
              <a:t>Golden Time</a:t>
            </a:r>
          </a:p>
          <a:p>
            <a:r>
              <a:rPr lang="en-GB" sz="2800" dirty="0">
                <a:latin typeface="Comic Sans MS" panose="030F0702030302020204" pitchFamily="66" charset="0"/>
              </a:rPr>
              <a:t>Team points – work in books/following the Golden Rules</a:t>
            </a:r>
          </a:p>
          <a:p>
            <a:r>
              <a:rPr lang="en-GB" sz="2800" dirty="0">
                <a:latin typeface="Comic Sans MS" panose="030F0702030302020204" pitchFamily="66" charset="0"/>
              </a:rPr>
              <a:t>Stickers for frequent reading</a:t>
            </a:r>
          </a:p>
        </p:txBody>
      </p:sp>
      <p:pic>
        <p:nvPicPr>
          <p:cNvPr id="6146" name="Picture 2" descr="https://www.edulink.networcs.net/schools/Westlands/School%20Images/j0424466.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2710" y="4797152"/>
            <a:ext cx="2215965" cy="1904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917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7467600" cy="6264696"/>
          </a:xfrm>
        </p:spPr>
        <p:txBody>
          <a:bodyPr>
            <a:normAutofit fontScale="90000"/>
          </a:bodyPr>
          <a:lstStyle/>
          <a:p>
            <a:r>
              <a:rPr lang="en-GB" u="sng" dirty="0">
                <a:solidFill>
                  <a:schemeClr val="tx1"/>
                </a:solidFill>
                <a:latin typeface="Comic Sans MS"/>
              </a:rPr>
              <a:t>Home Learning</a:t>
            </a:r>
            <a:br>
              <a:rPr lang="en-GB" dirty="0">
                <a:latin typeface="Comic Sans MS" panose="030F0702030302020204" pitchFamily="66" charset="0"/>
              </a:rPr>
            </a:br>
            <a:r>
              <a:rPr lang="en-GB" sz="2400" dirty="0">
                <a:solidFill>
                  <a:schemeClr val="tx1"/>
                </a:solidFill>
                <a:latin typeface="Comic Sans MS"/>
              </a:rPr>
              <a:t>In addition to the reading, phonics and Maths mentioned, children will also receive …</a:t>
            </a:r>
            <a:br>
              <a:rPr lang="en-GB" sz="2800" dirty="0">
                <a:latin typeface="Comic Sans MS" panose="030F0702030302020204" pitchFamily="66" charset="0"/>
              </a:rPr>
            </a:br>
            <a:r>
              <a:rPr lang="en-GB" u="sng" dirty="0">
                <a:solidFill>
                  <a:schemeClr val="tx1"/>
                </a:solidFill>
                <a:latin typeface="Comic Sans MS"/>
              </a:rPr>
              <a:t>Topic based Home Learning</a:t>
            </a:r>
            <a:br>
              <a:rPr lang="en-GB" u="sng" dirty="0">
                <a:latin typeface="Comic Sans MS" panose="030F0702030302020204" pitchFamily="66" charset="0"/>
              </a:rPr>
            </a:br>
            <a:r>
              <a:rPr lang="en-GB" sz="2400" dirty="0">
                <a:solidFill>
                  <a:schemeClr val="tx1"/>
                </a:solidFill>
                <a:latin typeface="Comic Sans MS"/>
              </a:rPr>
              <a:t>Children will have a choice of 6 activities every half term. We ask them to complete at least one, but they can do more if they wish.</a:t>
            </a:r>
            <a:br>
              <a:rPr lang="en-GB" sz="2800" dirty="0">
                <a:latin typeface="Comic Sans MS" panose="030F0702030302020204" pitchFamily="66" charset="0"/>
              </a:rPr>
            </a:br>
            <a:r>
              <a:rPr lang="en-GB" u="sng" dirty="0">
                <a:solidFill>
                  <a:schemeClr val="tx1"/>
                </a:solidFill>
                <a:latin typeface="Comic Sans MS"/>
              </a:rPr>
              <a:t>Marvellous Me</a:t>
            </a:r>
            <a:br>
              <a:rPr lang="en-GB" u="sng" dirty="0">
                <a:latin typeface="Comic Sans MS" panose="030F0702030302020204" pitchFamily="66" charset="0"/>
              </a:rPr>
            </a:br>
            <a:r>
              <a:rPr lang="en-GB" sz="2400" dirty="0">
                <a:solidFill>
                  <a:schemeClr val="tx1"/>
                </a:solidFill>
                <a:latin typeface="Comic Sans MS"/>
              </a:rPr>
              <a:t>Each Friday a child will have the opportunity to bring in a special item from home that they can share with the class. Please return the bag by Friday so other children get their turn.</a:t>
            </a:r>
            <a:br>
              <a:rPr lang="en-GB" sz="2400" dirty="0">
                <a:latin typeface="Comic Sans MS" panose="030F0702030302020204" pitchFamily="66" charset="0"/>
              </a:rPr>
            </a:br>
            <a:r>
              <a:rPr lang="en-GB" u="sng" dirty="0">
                <a:solidFill>
                  <a:schemeClr val="tx1"/>
                </a:solidFill>
                <a:latin typeface="Comic Sans MS"/>
              </a:rPr>
              <a:t>Clubs</a:t>
            </a:r>
            <a:br>
              <a:rPr lang="en-GB" u="sng" dirty="0">
                <a:latin typeface="Comic Sans MS" panose="030F0702030302020204" pitchFamily="66" charset="0"/>
              </a:rPr>
            </a:br>
            <a:r>
              <a:rPr lang="en-GB" sz="2400" dirty="0">
                <a:solidFill>
                  <a:schemeClr val="tx1"/>
                </a:solidFill>
                <a:latin typeface="Comic Sans MS"/>
              </a:rPr>
              <a:t>Early Birds and Owls club. Other clubs and activities to be confirmed at the beginning of term. </a:t>
            </a:r>
            <a:endParaRPr lang="en-GB" sz="2400" u="sng" dirty="0">
              <a:solidFill>
                <a:schemeClr val="tx1"/>
              </a:solidFill>
              <a:latin typeface="Comic Sans MS"/>
            </a:endParaRPr>
          </a:p>
        </p:txBody>
      </p:sp>
      <p:pic>
        <p:nvPicPr>
          <p:cNvPr id="7170" name="Picture 2" descr="http://shsdelta.net/User_Content/Class_2A/2A_Images/Website_Photos/reading_owl.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32623" y="2492896"/>
            <a:ext cx="1500868" cy="1913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9474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0432" y="152855"/>
            <a:ext cx="7467600" cy="1143000"/>
          </a:xfrm>
        </p:spPr>
        <p:txBody>
          <a:bodyPr/>
          <a:lstStyle/>
          <a:p>
            <a:r>
              <a:rPr lang="en-GB" dirty="0">
                <a:solidFill>
                  <a:schemeClr val="tx1"/>
                </a:solidFill>
                <a:latin typeface="Comic Sans MS" panose="030F0702030302020204" pitchFamily="66" charset="0"/>
              </a:rPr>
              <a:t>Pride in our Uniform</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40496697"/>
              </p:ext>
            </p:extLst>
          </p:nvPr>
        </p:nvGraphicFramePr>
        <p:xfrm>
          <a:off x="467544" y="1125795"/>
          <a:ext cx="4248472" cy="5489378"/>
        </p:xfrm>
        <a:graphic>
          <a:graphicData uri="http://schemas.openxmlformats.org/drawingml/2006/table">
            <a:tbl>
              <a:tblPr firstRow="1" firstCol="1" bandRow="1" bandCol="1">
                <a:tableStyleId>{5C22544A-7EE6-4342-B048-85BDC9FD1C3A}</a:tableStyleId>
              </a:tblPr>
              <a:tblGrid>
                <a:gridCol w="2398246">
                  <a:extLst>
                    <a:ext uri="{9D8B030D-6E8A-4147-A177-3AD203B41FA5}">
                      <a16:colId xmlns:a16="http://schemas.microsoft.com/office/drawing/2014/main" val="20000"/>
                    </a:ext>
                  </a:extLst>
                </a:gridCol>
                <a:gridCol w="1850226">
                  <a:extLst>
                    <a:ext uri="{9D8B030D-6E8A-4147-A177-3AD203B41FA5}">
                      <a16:colId xmlns:a16="http://schemas.microsoft.com/office/drawing/2014/main" val="20001"/>
                    </a:ext>
                  </a:extLst>
                </a:gridCol>
              </a:tblGrid>
              <a:tr h="529042">
                <a:tc gridSpan="2">
                  <a:txBody>
                    <a:bodyPr/>
                    <a:lstStyle/>
                    <a:p>
                      <a:pPr algn="ctr" hangingPunct="0">
                        <a:spcAft>
                          <a:spcPts val="0"/>
                        </a:spcAft>
                      </a:pPr>
                      <a:r>
                        <a:rPr lang="en-US" sz="1100" kern="1400" dirty="0">
                          <a:effectLst/>
                          <a:latin typeface="Comic Sans MS" panose="030F0702030302020204" pitchFamily="66" charset="0"/>
                        </a:rPr>
                        <a:t>Foundation Stage and Infant (age 4 - 7)</a:t>
                      </a:r>
                      <a:endParaRPr lang="en-GB" sz="1000" kern="1400" dirty="0">
                        <a:effectLst/>
                        <a:latin typeface="Comic Sans MS" panose="030F0702030302020204" pitchFamily="66" charset="0"/>
                      </a:endParaRPr>
                    </a:p>
                    <a:p>
                      <a:pPr algn="ctr" hangingPunct="0">
                        <a:spcAft>
                          <a:spcPts val="0"/>
                        </a:spcAft>
                      </a:pPr>
                      <a:r>
                        <a:rPr lang="en-US" sz="1100" kern="1400" dirty="0">
                          <a:effectLst/>
                          <a:latin typeface="Comic Sans MS" panose="030F0702030302020204" pitchFamily="66" charset="0"/>
                        </a:rPr>
                        <a:t>Reception Year, Year 1 and Year 2</a:t>
                      </a:r>
                      <a:endParaRPr lang="en-GB" sz="1000" kern="1400" dirty="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00"/>
                  </a:ext>
                </a:extLst>
              </a:tr>
              <a:tr h="198959">
                <a:tc>
                  <a:txBody>
                    <a:bodyPr/>
                    <a:lstStyle/>
                    <a:p>
                      <a:pPr algn="ctr" hangingPunct="0">
                        <a:spcAft>
                          <a:spcPts val="0"/>
                        </a:spcAft>
                      </a:pPr>
                      <a:r>
                        <a:rPr lang="en-US" sz="1100" kern="1400">
                          <a:effectLst/>
                          <a:latin typeface="Comic Sans MS" panose="030F0702030302020204" pitchFamily="66" charset="0"/>
                        </a:rPr>
                        <a:t>Girls</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a:txBody>
                    <a:bodyPr/>
                    <a:lstStyle/>
                    <a:p>
                      <a:pPr algn="ctr" hangingPunct="0">
                        <a:spcAft>
                          <a:spcPts val="0"/>
                        </a:spcAft>
                      </a:pPr>
                      <a:r>
                        <a:rPr lang="en-US" sz="1100" kern="1400">
                          <a:effectLst/>
                          <a:latin typeface="Comic Sans MS" panose="030F0702030302020204" pitchFamily="66" charset="0"/>
                        </a:rPr>
                        <a:t>Boys</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extLst>
                  <a:ext uri="{0D108BD9-81ED-4DB2-BD59-A6C34878D82A}">
                    <a16:rowId xmlns:a16="http://schemas.microsoft.com/office/drawing/2014/main" val="10001"/>
                  </a:ext>
                </a:extLst>
              </a:tr>
              <a:tr h="264521">
                <a:tc gridSpan="2">
                  <a:txBody>
                    <a:bodyPr/>
                    <a:lstStyle/>
                    <a:p>
                      <a:pPr algn="ctr" hangingPunct="0">
                        <a:spcAft>
                          <a:spcPts val="0"/>
                        </a:spcAft>
                      </a:pPr>
                      <a:r>
                        <a:rPr lang="en-US" sz="1100" kern="1400">
                          <a:effectLst/>
                          <a:latin typeface="Comic Sans MS" panose="030F0702030302020204" pitchFamily="66" charset="0"/>
                        </a:rPr>
                        <a:t>Yellow polo tops with school logo</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02"/>
                  </a:ext>
                </a:extLst>
              </a:tr>
              <a:tr h="264521">
                <a:tc gridSpan="2">
                  <a:txBody>
                    <a:bodyPr/>
                    <a:lstStyle/>
                    <a:p>
                      <a:pPr algn="ctr" hangingPunct="0">
                        <a:spcAft>
                          <a:spcPts val="0"/>
                        </a:spcAft>
                      </a:pPr>
                      <a:r>
                        <a:rPr lang="en-US" sz="1100" kern="1400">
                          <a:effectLst/>
                          <a:latin typeface="Comic Sans MS" panose="030F0702030302020204" pitchFamily="66" charset="0"/>
                        </a:rPr>
                        <a:t> </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03"/>
                  </a:ext>
                </a:extLst>
              </a:tr>
              <a:tr h="264521">
                <a:tc gridSpan="2">
                  <a:txBody>
                    <a:bodyPr/>
                    <a:lstStyle/>
                    <a:p>
                      <a:pPr algn="ctr" hangingPunct="0">
                        <a:spcAft>
                          <a:spcPts val="0"/>
                        </a:spcAft>
                      </a:pPr>
                      <a:r>
                        <a:rPr lang="en-US" sz="1100" kern="1400">
                          <a:effectLst/>
                          <a:latin typeface="Comic Sans MS" panose="030F0702030302020204" pitchFamily="66" charset="0"/>
                        </a:rPr>
                        <a:t>Grey trousers or shorts</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04"/>
                  </a:ext>
                </a:extLst>
              </a:tr>
              <a:tr h="529042">
                <a:tc>
                  <a:txBody>
                    <a:bodyPr/>
                    <a:lstStyle/>
                    <a:p>
                      <a:pPr algn="ctr" hangingPunct="0">
                        <a:spcAft>
                          <a:spcPts val="0"/>
                        </a:spcAft>
                      </a:pPr>
                      <a:r>
                        <a:rPr lang="en-US" sz="1100" kern="1400">
                          <a:effectLst/>
                          <a:latin typeface="Comic Sans MS" panose="030F0702030302020204" pitchFamily="66" charset="0"/>
                        </a:rPr>
                        <a:t>Grey skirts or pinafore dresses</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a:txBody>
                    <a:bodyPr/>
                    <a:lstStyle/>
                    <a:p>
                      <a:pPr algn="ctr" hangingPunct="0">
                        <a:spcAft>
                          <a:spcPts val="0"/>
                        </a:spcAft>
                      </a:pPr>
                      <a:r>
                        <a:rPr lang="en-US" sz="1100" kern="1400">
                          <a:effectLst/>
                          <a:latin typeface="Comic Sans MS" panose="030F0702030302020204" pitchFamily="66" charset="0"/>
                        </a:rPr>
                        <a:t> </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extLst>
                  <a:ext uri="{0D108BD9-81ED-4DB2-BD59-A6C34878D82A}">
                    <a16:rowId xmlns:a16="http://schemas.microsoft.com/office/drawing/2014/main" val="10005"/>
                  </a:ext>
                </a:extLst>
              </a:tr>
              <a:tr h="529042">
                <a:tc>
                  <a:txBody>
                    <a:bodyPr/>
                    <a:lstStyle/>
                    <a:p>
                      <a:pPr algn="ctr" hangingPunct="0">
                        <a:spcAft>
                          <a:spcPts val="0"/>
                        </a:spcAft>
                      </a:pPr>
                      <a:r>
                        <a:rPr lang="en-US" sz="1100" kern="1400">
                          <a:effectLst/>
                          <a:latin typeface="Comic Sans MS" panose="030F0702030302020204" pitchFamily="66" charset="0"/>
                        </a:rPr>
                        <a:t>Summer dresses blue and white check*</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a:txBody>
                    <a:bodyPr/>
                    <a:lstStyle/>
                    <a:p>
                      <a:pPr algn="ctr" hangingPunct="0">
                        <a:spcAft>
                          <a:spcPts val="0"/>
                        </a:spcAft>
                      </a:pPr>
                      <a:r>
                        <a:rPr lang="en-US" sz="1100" kern="1400">
                          <a:effectLst/>
                          <a:latin typeface="Comic Sans MS" panose="030F0702030302020204" pitchFamily="66" charset="0"/>
                        </a:rPr>
                        <a:t> </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extLst>
                  <a:ext uri="{0D108BD9-81ED-4DB2-BD59-A6C34878D82A}">
                    <a16:rowId xmlns:a16="http://schemas.microsoft.com/office/drawing/2014/main" val="10006"/>
                  </a:ext>
                </a:extLst>
              </a:tr>
              <a:tr h="264521">
                <a:tc gridSpan="2">
                  <a:txBody>
                    <a:bodyPr/>
                    <a:lstStyle/>
                    <a:p>
                      <a:pPr algn="ctr" hangingPunct="0">
                        <a:spcAft>
                          <a:spcPts val="0"/>
                        </a:spcAft>
                      </a:pPr>
                      <a:r>
                        <a:rPr lang="en-US" sz="1100" kern="1400" dirty="0">
                          <a:effectLst/>
                          <a:latin typeface="Comic Sans MS" panose="030F0702030302020204" pitchFamily="66" charset="0"/>
                        </a:rPr>
                        <a:t>Sweatshirts/cardigans royal blue</a:t>
                      </a:r>
                      <a:endParaRPr lang="en-GB" sz="1000" kern="1400" dirty="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07"/>
                  </a:ext>
                </a:extLst>
              </a:tr>
              <a:tr h="264521">
                <a:tc gridSpan="2">
                  <a:txBody>
                    <a:bodyPr/>
                    <a:lstStyle/>
                    <a:p>
                      <a:pPr algn="ctr" hangingPunct="0">
                        <a:spcAft>
                          <a:spcPts val="0"/>
                        </a:spcAft>
                      </a:pPr>
                      <a:r>
                        <a:rPr lang="en-US" sz="1100" kern="1400">
                          <a:effectLst/>
                          <a:latin typeface="Comic Sans MS" panose="030F0702030302020204" pitchFamily="66" charset="0"/>
                        </a:rPr>
                        <a:t>Socks black , grey or white</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08"/>
                  </a:ext>
                </a:extLst>
              </a:tr>
              <a:tr h="529042">
                <a:tc>
                  <a:txBody>
                    <a:bodyPr/>
                    <a:lstStyle/>
                    <a:p>
                      <a:pPr algn="ctr" hangingPunct="0">
                        <a:spcAft>
                          <a:spcPts val="0"/>
                        </a:spcAft>
                      </a:pPr>
                      <a:r>
                        <a:rPr lang="en-US" sz="1100" kern="1400">
                          <a:effectLst/>
                          <a:latin typeface="Comic Sans MS" panose="030F0702030302020204" pitchFamily="66" charset="0"/>
                        </a:rPr>
                        <a:t>Tights grey, black or royal blue</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a:txBody>
                    <a:bodyPr/>
                    <a:lstStyle/>
                    <a:p>
                      <a:pPr algn="ctr" hangingPunct="0">
                        <a:spcAft>
                          <a:spcPts val="0"/>
                        </a:spcAft>
                      </a:pPr>
                      <a:r>
                        <a:rPr lang="en-US" sz="1100" kern="1400">
                          <a:effectLst/>
                          <a:latin typeface="Comic Sans MS" panose="030F0702030302020204" pitchFamily="66" charset="0"/>
                        </a:rPr>
                        <a:t> </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extLst>
                  <a:ext uri="{0D108BD9-81ED-4DB2-BD59-A6C34878D82A}">
                    <a16:rowId xmlns:a16="http://schemas.microsoft.com/office/drawing/2014/main" val="10009"/>
                  </a:ext>
                </a:extLst>
              </a:tr>
              <a:tr h="264521">
                <a:tc gridSpan="2">
                  <a:txBody>
                    <a:bodyPr/>
                    <a:lstStyle/>
                    <a:p>
                      <a:pPr algn="ctr" hangingPunct="0">
                        <a:spcAft>
                          <a:spcPts val="0"/>
                        </a:spcAft>
                      </a:pPr>
                      <a:r>
                        <a:rPr lang="en-US" sz="1100" kern="1400">
                          <a:effectLst/>
                          <a:latin typeface="Comic Sans MS" panose="030F0702030302020204" pitchFamily="66" charset="0"/>
                        </a:rPr>
                        <a:t>Black shoes</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10"/>
                  </a:ext>
                </a:extLst>
              </a:tr>
              <a:tr h="264521">
                <a:tc gridSpan="2">
                  <a:txBody>
                    <a:bodyPr/>
                    <a:lstStyle/>
                    <a:p>
                      <a:pPr algn="ctr" hangingPunct="0">
                        <a:spcAft>
                          <a:spcPts val="0"/>
                        </a:spcAft>
                      </a:pPr>
                      <a:r>
                        <a:rPr lang="en-US" sz="1100" kern="1400">
                          <a:effectLst/>
                          <a:latin typeface="Comic Sans MS" panose="030F0702030302020204" pitchFamily="66" charset="0"/>
                        </a:rPr>
                        <a:t> </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11"/>
                  </a:ext>
                </a:extLst>
              </a:tr>
              <a:tr h="264521">
                <a:tc gridSpan="2">
                  <a:txBody>
                    <a:bodyPr/>
                    <a:lstStyle/>
                    <a:p>
                      <a:pPr algn="ctr" hangingPunct="0">
                        <a:spcAft>
                          <a:spcPts val="0"/>
                        </a:spcAft>
                      </a:pPr>
                      <a:r>
                        <a:rPr lang="en-US" sz="1100" kern="1400">
                          <a:effectLst/>
                          <a:latin typeface="Comic Sans MS" panose="030F0702030302020204" pitchFamily="66" charset="0"/>
                        </a:rPr>
                        <a:t>P.E Uniform</a:t>
                      </a:r>
                      <a:endParaRPr lang="en-GB" sz="1000" kern="140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12"/>
                  </a:ext>
                </a:extLst>
              </a:tr>
              <a:tr h="1058083">
                <a:tc gridSpan="2">
                  <a:txBody>
                    <a:bodyPr/>
                    <a:lstStyle/>
                    <a:p>
                      <a:pPr algn="ctr" hangingPunct="0">
                        <a:spcAft>
                          <a:spcPts val="0"/>
                        </a:spcAft>
                      </a:pPr>
                      <a:r>
                        <a:rPr lang="en-US" sz="1100" kern="1400" dirty="0">
                          <a:effectLst/>
                          <a:latin typeface="Comic Sans MS" panose="030F0702030302020204" pitchFamily="66" charset="0"/>
                        </a:rPr>
                        <a:t>Yellow T-shirts with school logo</a:t>
                      </a:r>
                      <a:endParaRPr lang="en-GB" sz="1000" kern="1400" dirty="0">
                        <a:effectLst/>
                        <a:latin typeface="Comic Sans MS" panose="030F0702030302020204" pitchFamily="66" charset="0"/>
                      </a:endParaRPr>
                    </a:p>
                    <a:p>
                      <a:pPr algn="ctr" hangingPunct="0">
                        <a:spcAft>
                          <a:spcPts val="0"/>
                        </a:spcAft>
                      </a:pPr>
                      <a:r>
                        <a:rPr lang="en-US" sz="1100" kern="1400" dirty="0">
                          <a:effectLst/>
                          <a:latin typeface="Comic Sans MS" panose="030F0702030302020204" pitchFamily="66" charset="0"/>
                        </a:rPr>
                        <a:t>Royal Blue Tracksuit Trousers</a:t>
                      </a:r>
                      <a:endParaRPr lang="en-GB" sz="1000" kern="1400" dirty="0">
                        <a:effectLst/>
                        <a:latin typeface="Comic Sans MS" panose="030F0702030302020204" pitchFamily="66" charset="0"/>
                      </a:endParaRPr>
                    </a:p>
                    <a:p>
                      <a:pPr algn="ctr" hangingPunct="0">
                        <a:spcAft>
                          <a:spcPts val="0"/>
                        </a:spcAft>
                      </a:pPr>
                      <a:r>
                        <a:rPr lang="en-US" sz="1100" kern="1400" dirty="0">
                          <a:effectLst/>
                          <a:latin typeface="Comic Sans MS" panose="030F0702030302020204" pitchFamily="66" charset="0"/>
                        </a:rPr>
                        <a:t>Navy shorts</a:t>
                      </a:r>
                    </a:p>
                    <a:p>
                      <a:pPr algn="ctr" hangingPunct="0">
                        <a:spcAft>
                          <a:spcPts val="0"/>
                        </a:spcAft>
                      </a:pPr>
                      <a:r>
                        <a:rPr lang="en-US" sz="1100" kern="1400" dirty="0">
                          <a:effectLst/>
                          <a:latin typeface="Comic Sans MS" panose="030F0702030302020204" pitchFamily="66" charset="0"/>
                        </a:rPr>
                        <a:t>Black/Navy leggings</a:t>
                      </a:r>
                      <a:endParaRPr lang="en-GB" sz="1000" kern="1400" dirty="0">
                        <a:effectLst/>
                        <a:latin typeface="Comic Sans MS" panose="030F0702030302020204" pitchFamily="66" charset="0"/>
                      </a:endParaRPr>
                    </a:p>
                    <a:p>
                      <a:pPr algn="ctr" hangingPunct="0">
                        <a:spcAft>
                          <a:spcPts val="0"/>
                        </a:spcAft>
                      </a:pPr>
                      <a:r>
                        <a:rPr lang="en-US" sz="1100" kern="1400" dirty="0">
                          <a:effectLst/>
                          <a:latin typeface="Comic Sans MS" panose="030F0702030302020204" pitchFamily="66" charset="0"/>
                        </a:rPr>
                        <a:t>Trainers or Black </a:t>
                      </a:r>
                      <a:r>
                        <a:rPr lang="en-US" sz="1100" kern="1400" dirty="0" err="1">
                          <a:effectLst/>
                          <a:latin typeface="Comic Sans MS" panose="030F0702030302020204" pitchFamily="66" charset="0"/>
                        </a:rPr>
                        <a:t>Plimsols</a:t>
                      </a:r>
                      <a:endParaRPr lang="en-GB" sz="1000" kern="1400" dirty="0">
                        <a:solidFill>
                          <a:srgbClr val="000000"/>
                        </a:solidFill>
                        <a:effectLst/>
                        <a:latin typeface="Comic Sans MS" panose="030F0702030302020204" pitchFamily="66" charset="0"/>
                        <a:ea typeface="Times New Roman"/>
                        <a:cs typeface="Times New Roman"/>
                      </a:endParaRPr>
                    </a:p>
                  </a:txBody>
                  <a:tcPr marL="68580" marR="68580" marT="0" marB="0"/>
                </a:tc>
                <a:tc hMerge="1">
                  <a:txBody>
                    <a:bodyPr/>
                    <a:lstStyle/>
                    <a:p>
                      <a:endParaRPr lang="en-GB"/>
                    </a:p>
                  </a:txBody>
                  <a:tcPr/>
                </a:tc>
                <a:extLst>
                  <a:ext uri="{0D108BD9-81ED-4DB2-BD59-A6C34878D82A}">
                    <a16:rowId xmlns:a16="http://schemas.microsoft.com/office/drawing/2014/main" val="10013"/>
                  </a:ext>
                </a:extLst>
              </a:tr>
            </a:tbl>
          </a:graphicData>
        </a:graphic>
      </p:graphicFrame>
      <p:sp>
        <p:nvSpPr>
          <p:cNvPr id="5" name="TextBox 4"/>
          <p:cNvSpPr txBox="1"/>
          <p:nvPr/>
        </p:nvSpPr>
        <p:spPr>
          <a:xfrm>
            <a:off x="5620506" y="404664"/>
            <a:ext cx="3240360" cy="4401205"/>
          </a:xfrm>
          <a:prstGeom prst="rect">
            <a:avLst/>
          </a:prstGeom>
          <a:solidFill>
            <a:schemeClr val="bg1"/>
          </a:solidFill>
        </p:spPr>
        <p:txBody>
          <a:bodyPr wrap="square" rtlCol="0">
            <a:spAutoFit/>
          </a:bodyPr>
          <a:lstStyle/>
          <a:p>
            <a:r>
              <a:rPr lang="en-GB" sz="2000" dirty="0">
                <a:latin typeface="Comic Sans MS" panose="030F0702030302020204" pitchFamily="66" charset="0"/>
              </a:rPr>
              <a:t>Wearing the correct uniform to school is important. Please support us in ensuring your child comes to school wearing their uniform in a smart way.</a:t>
            </a:r>
          </a:p>
          <a:p>
            <a:endParaRPr lang="en-GB" sz="2000" dirty="0">
              <a:latin typeface="Comic Sans MS" panose="030F0702030302020204" pitchFamily="66" charset="0"/>
            </a:endParaRPr>
          </a:p>
          <a:p>
            <a:r>
              <a:rPr lang="en-GB" sz="2000" b="1" dirty="0">
                <a:latin typeface="Comic Sans MS" panose="030F0702030302020204" pitchFamily="66" charset="0"/>
              </a:rPr>
              <a:t>No earrings </a:t>
            </a:r>
            <a:r>
              <a:rPr lang="en-GB" sz="2000" dirty="0">
                <a:latin typeface="Comic Sans MS" panose="030F0702030302020204" pitchFamily="66" charset="0"/>
              </a:rPr>
              <a:t>on PE days</a:t>
            </a:r>
          </a:p>
          <a:p>
            <a:endParaRPr lang="en-GB" sz="2000" dirty="0">
              <a:latin typeface="Comic Sans MS" panose="030F0702030302020204" pitchFamily="66" charset="0"/>
            </a:endParaRPr>
          </a:p>
          <a:p>
            <a:r>
              <a:rPr lang="en-GB" sz="2000" dirty="0">
                <a:solidFill>
                  <a:srgbClr val="00B050"/>
                </a:solidFill>
                <a:latin typeface="Comic Sans MS" panose="030F0702030302020204" pitchFamily="66" charset="0"/>
              </a:rPr>
              <a:t>Children to wear PE kits on Mondays and Wednesdays. </a:t>
            </a:r>
          </a:p>
          <a:p>
            <a:endParaRPr lang="en-GB" sz="2000" dirty="0">
              <a:latin typeface="Comic Sans MS" panose="030F0702030302020204" pitchFamily="66" charset="0"/>
            </a:endParaRPr>
          </a:p>
        </p:txBody>
      </p:sp>
      <p:pic>
        <p:nvPicPr>
          <p:cNvPr id="1026" name="Picture 2" descr="http://images.clipartpanda.com/kindergarten-clipart-jixrrj5iE.jpe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0347" y="4873702"/>
            <a:ext cx="1624570" cy="1934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985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7" y="-2721"/>
            <a:ext cx="6347713" cy="1320800"/>
          </a:xfrm>
        </p:spPr>
        <p:txBody>
          <a:bodyPr/>
          <a:lstStyle/>
          <a:p>
            <a:r>
              <a:rPr lang="en-GB" dirty="0"/>
              <a:t>Water bottles &amp; Snack</a:t>
            </a:r>
            <a:r>
              <a:rPr lang="en-GB" dirty="0">
                <a:sym typeface="Webdings" panose="05030102010509060703" pitchFamily="18" charset="2"/>
              </a:rPr>
              <a:t></a:t>
            </a:r>
            <a:endParaRPr lang="en-GB" dirty="0"/>
          </a:p>
        </p:txBody>
      </p:sp>
      <p:sp>
        <p:nvSpPr>
          <p:cNvPr id="3" name="Content Placeholder 2"/>
          <p:cNvSpPr>
            <a:spLocks noGrp="1"/>
          </p:cNvSpPr>
          <p:nvPr>
            <p:ph idx="1"/>
          </p:nvPr>
        </p:nvSpPr>
        <p:spPr>
          <a:xfrm>
            <a:off x="283028" y="1129848"/>
            <a:ext cx="6347714" cy="3880773"/>
          </a:xfrm>
        </p:spPr>
        <p:txBody>
          <a:bodyPr vert="horz" lIns="91440" tIns="45720" rIns="91440" bIns="45720" rtlCol="0" anchor="t">
            <a:noAutofit/>
          </a:bodyPr>
          <a:lstStyle/>
          <a:p>
            <a:r>
              <a:rPr lang="en-GB" sz="2400" dirty="0">
                <a:latin typeface="Comic Sans MS"/>
              </a:rPr>
              <a:t>Only water bottles with sports cap to avoid spills</a:t>
            </a:r>
          </a:p>
          <a:p>
            <a:r>
              <a:rPr lang="en-GB" sz="2400" dirty="0">
                <a:latin typeface="Comic Sans MS"/>
              </a:rPr>
              <a:t>No novelty water bottles </a:t>
            </a:r>
          </a:p>
          <a:p>
            <a:r>
              <a:rPr lang="en-GB" sz="2400" dirty="0">
                <a:latin typeface="Comic Sans MS"/>
              </a:rPr>
              <a:t>Maximum size 750ml (to be refilled when empty)</a:t>
            </a:r>
          </a:p>
          <a:p>
            <a:r>
              <a:rPr lang="en-GB" sz="2400" dirty="0">
                <a:latin typeface="Comic Sans MS"/>
              </a:rPr>
              <a:t>Only water in the bottles please</a:t>
            </a:r>
          </a:p>
          <a:p>
            <a:r>
              <a:rPr lang="en-GB" sz="2400" dirty="0">
                <a:latin typeface="Comic Sans MS"/>
              </a:rPr>
              <a:t>Snack; </a:t>
            </a:r>
          </a:p>
          <a:p>
            <a:pPr lvl="1"/>
            <a:r>
              <a:rPr lang="en-GB" sz="2400" dirty="0">
                <a:latin typeface="Comic Sans MS"/>
              </a:rPr>
              <a:t>Fresh fruit, vegetables, plain bread sticks and/or crackers</a:t>
            </a:r>
          </a:p>
          <a:p>
            <a:pPr lvl="1"/>
            <a:r>
              <a:rPr lang="en-GB" sz="2400" dirty="0">
                <a:latin typeface="Comic Sans MS"/>
              </a:rPr>
              <a:t>No snacks containing high sugar, salt or fat i.e. fruit winders etc</a:t>
            </a:r>
          </a:p>
          <a:p>
            <a:pPr marL="342900" lvl="1" indent="0">
              <a:buNone/>
            </a:pPr>
            <a:endParaRPr lang="en-GB" sz="2400" dirty="0">
              <a:latin typeface="Comic Sans MS"/>
            </a:endParaRPr>
          </a:p>
        </p:txBody>
      </p:sp>
      <p:pic>
        <p:nvPicPr>
          <p:cNvPr id="4" name="Picture 3"/>
          <p:cNvPicPr>
            <a:picLocks noChangeAspect="1"/>
          </p:cNvPicPr>
          <p:nvPr/>
        </p:nvPicPr>
        <p:blipFill rotWithShape="1">
          <a:blip r:embed="rId2"/>
          <a:srcRect t="1346" b="2332"/>
          <a:stretch/>
        </p:blipFill>
        <p:spPr>
          <a:xfrm>
            <a:off x="6275682" y="1301387"/>
            <a:ext cx="1253196" cy="2338251"/>
          </a:xfrm>
          <a:prstGeom prst="rect">
            <a:avLst/>
          </a:prstGeom>
        </p:spPr>
      </p:pic>
      <p:pic>
        <p:nvPicPr>
          <p:cNvPr id="5" name="Picture 4"/>
          <p:cNvPicPr>
            <a:picLocks noChangeAspect="1"/>
          </p:cNvPicPr>
          <p:nvPr/>
        </p:nvPicPr>
        <p:blipFill rotWithShape="1">
          <a:blip r:embed="rId3"/>
          <a:srcRect b="1503"/>
          <a:stretch/>
        </p:blipFill>
        <p:spPr>
          <a:xfrm>
            <a:off x="7528878" y="1131094"/>
            <a:ext cx="1316748" cy="259998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88115" y="0"/>
            <a:ext cx="9232115" cy="780022"/>
          </a:xfrm>
          <a:prstGeom prst="rect">
            <a:avLst/>
          </a:prstGeom>
        </p:spPr>
        <p:txBody>
          <a:bodyPr wrap="square" lIns="0" tIns="0" rIns="0" bIns="0" rtlCol="0" anchor="t">
            <a:spAutoFit/>
          </a:bodyPr>
          <a:lstStyle/>
          <a:p>
            <a:pPr algn="ctr">
              <a:lnSpc>
                <a:spcPts val="7142"/>
              </a:lnSpc>
            </a:pPr>
            <a:r>
              <a:rPr lang="en-US" sz="3300" dirty="0">
                <a:solidFill>
                  <a:srgbClr val="22423D"/>
                </a:solidFill>
                <a:latin typeface="+mj-lt"/>
              </a:rPr>
              <a:t>How can you help?</a:t>
            </a:r>
          </a:p>
        </p:txBody>
      </p:sp>
      <p:sp>
        <p:nvSpPr>
          <p:cNvPr id="8" name="Rectangle 7"/>
          <p:cNvSpPr/>
          <p:nvPr/>
        </p:nvSpPr>
        <p:spPr>
          <a:xfrm>
            <a:off x="-4184" y="1076031"/>
            <a:ext cx="8186738" cy="4524315"/>
          </a:xfrm>
          <a:prstGeom prst="rect">
            <a:avLst/>
          </a:prstGeom>
        </p:spPr>
        <p:txBody>
          <a:bodyPr wrap="square" lIns="91440" tIns="45720" rIns="91440" bIns="45720" anchor="t">
            <a:spAutoFit/>
          </a:bodyPr>
          <a:lstStyle/>
          <a:p>
            <a:pPr lvl="1"/>
            <a:r>
              <a:rPr lang="en-GB" sz="2400" dirty="0">
                <a:latin typeface="Comic Sans MS"/>
              </a:rPr>
              <a:t>It is important that we have a fair and consistent approach to our school rules therefore please support us by following our requests.  </a:t>
            </a:r>
          </a:p>
          <a:p>
            <a:pPr lvl="1"/>
            <a:endParaRPr lang="en-GB" sz="2400" dirty="0">
              <a:latin typeface="Comic Sans MS"/>
            </a:endParaRPr>
          </a:p>
          <a:p>
            <a:pPr lvl="1"/>
            <a:r>
              <a:rPr lang="en-GB" sz="2400" dirty="0">
                <a:latin typeface="Comic Sans MS"/>
              </a:rPr>
              <a:t>It is particularly important for you to ensure </a:t>
            </a:r>
            <a:r>
              <a:rPr lang="en-GB" sz="2400" b="1" dirty="0">
                <a:latin typeface="Comic Sans MS"/>
              </a:rPr>
              <a:t>your child is following our school behaviour policy</a:t>
            </a:r>
            <a:r>
              <a:rPr lang="en-GB" sz="2400" dirty="0">
                <a:latin typeface="Comic Sans MS"/>
              </a:rPr>
              <a:t>, especially if we ask for your support at home.  Also, that they have the correct:</a:t>
            </a:r>
          </a:p>
          <a:p>
            <a:pPr marL="514350" lvl="1" indent="-285750">
              <a:buFont typeface="Arial" panose="020B0604020202020204" pitchFamily="34" charset="0"/>
              <a:buChar char="•"/>
            </a:pPr>
            <a:r>
              <a:rPr lang="en-GB" sz="2400" dirty="0">
                <a:latin typeface="Comic Sans MS"/>
              </a:rPr>
              <a:t>Footwear &amp; uniform (including PE uniform)</a:t>
            </a:r>
          </a:p>
          <a:p>
            <a:pPr marL="514350" lvl="1" indent="-285750">
              <a:buFont typeface="Arial" panose="020B0604020202020204" pitchFamily="34" charset="0"/>
              <a:buChar char="•"/>
            </a:pPr>
            <a:r>
              <a:rPr lang="en-GB" sz="2400" dirty="0">
                <a:latin typeface="Comic Sans MS"/>
              </a:rPr>
              <a:t>Water bottle with pop lid to avoid spills</a:t>
            </a:r>
          </a:p>
          <a:p>
            <a:pPr marL="514350" lvl="1" indent="-285750">
              <a:buFont typeface="Arial" panose="020B0604020202020204" pitchFamily="34" charset="0"/>
              <a:buChar char="•"/>
            </a:pPr>
            <a:r>
              <a:rPr lang="en-GB" sz="2400" dirty="0">
                <a:latin typeface="Comic Sans MS"/>
              </a:rPr>
              <a:t>No high sugar or salt snacks</a:t>
            </a:r>
          </a:p>
          <a:p>
            <a:pPr lvl="1"/>
            <a:endParaRPr lang="en-GB" sz="2400" dirty="0">
              <a:latin typeface="Comic Sans M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4B0BE1-3704-A286-D755-97447434CA0E}"/>
              </a:ext>
            </a:extLst>
          </p:cNvPr>
          <p:cNvSpPr/>
          <p:nvPr/>
        </p:nvSpPr>
        <p:spPr>
          <a:xfrm>
            <a:off x="971600" y="3933056"/>
            <a:ext cx="6178294" cy="1107996"/>
          </a:xfrm>
          <a:prstGeom prst="rect">
            <a:avLst/>
          </a:prstGeom>
          <a:noFill/>
        </p:spPr>
        <p:txBody>
          <a:bodyPr wrap="none" lIns="91440" tIns="45720" rIns="91440" bIns="45720">
            <a:spAutoFit/>
          </a:bodyPr>
          <a:lstStyle/>
          <a:p>
            <a:pPr algn="ctr"/>
            <a:r>
              <a:rPr lang="en-US" sz="6600" b="1" cap="none" spc="0" dirty="0">
                <a:ln w="10160">
                  <a:solidFill>
                    <a:sysClr val="windowText" lastClr="000000"/>
                  </a:solidFill>
                  <a:prstDash val="solid"/>
                </a:ln>
                <a:solidFill>
                  <a:srgbClr val="0070C0"/>
                </a:solidFill>
                <a:effectLst>
                  <a:outerShdw blurRad="38100" dist="22860" dir="5400000" algn="tl" rotWithShape="0">
                    <a:srgbClr val="000000">
                      <a:alpha val="30000"/>
                    </a:srgbClr>
                  </a:outerShdw>
                </a:effectLst>
              </a:rPr>
              <a:t>Any Questions?</a:t>
            </a:r>
          </a:p>
        </p:txBody>
      </p:sp>
      <p:sp>
        <p:nvSpPr>
          <p:cNvPr id="3" name="Rectangle 2"/>
          <p:cNvSpPr/>
          <p:nvPr/>
        </p:nvSpPr>
        <p:spPr>
          <a:xfrm>
            <a:off x="395536" y="332656"/>
            <a:ext cx="6336704" cy="2185214"/>
          </a:xfrm>
          <a:prstGeom prst="rect">
            <a:avLst/>
          </a:prstGeom>
        </p:spPr>
        <p:txBody>
          <a:bodyPr wrap="square">
            <a:spAutoFit/>
          </a:bodyPr>
          <a:lstStyle/>
          <a:p>
            <a:pPr fontAlgn="base"/>
            <a:r>
              <a:rPr lang="en-GB" sz="2400" b="1" u="sng" dirty="0">
                <a:solidFill>
                  <a:srgbClr val="000000"/>
                </a:solidFill>
                <a:latin typeface="Comic Sans MS" panose="030F0702030302020204" pitchFamily="66" charset="0"/>
              </a:rPr>
              <a:t>Finally</a:t>
            </a:r>
            <a:endParaRPr lang="en-GB" sz="2400" u="sng" dirty="0">
              <a:solidFill>
                <a:srgbClr val="000000"/>
              </a:solidFill>
              <a:latin typeface="Arial" panose="020B0604020202020204" pitchFamily="34" charset="0"/>
            </a:endParaRPr>
          </a:p>
          <a:p>
            <a:pPr fontAlgn="base"/>
            <a:r>
              <a:rPr lang="en-GB" sz="2800" dirty="0">
                <a:solidFill>
                  <a:srgbClr val="000000"/>
                </a:solidFill>
                <a:latin typeface="Comic Sans MS" panose="030F0702030302020204" pitchFamily="66" charset="0"/>
              </a:rPr>
              <a:t>Please feel free to discuss any aspect of your child’s learning with us. Working together we can make the transition as smooth as possible. </a:t>
            </a:r>
            <a:r>
              <a:rPr lang="en-US" sz="2800" dirty="0">
                <a:solidFill>
                  <a:srgbClr val="000000"/>
                </a:solidFill>
                <a:latin typeface="Comic Sans MS" panose="030F0702030302020204" pitchFamily="66" charset="0"/>
              </a:rPr>
              <a:t>​</a:t>
            </a:r>
            <a:endParaRPr lang="en-US" sz="2800"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932310023"/>
      </p:ext>
    </p:extLst>
  </p:cSld>
  <p:clrMapOvr>
    <a:masterClrMapping/>
  </p:clrMapOvr>
</p:sld>
</file>

<file path=ppt/theme/theme1.xml><?xml version="1.0" encoding="utf-8"?>
<a:theme xmlns:a="http://schemas.openxmlformats.org/drawingml/2006/main" name="Facet">
  <a:themeElements>
    <a:clrScheme name="Custom 1">
      <a:dk1>
        <a:sysClr val="windowText" lastClr="000000"/>
      </a:dk1>
      <a:lt1>
        <a:sysClr val="window" lastClr="FFFFFF"/>
      </a:lt1>
      <a:dk2>
        <a:srgbClr val="FFFFFF"/>
      </a:dk2>
      <a:lt2>
        <a:srgbClr val="EBEBEB"/>
      </a:lt2>
      <a:accent1>
        <a:srgbClr val="CC6600"/>
      </a:accent1>
      <a:accent2>
        <a:srgbClr val="FF0000"/>
      </a:accent2>
      <a:accent3>
        <a:srgbClr val="E6B91E"/>
      </a:accent3>
      <a:accent4>
        <a:srgbClr val="E76618"/>
      </a:accent4>
      <a:accent5>
        <a:srgbClr val="C42F1A"/>
      </a:accent5>
      <a:accent6>
        <a:srgbClr val="918655"/>
      </a:accent6>
      <a:hlink>
        <a:srgbClr val="F2F2F2"/>
      </a:hlink>
      <a:folHlink>
        <a:srgbClr val="FF00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9" ma:contentTypeDescription="Create a new document." ma:contentTypeScope="" ma:versionID="3c23ea0ad45a3daeffabe567c7829c4e">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431b34227bc0e8a550bd3ef11c5b6275"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0a6596-e18b-4682-aa9e-410f0d070486}"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40C636-361E-4601-933E-472F26D6E88E}">
  <ds:schemaRefs>
    <ds:schemaRef ds:uri="http://schemas.microsoft.com/sharepoint/v3/contenttype/forms"/>
  </ds:schemaRefs>
</ds:datastoreItem>
</file>

<file path=customXml/itemProps2.xml><?xml version="1.0" encoding="utf-8"?>
<ds:datastoreItem xmlns:ds="http://schemas.openxmlformats.org/officeDocument/2006/customXml" ds:itemID="{770B7CE7-5D2D-4455-85DD-7918CC083A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90056-a357-435e-b8ff-9edb59231559"/>
    <ds:schemaRef ds:uri="76668642-f934-4610-b993-d2030cf93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64D2FEF-F2BA-4BC1-904D-B250E6240FD5}">
  <ds:schemaRefs>
    <ds:schemaRef ds:uri="http://schemas.microsoft.com/office/2006/metadata/properties"/>
    <ds:schemaRef ds:uri="http://www.w3.org/2000/xmlns/"/>
    <ds:schemaRef ds:uri="76668642-f934-4610-b993-d2030cf93ae0"/>
    <ds:schemaRef ds:uri="http://www.w3.org/2001/XMLSchema-instance"/>
    <ds:schemaRef ds:uri="b7690056-a357-435e-b8ff-9edb5923155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Facet</Template>
  <TotalTime>9818</TotalTime>
  <Words>1389</Words>
  <Application>Microsoft Office PowerPoint</Application>
  <PresentationFormat>On-screen Show (4:3)</PresentationFormat>
  <Paragraphs>170</Paragraphs>
  <Slides>15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Comic Sans MS</vt:lpstr>
      <vt:lpstr>Trebuchet MS</vt:lpstr>
      <vt:lpstr>Webdings</vt:lpstr>
      <vt:lpstr>Wingdings 3</vt:lpstr>
      <vt:lpstr>Facet</vt:lpstr>
      <vt:lpstr>Welcome to Ruby Class!</vt:lpstr>
      <vt:lpstr>School Day</vt:lpstr>
      <vt:lpstr>The Curriculum</vt:lpstr>
      <vt:lpstr>English</vt:lpstr>
      <vt:lpstr>Reading at Home</vt:lpstr>
      <vt:lpstr>PowerPoint Presentation</vt:lpstr>
      <vt:lpstr>PowerPoint Presentation</vt:lpstr>
      <vt:lpstr>Maths</vt:lpstr>
      <vt:lpstr>Curriculum</vt:lpstr>
      <vt:lpstr>Rewards</vt:lpstr>
      <vt:lpstr>Home Learning In addition to the reading, phonics and Maths mentioned, children will also receive … Topic based Home Learning Children will have a choice of 6 activities every half term. We ask them to complete at least one, but they can do more if they wish. Marvellous Me Each Friday a child will have the opportunity to bring in a special item from home that they can share with the class. Please return the bag by Friday so other children get their turn. Clubs Early Birds and Owls club. Other clubs and activities to be confirmed at the beginning of term. </vt:lpstr>
      <vt:lpstr>Pride in our Uniform</vt:lpstr>
      <vt:lpstr>Water bottles &amp; Snack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Ruby Class!</dc:title>
  <dc:creator>Thorpe Infant School</dc:creator>
  <cp:lastModifiedBy>Kimberley George</cp:lastModifiedBy>
  <cp:revision>140</cp:revision>
  <dcterms:created xsi:type="dcterms:W3CDTF">2015-07-12T17:10:19Z</dcterms:created>
  <dcterms:modified xsi:type="dcterms:W3CDTF">2025-07-07T19:33:28Z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y fmtid="{D5CDD505-2E9C-101B-9397-08002B2CF9AE}" pid="3" name="MediaServiceImageTags">
    <vt:lpwstr/>
  </property>
</Properties>
</file>