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28"/>
  </p:notesMasterIdLst>
  <p:sldIdLst>
    <p:sldId id="256" r:id="rId5"/>
    <p:sldId id="260" r:id="rId6"/>
    <p:sldId id="315" r:id="rId7"/>
    <p:sldId id="309" r:id="rId8"/>
    <p:sldId id="314" r:id="rId9"/>
    <p:sldId id="294" r:id="rId10"/>
    <p:sldId id="298" r:id="rId11"/>
    <p:sldId id="268" r:id="rId12"/>
    <p:sldId id="299" r:id="rId13"/>
    <p:sldId id="296" r:id="rId14"/>
    <p:sldId id="304" r:id="rId15"/>
    <p:sldId id="318" r:id="rId16"/>
    <p:sldId id="285" r:id="rId17"/>
    <p:sldId id="303" r:id="rId18"/>
    <p:sldId id="279" r:id="rId19"/>
    <p:sldId id="307" r:id="rId20"/>
    <p:sldId id="317" r:id="rId21"/>
    <p:sldId id="292" r:id="rId22"/>
    <p:sldId id="278" r:id="rId23"/>
    <p:sldId id="306" r:id="rId24"/>
    <p:sldId id="280" r:id="rId25"/>
    <p:sldId id="269" r:id="rId26"/>
    <p:sldId id="28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B46701-628F-9C6A-9C50-06E6B66B63EB}" v="155" dt="2024-09-04T20:06:31.3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83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4E2AC4-B50E-4D79-9CF2-080365476528}" type="datetimeFigureOut">
              <a:rPr lang="en-GB" smtClean="0"/>
              <a:pPr/>
              <a:t>07/07/2025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A0655-54CF-49B0-827C-2F44165B2B76}" type="slidenum">
              <a:rPr lang="en-GB" smtClean="0"/>
              <a:pPr/>
              <a:t>‹#›</a:t>
            </a:fld>
            <a:endParaRPr lang="en-GB"/>
          </a:p>
        </p:txBody>
      </p:sp>
    </p:spTree>
    <p:extLst>
      <p:ext uri="{BB962C8B-B14F-4D97-AF65-F5344CB8AC3E}">
        <p14:creationId xmlns:p14="http://schemas.microsoft.com/office/powerpoint/2010/main" val="375159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rough timetable</a:t>
            </a:r>
            <a:r>
              <a:rPr lang="en-GB" baseline="0" dirty="0"/>
              <a:t> for the day. There may be a few changes but it generally follows the same routine as in Sapphire class</a:t>
            </a:r>
            <a:endParaRPr lang="en-GB" dirty="0"/>
          </a:p>
        </p:txBody>
      </p:sp>
      <p:sp>
        <p:nvSpPr>
          <p:cNvPr id="4" name="Slide Number Placeholder 3"/>
          <p:cNvSpPr>
            <a:spLocks noGrp="1"/>
          </p:cNvSpPr>
          <p:nvPr>
            <p:ph type="sldNum" sz="quarter" idx="10"/>
          </p:nvPr>
        </p:nvSpPr>
        <p:spPr/>
        <p:txBody>
          <a:bodyPr/>
          <a:lstStyle/>
          <a:p>
            <a:fld id="{E1CA0655-54CF-49B0-827C-2F44165B2B76}" type="slidenum">
              <a:rPr lang="en-GB" smtClean="0"/>
              <a:pPr/>
              <a:t>6</a:t>
            </a:fld>
            <a:endParaRPr lang="en-GB"/>
          </a:p>
        </p:txBody>
      </p:sp>
    </p:spTree>
    <p:extLst>
      <p:ext uri="{BB962C8B-B14F-4D97-AF65-F5344CB8AC3E}">
        <p14:creationId xmlns:p14="http://schemas.microsoft.com/office/powerpoint/2010/main" val="1176323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Briefly</a:t>
            </a:r>
            <a:r>
              <a:rPr lang="en-GB" baseline="0" dirty="0"/>
              <a:t> talk about a few areas</a:t>
            </a:r>
            <a:endParaRPr lang="en-GB" dirty="0"/>
          </a:p>
        </p:txBody>
      </p:sp>
      <p:sp>
        <p:nvSpPr>
          <p:cNvPr id="4" name="Slide Number Placeholder 3"/>
          <p:cNvSpPr>
            <a:spLocks noGrp="1"/>
          </p:cNvSpPr>
          <p:nvPr>
            <p:ph type="sldNum" sz="quarter" idx="10"/>
          </p:nvPr>
        </p:nvSpPr>
        <p:spPr/>
        <p:txBody>
          <a:bodyPr/>
          <a:lstStyle/>
          <a:p>
            <a:pPr>
              <a:defRPr/>
            </a:pPr>
            <a:fld id="{244591C2-1F4E-4E71-9009-16CB651D4C26}" type="slidenum">
              <a:rPr lang="en-GB" smtClean="0"/>
              <a:pPr>
                <a:defRPr/>
              </a:pPr>
              <a:t>7</a:t>
            </a:fld>
            <a:endParaRPr lang="en-GB"/>
          </a:p>
        </p:txBody>
      </p:sp>
    </p:spTree>
    <p:extLst>
      <p:ext uri="{BB962C8B-B14F-4D97-AF65-F5344CB8AC3E}">
        <p14:creationId xmlns:p14="http://schemas.microsoft.com/office/powerpoint/2010/main" val="17389938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CA0655-54CF-49B0-827C-2F44165B2B76}" type="slidenum">
              <a:rPr lang="en-GB" smtClean="0"/>
              <a:pPr/>
              <a:t>10</a:t>
            </a:fld>
            <a:endParaRPr lang="en-GB"/>
          </a:p>
        </p:txBody>
      </p:sp>
    </p:spTree>
    <p:extLst>
      <p:ext uri="{BB962C8B-B14F-4D97-AF65-F5344CB8AC3E}">
        <p14:creationId xmlns:p14="http://schemas.microsoft.com/office/powerpoint/2010/main" val="2816265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13</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14</a:t>
            </a:fld>
            <a:endParaRPr lang="en-GB"/>
          </a:p>
        </p:txBody>
      </p:sp>
    </p:spTree>
    <p:extLst>
      <p:ext uri="{BB962C8B-B14F-4D97-AF65-F5344CB8AC3E}">
        <p14:creationId xmlns:p14="http://schemas.microsoft.com/office/powerpoint/2010/main" val="394408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15</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21</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23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CF0BF44-1076-4B06-ABD0-B5169C43A217}" type="datetimeFigureOut">
              <a:rPr lang="en-GB" smtClean="0"/>
              <a:pPr/>
              <a:t>07/07/2025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9EF39AC-86B1-46CF-A2E6-387CEF044C4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F39AC-86B1-46CF-A2E6-387CEF044C47}"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2CF0BF44-1076-4B06-ABD0-B5169C43A217}" type="datetimeFigureOut">
              <a:rPr lang="en-GB" smtClean="0"/>
              <a:pPr/>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p>
        </p:txBody>
      </p:sp>
      <p:sp>
        <p:nvSpPr>
          <p:cNvPr id="5" name="Date Placeholder 4"/>
          <p:cNvSpPr>
            <a:spLocks noGrp="1"/>
          </p:cNvSpPr>
          <p:nvPr>
            <p:ph type="dt" sz="half" idx="10"/>
          </p:nvPr>
        </p:nvSpPr>
        <p:spPr/>
        <p:txBody>
          <a:bodyPr/>
          <a:lstStyle>
            <a:lvl1pPr>
              <a:defRPr>
                <a:solidFill>
                  <a:schemeClr val="tx1"/>
                </a:solidFill>
              </a:defRPr>
            </a:lvl1pPr>
            <a:extLst/>
          </a:lstStyle>
          <a:p>
            <a:fld id="{2CF0BF44-1076-4B06-ABD0-B5169C43A217}" type="datetimeFigureOut">
              <a:rPr lang="en-GB" smtClean="0"/>
              <a:pPr/>
              <a:t>07/07/2025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9EF39AC-86B1-46CF-A2E6-387CEF044C47}"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CF0BF44-1076-4B06-ABD0-B5169C43A217}" type="datetimeFigureOut">
              <a:rPr lang="en-GB" smtClean="0"/>
              <a:pPr/>
              <a:t>07/07/2025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9EF39AC-86B1-46CF-A2E6-387CEF044C4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6.jpeg"/><Relationship Id="rId7"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24.jpeg"/><Relationship Id="rId4" Type="http://schemas.openxmlformats.org/officeDocument/2006/relationships/image" Target="../media/image23.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26.png"/><Relationship Id="rId4" Type="http://schemas.openxmlformats.org/officeDocument/2006/relationships/hyperlink" Target="https://schoolreadinglist.co.uk/reading-lists-for-ks1-school-pupils/suggested-reading-list-year-1-pupils-ks1-age-5-6/" TargetMode="Externa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28.png"/><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96752"/>
            <a:ext cx="9144000" cy="2190105"/>
          </a:xfrm>
        </p:spPr>
        <p:txBody>
          <a:bodyPr vert="horz" lIns="91440" tIns="45720" rIns="91440" bIns="45720" anchor="b">
            <a:noAutofit/>
            <a:scene3d>
              <a:camera prst="orthographicFront"/>
              <a:lightRig rig="soft" dir="t"/>
            </a:scene3d>
            <a:sp3d prstMaterial="softEdge">
              <a:bevelT w="25400" h="25400"/>
            </a:sp3d>
          </a:bodyPr>
          <a:lstStyle/>
          <a:p>
            <a:pPr algn="ctr"/>
            <a:r>
              <a:rPr lang="en-GB" sz="6000" b="0" dirty="0">
                <a:solidFill>
                  <a:schemeClr val="tx1"/>
                </a:solidFill>
                <a:latin typeface="Comic Sans MS"/>
              </a:rPr>
              <a:t>Meet </a:t>
            </a:r>
            <a:r>
              <a:rPr lang="en-GB" sz="6000" b="0" dirty="0">
                <a:solidFill>
                  <a:schemeClr val="tx1"/>
                </a:solidFill>
                <a:effectLst/>
                <a:latin typeface="Comic Sans MS"/>
              </a:rPr>
              <a:t>the</a:t>
            </a:r>
            <a:r>
              <a:rPr lang="en-GB" sz="6000" b="0" dirty="0">
                <a:solidFill>
                  <a:schemeClr val="tx1"/>
                </a:solidFill>
                <a:latin typeface="Comic Sans MS"/>
              </a:rPr>
              <a:t> team  </a:t>
            </a:r>
            <a:r>
              <a:rPr lang="en-GB" sz="6000" b="0" dirty="0">
                <a:latin typeface="Comic Sans MS" panose="030F0702030302020204" pitchFamily="66" charset="0"/>
              </a:rPr>
              <a:t/>
            </a:r>
            <a:br>
              <a:rPr lang="en-GB" sz="6000" b="0" dirty="0">
                <a:latin typeface="Comic Sans MS" panose="030F0702030302020204" pitchFamily="66" charset="0"/>
              </a:rPr>
            </a:br>
            <a:r>
              <a:rPr lang="en-GB" sz="6000" b="0" dirty="0">
                <a:solidFill>
                  <a:srgbClr val="006600"/>
                </a:solidFill>
                <a:latin typeface="Comic Sans MS"/>
              </a:rPr>
              <a:t>Emerald Class</a:t>
            </a:r>
            <a:r>
              <a:rPr lang="en-GB" sz="6000" b="0" dirty="0">
                <a:latin typeface="Comic Sans MS" panose="030F0702030302020204" pitchFamily="66" charset="0"/>
              </a:rPr>
              <a:t/>
            </a:r>
            <a:br>
              <a:rPr lang="en-GB" sz="6000" b="0" dirty="0">
                <a:latin typeface="Comic Sans MS" panose="030F0702030302020204" pitchFamily="66" charset="0"/>
              </a:rPr>
            </a:br>
            <a:r>
              <a:rPr lang="en-GB" sz="6000" b="0" dirty="0">
                <a:solidFill>
                  <a:schemeClr val="tx1"/>
                </a:solidFill>
                <a:latin typeface="Comic Sans MS"/>
              </a:rPr>
              <a:t>Year 1  – 2025/26</a:t>
            </a:r>
            <a:endParaRPr lang="en-GB" sz="6000" b="0" dirty="0">
              <a:solidFill>
                <a:schemeClr val="tx1"/>
              </a:solidFill>
              <a:latin typeface="Comic Sans MS" panose="030F0702030302020204" pitchFamily="66" charset="0"/>
            </a:endParaRPr>
          </a:p>
        </p:txBody>
      </p:sp>
      <p:pic>
        <p:nvPicPr>
          <p:cNvPr id="6" name="Picture 2" descr="Image result for phillip martin clipart school">
            <a:extLst>
              <a:ext uri="{FF2B5EF4-FFF2-40B4-BE49-F238E27FC236}">
                <a16:creationId xmlns:a16="http://schemas.microsoft.com/office/drawing/2014/main" id="{DFC637DE-DC67-4345-B0FC-A309B80E5AAA}"/>
              </a:ext>
            </a:extLst>
          </p:cNvPr>
          <p:cNvPicPr>
            <a:picLocks noChangeAspect="1" noChangeArrowheads="1"/>
          </p:cNvPicPr>
          <p:nvPr/>
        </p:nvPicPr>
        <p:blipFill>
          <a:blip r:embed="rId2" cstate="print"/>
          <a:srcRect/>
          <a:stretch>
            <a:fillRect/>
          </a:stretch>
        </p:blipFill>
        <p:spPr bwMode="auto">
          <a:xfrm>
            <a:off x="2152575" y="3573016"/>
            <a:ext cx="4838850" cy="1846345"/>
          </a:xfrm>
          <a:prstGeom prst="rect">
            <a:avLst/>
          </a:prstGeom>
          <a:ln>
            <a:noFill/>
          </a:ln>
          <a:effectLst>
            <a:softEdge rad="112500"/>
          </a:effectLst>
        </p:spPr>
      </p:pic>
      <p:sp>
        <p:nvSpPr>
          <p:cNvPr id="3" name="Rectangle 2"/>
          <p:cNvSpPr/>
          <p:nvPr/>
        </p:nvSpPr>
        <p:spPr>
          <a:xfrm>
            <a:off x="87746" y="5934670"/>
            <a:ext cx="8742218" cy="646331"/>
          </a:xfrm>
          <a:prstGeom prst="rect">
            <a:avLst/>
          </a:prstGeom>
        </p:spPr>
        <p:txBody>
          <a:bodyPr wrap="square">
            <a:spAutoFit/>
          </a:bodyPr>
          <a:lstStyle/>
          <a:p>
            <a:r>
              <a:rPr lang="en-GB" b="1" dirty="0">
                <a:solidFill>
                  <a:schemeClr val="bg1"/>
                </a:solidFill>
                <a:latin typeface="Comic Sans MS" panose="030F0702030302020204" pitchFamily="66" charset="0"/>
              </a:rPr>
              <a:t>Through Christ who strengthens us, all will flourish at our school, with </a:t>
            </a:r>
            <a:r>
              <a:rPr lang="en-GB" b="1" i="1" dirty="0">
                <a:solidFill>
                  <a:schemeClr val="bg1"/>
                </a:solidFill>
                <a:latin typeface="Comic Sans MS" panose="030F0702030302020204" pitchFamily="66" charset="0"/>
              </a:rPr>
              <a:t>Faith</a:t>
            </a:r>
            <a:r>
              <a:rPr lang="en-GB" b="1" dirty="0">
                <a:solidFill>
                  <a:schemeClr val="bg1"/>
                </a:solidFill>
                <a:latin typeface="Comic Sans MS" panose="030F0702030302020204" pitchFamily="66" charset="0"/>
              </a:rPr>
              <a:t>, </a:t>
            </a:r>
            <a:r>
              <a:rPr lang="en-GB" b="1" i="1" dirty="0">
                <a:solidFill>
                  <a:schemeClr val="bg1"/>
                </a:solidFill>
                <a:latin typeface="Comic Sans MS" panose="030F0702030302020204" pitchFamily="66" charset="0"/>
              </a:rPr>
              <a:t>Love</a:t>
            </a:r>
            <a:r>
              <a:rPr lang="en-GB" b="1" dirty="0">
                <a:solidFill>
                  <a:schemeClr val="bg1"/>
                </a:solidFill>
                <a:latin typeface="Comic Sans MS" panose="030F0702030302020204" pitchFamily="66" charset="0"/>
              </a:rPr>
              <a:t> and </a:t>
            </a:r>
            <a:r>
              <a:rPr lang="en-GB" b="1" i="1" dirty="0">
                <a:solidFill>
                  <a:schemeClr val="bg1"/>
                </a:solidFill>
                <a:latin typeface="Comic Sans MS" panose="030F0702030302020204" pitchFamily="66" charset="0"/>
              </a:rPr>
              <a:t>Excellence</a:t>
            </a:r>
            <a:r>
              <a:rPr lang="en-GB" b="1" dirty="0">
                <a:solidFill>
                  <a:schemeClr val="bg1"/>
                </a:solidFill>
                <a:latin typeface="Comic Sans MS" panose="030F0702030302020204" pitchFamily="66" charset="0"/>
              </a:rPr>
              <a:t>.</a:t>
            </a:r>
            <a:endParaRPr lang="en-GB" dirty="0">
              <a:solidFill>
                <a:schemeClr val="bg1"/>
              </a:solidFill>
              <a:latin typeface="Comic Sans MS" panose="030F0702030302020204"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30"/>
    </mc:Choice>
    <mc:Fallback xmlns="">
      <p:transition spd="slow" advTm="68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F8DCCD-07DD-4DF0-9DCE-35E497369A8E}"/>
              </a:ext>
            </a:extLst>
          </p:cNvPr>
          <p:cNvSpPr txBox="1"/>
          <p:nvPr/>
        </p:nvSpPr>
        <p:spPr>
          <a:xfrm>
            <a:off x="467544" y="434957"/>
            <a:ext cx="8352928" cy="7048083"/>
          </a:xfrm>
          <a:prstGeom prst="rect">
            <a:avLst/>
          </a:prstGeom>
          <a:noFill/>
        </p:spPr>
        <p:txBody>
          <a:bodyPr wrap="square" lIns="91440" tIns="45720" rIns="91440" bIns="45720" rtlCol="0" anchor="t">
            <a:spAutoFit/>
          </a:bodyPr>
          <a:lstStyle/>
          <a:p>
            <a:r>
              <a:rPr lang="en-GB" sz="3200" b="1" dirty="0">
                <a:solidFill>
                  <a:srgbClr val="006600"/>
                </a:solidFill>
                <a:latin typeface="Comic Sans MS" panose="030F0702030302020204" pitchFamily="66" charset="0"/>
              </a:rPr>
              <a:t>The Emerald Class Team</a:t>
            </a:r>
          </a:p>
          <a:p>
            <a:endParaRPr lang="en-GB" sz="2800" u="sng" dirty="0">
              <a:solidFill>
                <a:srgbClr val="00B0F0"/>
              </a:solidFill>
              <a:latin typeface="Comic Sans MS" panose="030F0702030302020204" pitchFamily="66" charset="0"/>
            </a:endParaRPr>
          </a:p>
          <a:p>
            <a:r>
              <a:rPr lang="en-GB" sz="2800" u="sng" dirty="0">
                <a:latin typeface="Comic Sans MS"/>
              </a:rPr>
              <a:t>Class Teachers</a:t>
            </a:r>
          </a:p>
          <a:p>
            <a:r>
              <a:rPr lang="en-GB" sz="2800" dirty="0">
                <a:latin typeface="Comic Sans MS"/>
              </a:rPr>
              <a:t>Mrs Maher (Monday-Wednesday)</a:t>
            </a:r>
          </a:p>
          <a:p>
            <a:r>
              <a:rPr lang="en-GB" sz="2800" dirty="0">
                <a:latin typeface="Comic Sans MS"/>
              </a:rPr>
              <a:t>Mrs Warren  (Thursday and Friday)</a:t>
            </a:r>
          </a:p>
          <a:p>
            <a:endParaRPr lang="en-GB" sz="2800" dirty="0">
              <a:latin typeface="Comic Sans MS"/>
            </a:endParaRPr>
          </a:p>
          <a:p>
            <a:r>
              <a:rPr lang="en-GB" sz="2800" u="sng" dirty="0">
                <a:latin typeface="Comic Sans MS"/>
              </a:rPr>
              <a:t>Teaching Assistants</a:t>
            </a:r>
            <a:endParaRPr lang="en-US" sz="2800" u="sng" dirty="0"/>
          </a:p>
          <a:p>
            <a:r>
              <a:rPr lang="en-GB" sz="2800" dirty="0">
                <a:latin typeface="Comic Sans MS"/>
              </a:rPr>
              <a:t>Mrs Wade (Mon, Tues)</a:t>
            </a:r>
          </a:p>
          <a:p>
            <a:r>
              <a:rPr lang="en-GB" sz="2800" dirty="0">
                <a:latin typeface="Comic Sans MS"/>
              </a:rPr>
              <a:t>Mrs Elmer (Wed, Thurs, Fri) </a:t>
            </a:r>
            <a:endParaRPr lang="en-GB" sz="2800" dirty="0">
              <a:latin typeface="Comic Sans MS" panose="030F0702030302020204" pitchFamily="66" charset="0"/>
            </a:endParaRPr>
          </a:p>
          <a:p>
            <a:pPr marL="109220"/>
            <a:endParaRPr lang="en-GB" sz="2800" dirty="0">
              <a:latin typeface="Comic Sans MS"/>
            </a:endParaRPr>
          </a:p>
          <a:p>
            <a:pPr marL="109220"/>
            <a:endParaRPr lang="en-GB" sz="2800" dirty="0">
              <a:latin typeface="Comic Sans MS" panose="030F0702030302020204" pitchFamily="66" charset="0"/>
            </a:endParaRPr>
          </a:p>
          <a:p>
            <a:endParaRPr lang="en-GB" sz="2800" dirty="0">
              <a:latin typeface="Comic Sans MS"/>
            </a:endParaRPr>
          </a:p>
          <a:p>
            <a:endParaRPr lang="en-GB" sz="2800" dirty="0">
              <a:latin typeface="Comic Sans MS" panose="030F0702030302020204" pitchFamily="66" charset="0"/>
            </a:endParaRPr>
          </a:p>
          <a:p>
            <a:r>
              <a:rPr lang="en-GB" sz="2800" dirty="0">
                <a:latin typeface="Comic Sans MS" panose="030F0702030302020204" pitchFamily="66" charset="0"/>
              </a:rPr>
              <a:t> </a:t>
            </a:r>
          </a:p>
          <a:p>
            <a:endParaRPr lang="en-GB" sz="2800" dirty="0">
              <a:latin typeface="Comic Sans MS" panose="030F0702030302020204" pitchFamily="66" charset="0"/>
            </a:endParaRPr>
          </a:p>
          <a:p>
            <a:pPr algn="ctr"/>
            <a:endParaRPr lang="en-GB" sz="2800" dirty="0">
              <a:solidFill>
                <a:srgbClr val="002060"/>
              </a:solidFill>
            </a:endParaRPr>
          </a:p>
        </p:txBody>
      </p:sp>
      <p:pic>
        <p:nvPicPr>
          <p:cNvPr id="9" name="Picture 2" descr="C:\Users\Kimberley\AppData\Local\Microsoft\Windows\Temporary Internet Files\Content.IE5\H0GK7ZH6\Teacher_clip_art[1].PNG">
            <a:extLst>
              <a:ext uri="{FF2B5EF4-FFF2-40B4-BE49-F238E27FC236}">
                <a16:creationId xmlns:a16="http://schemas.microsoft.com/office/drawing/2014/main" id="{E621F572-4E6F-4CCC-9634-E622DD284FAC}"/>
              </a:ext>
            </a:extLst>
          </p:cNvPr>
          <p:cNvPicPr>
            <a:picLocks noChangeAspect="1" noChangeArrowheads="1"/>
          </p:cNvPicPr>
          <p:nvPr/>
        </p:nvPicPr>
        <p:blipFill>
          <a:blip r:embed="rId3"/>
          <a:srcRect/>
          <a:stretch>
            <a:fillRect/>
          </a:stretch>
        </p:blipFill>
        <p:spPr bwMode="auto">
          <a:xfrm>
            <a:off x="7038156" y="434957"/>
            <a:ext cx="1638300" cy="1457325"/>
          </a:xfrm>
          <a:prstGeom prst="rect">
            <a:avLst/>
          </a:prstGeom>
          <a:noFill/>
        </p:spPr>
      </p:pic>
      <p:sp>
        <p:nvSpPr>
          <p:cNvPr id="5" name="Oval 4"/>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advTm="12488"/>
    </mc:Choice>
    <mc:Fallback xmlns="">
      <p:transition advTm="12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box(in)">
                                      <p:cBhvr>
                                        <p:cTn id="10" dur="500"/>
                                        <p:tgtEl>
                                          <p:spTgt spid="8">
                                            <p:txEl>
                                              <p:pRg st="2" end="2"/>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box(in)">
                                      <p:cBhvr>
                                        <p:cTn id="13" dur="500"/>
                                        <p:tgtEl>
                                          <p:spTgt spid="8">
                                            <p:txEl>
                                              <p:pRg st="3" end="3"/>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8">
                                            <p:txEl>
                                              <p:pRg st="4" end="4"/>
                                            </p:txEl>
                                          </p:spTgt>
                                        </p:tgtEl>
                                        <p:attrNameLst>
                                          <p:attrName>style.visibility</p:attrName>
                                        </p:attrNameLst>
                                      </p:cBhvr>
                                      <p:to>
                                        <p:strVal val="visible"/>
                                      </p:to>
                                    </p:set>
                                    <p:animEffect transition="in" filter="box(in)">
                                      <p:cBhvr>
                                        <p:cTn id="16" dur="500"/>
                                        <p:tgtEl>
                                          <p:spTgt spid="8">
                                            <p:txEl>
                                              <p:pRg st="4" end="4"/>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8">
                                            <p:txEl>
                                              <p:pRg st="6" end="6"/>
                                            </p:txEl>
                                          </p:spTgt>
                                        </p:tgtEl>
                                        <p:attrNameLst>
                                          <p:attrName>style.visibility</p:attrName>
                                        </p:attrNameLst>
                                      </p:cBhvr>
                                      <p:to>
                                        <p:strVal val="visible"/>
                                      </p:to>
                                    </p:set>
                                    <p:animEffect transition="in" filter="box(in)">
                                      <p:cBhvr>
                                        <p:cTn id="19" dur="500"/>
                                        <p:tgtEl>
                                          <p:spTgt spid="8">
                                            <p:txEl>
                                              <p:pRg st="6" end="6"/>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8">
                                            <p:txEl>
                                              <p:pRg st="7" end="7"/>
                                            </p:txEl>
                                          </p:spTgt>
                                        </p:tgtEl>
                                        <p:attrNameLst>
                                          <p:attrName>style.visibility</p:attrName>
                                        </p:attrNameLst>
                                      </p:cBhvr>
                                      <p:to>
                                        <p:strVal val="visible"/>
                                      </p:to>
                                    </p:set>
                                    <p:animEffect transition="in" filter="box(in)">
                                      <p:cBhvr>
                                        <p:cTn id="22" dur="500"/>
                                        <p:tgtEl>
                                          <p:spTgt spid="8">
                                            <p:txEl>
                                              <p:pRg st="7" end="7"/>
                                            </p:txEl>
                                          </p:spTgt>
                                        </p:tgtEl>
                                      </p:cBhvr>
                                    </p:animEffect>
                                  </p:childTnLst>
                                </p:cTn>
                              </p:par>
                              <p:par>
                                <p:cTn id="23" presetID="4" presetClass="entr" presetSubtype="16" fill="hold" nodeType="withEffect">
                                  <p:stCondLst>
                                    <p:cond delay="0"/>
                                  </p:stCondLst>
                                  <p:childTnLst>
                                    <p:set>
                                      <p:cBhvr>
                                        <p:cTn id="24" dur="1" fill="hold">
                                          <p:stCondLst>
                                            <p:cond delay="0"/>
                                          </p:stCondLst>
                                        </p:cTn>
                                        <p:tgtEl>
                                          <p:spTgt spid="8">
                                            <p:txEl>
                                              <p:pRg st="8" end="8"/>
                                            </p:txEl>
                                          </p:spTgt>
                                        </p:tgtEl>
                                        <p:attrNameLst>
                                          <p:attrName>style.visibility</p:attrName>
                                        </p:attrNameLst>
                                      </p:cBhvr>
                                      <p:to>
                                        <p:strVal val="visible"/>
                                      </p:to>
                                    </p:set>
                                    <p:animEffect transition="in" filter="box(in)">
                                      <p:cBhvr>
                                        <p:cTn id="25" dur="500"/>
                                        <p:tgtEl>
                                          <p:spTgt spid="8">
                                            <p:txEl>
                                              <p:pRg st="8" end="8"/>
                                            </p:txEl>
                                          </p:spTgt>
                                        </p:tgtEl>
                                      </p:cBhvr>
                                    </p:animEffect>
                                  </p:childTnLst>
                                </p:cTn>
                              </p:par>
                              <p:par>
                                <p:cTn id="26" presetID="4" presetClass="entr" presetSubtype="16" fill="hold" nodeType="withEffect">
                                  <p:stCondLst>
                                    <p:cond delay="0"/>
                                  </p:stCondLst>
                                  <p:childTnLst>
                                    <p:set>
                                      <p:cBhvr>
                                        <p:cTn id="27" dur="1" fill="hold">
                                          <p:stCondLst>
                                            <p:cond delay="0"/>
                                          </p:stCondLst>
                                        </p:cTn>
                                        <p:tgtEl>
                                          <p:spTgt spid="8">
                                            <p:txEl>
                                              <p:pRg st="13" end="13"/>
                                            </p:txEl>
                                          </p:spTgt>
                                        </p:tgtEl>
                                        <p:attrNameLst>
                                          <p:attrName>style.visibility</p:attrName>
                                        </p:attrNameLst>
                                      </p:cBhvr>
                                      <p:to>
                                        <p:strVal val="visible"/>
                                      </p:to>
                                    </p:set>
                                    <p:animEffect transition="in" filter="box(in)">
                                      <p:cBhvr>
                                        <p:cTn id="28" dur="500"/>
                                        <p:tgtEl>
                                          <p:spTgt spid="8">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latin typeface="Comic Sans MS" panose="030F0702030302020204" pitchFamily="66" charset="0"/>
              </a:rPr>
              <a:t>As </a:t>
            </a:r>
            <a:r>
              <a:rPr lang="en-GB" b="1" dirty="0">
                <a:latin typeface="Comic Sans MS" panose="030F0702030302020204" pitchFamily="66" charset="0"/>
              </a:rPr>
              <a:t>learners</a:t>
            </a:r>
            <a:r>
              <a:rPr lang="en-GB" dirty="0">
                <a:latin typeface="Comic Sans MS" panose="030F0702030302020204" pitchFamily="66" charset="0"/>
              </a:rPr>
              <a:t> we will be enquiring, self-motivated, resilient and desire excellence.</a:t>
            </a:r>
          </a:p>
          <a:p>
            <a:r>
              <a:rPr lang="en-GB" dirty="0">
                <a:latin typeface="Comic Sans MS" panose="030F0702030302020204" pitchFamily="66" charset="0"/>
              </a:rPr>
              <a:t>As </a:t>
            </a:r>
            <a:r>
              <a:rPr lang="en-GB" b="1" dirty="0">
                <a:latin typeface="Comic Sans MS" panose="030F0702030302020204" pitchFamily="66" charset="0"/>
              </a:rPr>
              <a:t>individuals </a:t>
            </a:r>
            <a:r>
              <a:rPr lang="en-GB" dirty="0">
                <a:latin typeface="Comic Sans MS" panose="030F0702030302020204" pitchFamily="66" charset="0"/>
              </a:rPr>
              <a:t>we will have a Godly sense of right and wrong and have the opportunity to explore and develop our faith.</a:t>
            </a:r>
          </a:p>
          <a:p>
            <a:r>
              <a:rPr lang="en-GB" dirty="0">
                <a:latin typeface="Comic Sans MS" panose="030F0702030302020204" pitchFamily="66" charset="0"/>
              </a:rPr>
              <a:t>As </a:t>
            </a:r>
            <a:r>
              <a:rPr lang="en-GB" b="1" dirty="0">
                <a:latin typeface="Comic Sans MS" panose="030F0702030302020204" pitchFamily="66" charset="0"/>
              </a:rPr>
              <a:t>citizens</a:t>
            </a:r>
            <a:r>
              <a:rPr lang="en-GB" dirty="0">
                <a:latin typeface="Comic Sans MS" panose="030F0702030302020204" pitchFamily="66" charset="0"/>
              </a:rPr>
              <a:t> we will develop love, confidence, discipline and enjoy contributing to our community and our world.</a:t>
            </a:r>
          </a:p>
          <a:p>
            <a:pPr marL="109728" indent="0">
              <a:buNone/>
            </a:pPr>
            <a:endParaRPr lang="en-GB" dirty="0">
              <a:latin typeface="Comic Sans MS" panose="030F0702030302020204" pitchFamily="66" charset="0"/>
            </a:endParaRPr>
          </a:p>
        </p:txBody>
      </p:sp>
      <p:sp>
        <p:nvSpPr>
          <p:cNvPr id="3" name="Title 2"/>
          <p:cNvSpPr>
            <a:spLocks noGrp="1"/>
          </p:cNvSpPr>
          <p:nvPr>
            <p:ph type="title"/>
          </p:nvPr>
        </p:nvSpPr>
        <p:spPr/>
        <p:txBody>
          <a:bodyPr/>
          <a:lstStyle/>
          <a:p>
            <a:pPr marL="109728" indent="0"/>
            <a:r>
              <a:rPr lang="en-GB" u="sng" dirty="0">
                <a:latin typeface="Comic Sans MS" panose="030F0702030302020204" pitchFamily="66" charset="0"/>
              </a:rPr>
              <a:t>Our Mission Statement</a:t>
            </a:r>
            <a:endParaRPr lang="en-GB" dirty="0">
              <a:latin typeface="Comic Sans MS" panose="030F0702030302020204" pitchFamily="66" charset="0"/>
            </a:endParaRPr>
          </a:p>
        </p:txBody>
      </p:sp>
    </p:spTree>
    <p:extLst>
      <p:ext uri="{BB962C8B-B14F-4D97-AF65-F5344CB8AC3E}">
        <p14:creationId xmlns:p14="http://schemas.microsoft.com/office/powerpoint/2010/main" val="1157178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latin typeface="Comic Sans MS" panose="030F0702030302020204" pitchFamily="66" charset="0"/>
              </a:rPr>
              <a:t>1. We look after each other and our school.</a:t>
            </a:r>
          </a:p>
          <a:p>
            <a:r>
              <a:rPr lang="en-GB" dirty="0">
                <a:latin typeface="Comic Sans MS" panose="030F0702030302020204" pitchFamily="66" charset="0"/>
              </a:rPr>
              <a:t>2. We respect others and ourselves.</a:t>
            </a:r>
          </a:p>
          <a:p>
            <a:r>
              <a:rPr lang="en-GB" dirty="0">
                <a:latin typeface="Comic Sans MS" panose="030F0702030302020204" pitchFamily="66" charset="0"/>
              </a:rPr>
              <a:t>3. We tell the truth and learn from our mistakes.</a:t>
            </a:r>
          </a:p>
          <a:p>
            <a:r>
              <a:rPr lang="en-GB" dirty="0">
                <a:latin typeface="Comic Sans MS" panose="030F0702030302020204" pitchFamily="66" charset="0"/>
              </a:rPr>
              <a:t>4. We try our best and don’t give up.</a:t>
            </a:r>
          </a:p>
          <a:p>
            <a:r>
              <a:rPr lang="en-GB" dirty="0">
                <a:latin typeface="Comic Sans MS" panose="030F0702030302020204" pitchFamily="66" charset="0"/>
              </a:rPr>
              <a:t>5. We encourage one another.</a:t>
            </a:r>
          </a:p>
          <a:p>
            <a:endParaRPr lang="en-GB" b="1" dirty="0">
              <a:latin typeface="Comic Sans MS" panose="030F0702030302020204" pitchFamily="66" charset="0"/>
            </a:endParaRPr>
          </a:p>
        </p:txBody>
      </p:sp>
      <p:sp>
        <p:nvSpPr>
          <p:cNvPr id="3" name="Title 2"/>
          <p:cNvSpPr>
            <a:spLocks noGrp="1"/>
          </p:cNvSpPr>
          <p:nvPr>
            <p:ph type="title"/>
          </p:nvPr>
        </p:nvSpPr>
        <p:spPr/>
        <p:txBody>
          <a:bodyPr/>
          <a:lstStyle/>
          <a:p>
            <a:r>
              <a:rPr lang="en-GB" dirty="0">
                <a:latin typeface="Comic Sans MS" panose="030F0702030302020204" pitchFamily="66" charset="0"/>
              </a:rPr>
              <a:t>Golden Rules</a:t>
            </a:r>
          </a:p>
        </p:txBody>
      </p:sp>
      <p:pic>
        <p:nvPicPr>
          <p:cNvPr id="4" name="Picture 3"/>
          <p:cNvPicPr>
            <a:picLocks noChangeAspect="1"/>
          </p:cNvPicPr>
          <p:nvPr/>
        </p:nvPicPr>
        <p:blipFill>
          <a:blip r:embed="rId2"/>
          <a:stretch>
            <a:fillRect/>
          </a:stretch>
        </p:blipFill>
        <p:spPr>
          <a:xfrm>
            <a:off x="343044" y="5445316"/>
            <a:ext cx="8143875" cy="1123950"/>
          </a:xfrm>
          <a:prstGeom prst="rect">
            <a:avLst/>
          </a:prstGeom>
        </p:spPr>
      </p:pic>
      <p:sp>
        <p:nvSpPr>
          <p:cNvPr id="5" name="Title 2"/>
          <p:cNvSpPr txBox="1">
            <a:spLocks/>
          </p:cNvSpPr>
          <p:nvPr/>
        </p:nvSpPr>
        <p:spPr>
          <a:xfrm>
            <a:off x="343044" y="4398674"/>
            <a:ext cx="8229600" cy="1143000"/>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dirty="0">
                <a:latin typeface="Comic Sans MS" panose="030F0702030302020204" pitchFamily="66" charset="0"/>
              </a:rPr>
              <a:t>Our Values</a:t>
            </a:r>
          </a:p>
        </p:txBody>
      </p:sp>
    </p:spTree>
    <p:extLst>
      <p:ext uri="{BB962C8B-B14F-4D97-AF65-F5344CB8AC3E}">
        <p14:creationId xmlns:p14="http://schemas.microsoft.com/office/powerpoint/2010/main" val="34289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0255" y="1019510"/>
            <a:ext cx="8229600" cy="4525963"/>
          </a:xfrm>
        </p:spPr>
        <p:txBody>
          <a:bodyPr>
            <a:noAutofit/>
          </a:bodyPr>
          <a:lstStyle/>
          <a:p>
            <a:pPr marL="109728" indent="0">
              <a:buNone/>
            </a:pPr>
            <a:r>
              <a:rPr lang="en-GB" sz="1400" dirty="0">
                <a:latin typeface="Comic Sans MS" panose="030F0702030302020204" pitchFamily="66" charset="0"/>
              </a:rPr>
              <a:t>Year 1 aims to build upon early learning experiences with the introduction of the National Curriculum.  It may seem like a big step and we want to ensure that the transition into Year 1 is as smooth as possible! </a:t>
            </a:r>
          </a:p>
          <a:p>
            <a:pPr marL="109728" indent="0">
              <a:buNone/>
            </a:pPr>
            <a:endParaRPr lang="en-GB" sz="1400" dirty="0">
              <a:latin typeface="Comic Sans MS" panose="030F0702030302020204" pitchFamily="66" charset="0"/>
            </a:endParaRPr>
          </a:p>
          <a:p>
            <a:pPr marL="109728" indent="0">
              <a:buNone/>
            </a:pPr>
            <a:r>
              <a:rPr lang="en-GB" sz="1400" dirty="0">
                <a:latin typeface="Comic Sans MS" panose="030F0702030302020204" pitchFamily="66" charset="0"/>
              </a:rPr>
              <a:t>The children will have the opportunity to become familiar with the new classroom environment and will be popping into the classroom every now and then over the next couple of weeks!</a:t>
            </a:r>
          </a:p>
          <a:p>
            <a:pPr marL="109728" indent="0">
              <a:buNone/>
            </a:pPr>
            <a:endParaRPr lang="en-GB" sz="1400" dirty="0">
              <a:latin typeface="Comic Sans MS" panose="030F0702030302020204" pitchFamily="66" charset="0"/>
            </a:endParaRPr>
          </a:p>
          <a:p>
            <a:pPr marL="109728" indent="0">
              <a:buNone/>
            </a:pPr>
            <a:r>
              <a:rPr lang="en-GB" sz="1400" dirty="0">
                <a:latin typeface="Comic Sans MS" panose="030F0702030302020204" pitchFamily="66" charset="0"/>
              </a:rPr>
              <a:t>Transition morning is on Friday 18</a:t>
            </a:r>
            <a:r>
              <a:rPr lang="en-GB" sz="1400" baseline="30000" dirty="0">
                <a:latin typeface="Comic Sans MS" panose="030F0702030302020204" pitchFamily="66" charset="0"/>
              </a:rPr>
              <a:t>th</a:t>
            </a:r>
            <a:r>
              <a:rPr lang="en-GB" sz="1400" dirty="0">
                <a:latin typeface="Comic Sans MS" panose="030F0702030302020204" pitchFamily="66" charset="0"/>
              </a:rPr>
              <a:t> July</a:t>
            </a:r>
          </a:p>
          <a:p>
            <a:pPr marL="109728" indent="0">
              <a:buNone/>
            </a:pPr>
            <a:endParaRPr lang="en-GB" sz="1400" dirty="0">
              <a:latin typeface="Comic Sans MS" panose="030F0702030302020204" pitchFamily="66" charset="0"/>
            </a:endParaRPr>
          </a:p>
          <a:p>
            <a:pPr marL="109728" indent="0">
              <a:buNone/>
            </a:pPr>
            <a:r>
              <a:rPr lang="en-GB" sz="1400" dirty="0">
                <a:latin typeface="Comic Sans MS" panose="030F0702030302020204" pitchFamily="66" charset="0"/>
              </a:rPr>
              <a:t>There will be lots of similarities as we will ensure the learning environment and routines are as similar to reception as possible. </a:t>
            </a:r>
          </a:p>
          <a:p>
            <a:pPr marL="109728" indent="0">
              <a:buNone/>
            </a:pPr>
            <a:endParaRPr lang="en-GB" sz="1400" dirty="0">
              <a:latin typeface="Comic Sans MS" panose="030F0702030302020204" pitchFamily="66" charset="0"/>
            </a:endParaRPr>
          </a:p>
          <a:p>
            <a:pPr marL="109728" indent="0">
              <a:buNone/>
            </a:pPr>
            <a:r>
              <a:rPr lang="en-GB" sz="1400" dirty="0">
                <a:latin typeface="Comic Sans MS" panose="030F0702030302020204" pitchFamily="66" charset="0"/>
              </a:rPr>
              <a:t>Over the year, the learning environment will change and the school day will become more structured and they will be expected to sit at a table for longer periods of time. </a:t>
            </a:r>
          </a:p>
          <a:p>
            <a:pPr marL="109728" indent="0">
              <a:buNone/>
            </a:pPr>
            <a:endParaRPr lang="en-GB" sz="1400" dirty="0">
              <a:latin typeface="Comic Sans MS" panose="030F0702030302020204" pitchFamily="66" charset="0"/>
            </a:endParaRPr>
          </a:p>
          <a:p>
            <a:pPr marL="109728" indent="0">
              <a:buNone/>
            </a:pPr>
            <a:r>
              <a:rPr lang="en-GB" sz="1400" dirty="0">
                <a:latin typeface="Comic Sans MS" panose="030F0702030302020204" pitchFamily="66" charset="0"/>
              </a:rPr>
              <a:t>We will continue to learn in a variety of ways such as through play, practical activities, group work, drama and games! We will have lots of fun!</a:t>
            </a:r>
          </a:p>
          <a:p>
            <a:pPr marL="109728" indent="0">
              <a:buNone/>
            </a:pPr>
            <a:endParaRPr lang="en-GB" sz="1400" dirty="0">
              <a:latin typeface="Comic Sans MS" panose="030F0702030302020204" pitchFamily="66" charset="0"/>
            </a:endParaRPr>
          </a:p>
        </p:txBody>
      </p:sp>
      <p:sp>
        <p:nvSpPr>
          <p:cNvPr id="3" name="Title 2"/>
          <p:cNvSpPr>
            <a:spLocks noGrp="1"/>
          </p:cNvSpPr>
          <p:nvPr>
            <p:ph type="title"/>
          </p:nvPr>
        </p:nvSpPr>
        <p:spPr>
          <a:xfrm>
            <a:off x="337127" y="0"/>
            <a:ext cx="8229600" cy="1143000"/>
          </a:xfrm>
        </p:spPr>
        <p:txBody>
          <a:bodyPr/>
          <a:lstStyle/>
          <a:p>
            <a:r>
              <a:rPr lang="en-GB" dirty="0">
                <a:latin typeface="Comic Sans MS" panose="030F0702030302020204" pitchFamily="66" charset="0"/>
              </a:rPr>
              <a:t>Reception to Year 1</a:t>
            </a:r>
          </a:p>
        </p:txBody>
      </p:sp>
      <p:sp>
        <p:nvSpPr>
          <p:cNvPr id="4" name="Oval 3"/>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8986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8658" y="-156051"/>
            <a:ext cx="8712968" cy="1315721"/>
          </a:xfrm>
        </p:spPr>
        <p:txBody>
          <a:bodyPr>
            <a:normAutofit/>
          </a:bodyPr>
          <a:lstStyle/>
          <a:p>
            <a:pPr algn="ctr"/>
            <a:r>
              <a:rPr lang="en-GB" sz="3200" dirty="0">
                <a:solidFill>
                  <a:srgbClr val="0070C0"/>
                </a:solidFill>
                <a:effectLst/>
                <a:latin typeface="Comic Sans MS" pitchFamily="66" charset="0"/>
              </a:rPr>
              <a:t>Timings for the school day</a:t>
            </a:r>
          </a:p>
        </p:txBody>
      </p:sp>
      <p:graphicFrame>
        <p:nvGraphicFramePr>
          <p:cNvPr id="4" name="Table 3"/>
          <p:cNvGraphicFramePr>
            <a:graphicFrameLocks noGrp="1"/>
          </p:cNvGraphicFramePr>
          <p:nvPr>
            <p:extLst>
              <p:ext uri="{D42A27DB-BD31-4B8C-83A1-F6EECF244321}">
                <p14:modId xmlns:p14="http://schemas.microsoft.com/office/powerpoint/2010/main" val="2942637927"/>
              </p:ext>
            </p:extLst>
          </p:nvPr>
        </p:nvGraphicFramePr>
        <p:xfrm>
          <a:off x="536877" y="1074274"/>
          <a:ext cx="7488832" cy="4543198"/>
        </p:xfrm>
        <a:graphic>
          <a:graphicData uri="http://schemas.openxmlformats.org/drawingml/2006/table">
            <a:tbl>
              <a:tblPr firstRow="1" bandRow="1">
                <a:tableStyleId>{5C22544A-7EE6-4342-B048-85BDC9FD1C3A}</a:tableStyleId>
              </a:tblPr>
              <a:tblGrid>
                <a:gridCol w="1293525">
                  <a:extLst>
                    <a:ext uri="{9D8B030D-6E8A-4147-A177-3AD203B41FA5}">
                      <a16:colId xmlns:a16="http://schemas.microsoft.com/office/drawing/2014/main" val="20000"/>
                    </a:ext>
                  </a:extLst>
                </a:gridCol>
                <a:gridCol w="6195307">
                  <a:extLst>
                    <a:ext uri="{9D8B030D-6E8A-4147-A177-3AD203B41FA5}">
                      <a16:colId xmlns:a16="http://schemas.microsoft.com/office/drawing/2014/main" val="20001"/>
                    </a:ext>
                  </a:extLst>
                </a:gridCol>
              </a:tblGrid>
              <a:tr h="417091">
                <a:tc>
                  <a:txBody>
                    <a:bodyPr/>
                    <a:lstStyle/>
                    <a:p>
                      <a:endParaRPr lang="en-GB" dirty="0"/>
                    </a:p>
                  </a:txBody>
                  <a:tcPr/>
                </a:tc>
                <a:tc>
                  <a:txBody>
                    <a:bodyPr/>
                    <a:lstStyle/>
                    <a:p>
                      <a:r>
                        <a:rPr lang="en-GB" dirty="0">
                          <a:latin typeface="Comic Sans MS"/>
                        </a:rPr>
                        <a:t>KS1 daily schedule </a:t>
                      </a:r>
                      <a:endParaRPr lang="en-GB" dirty="0">
                        <a:latin typeface="Comic Sans MS" panose="030F0702030302020204" pitchFamily="66" charset="0"/>
                      </a:endParaRPr>
                    </a:p>
                  </a:txBody>
                  <a:tcPr/>
                </a:tc>
                <a:extLst>
                  <a:ext uri="{0D108BD9-81ED-4DB2-BD59-A6C34878D82A}">
                    <a16:rowId xmlns:a16="http://schemas.microsoft.com/office/drawing/2014/main" val="10000"/>
                  </a:ext>
                </a:extLst>
              </a:tr>
              <a:tr h="379176">
                <a:tc>
                  <a:txBody>
                    <a:bodyPr/>
                    <a:lstStyle/>
                    <a:p>
                      <a:pPr algn="ctr"/>
                      <a:r>
                        <a:rPr lang="en-GB" sz="1600" dirty="0">
                          <a:latin typeface="Comic Sans MS"/>
                        </a:rPr>
                        <a:t>8.40</a:t>
                      </a:r>
                    </a:p>
                  </a:txBody>
                  <a:tcPr/>
                </a:tc>
                <a:tc>
                  <a:txBody>
                    <a:bodyPr/>
                    <a:lstStyle/>
                    <a:p>
                      <a:endParaRPr lang="en-GB" sz="1600" dirty="0">
                        <a:latin typeface="Comic Sans MS" pitchFamily="66" charset="0"/>
                      </a:endParaRPr>
                    </a:p>
                  </a:txBody>
                  <a:tcPr/>
                </a:tc>
                <a:extLst>
                  <a:ext uri="{0D108BD9-81ED-4DB2-BD59-A6C34878D82A}">
                    <a16:rowId xmlns:a16="http://schemas.microsoft.com/office/drawing/2014/main" val="10001"/>
                  </a:ext>
                </a:extLst>
              </a:tr>
              <a:tr h="384263">
                <a:tc>
                  <a:txBody>
                    <a:bodyPr/>
                    <a:lstStyle/>
                    <a:p>
                      <a:pPr algn="ctr"/>
                      <a:r>
                        <a:rPr lang="en-GB" sz="1600" dirty="0">
                          <a:latin typeface="Comic Sans MS"/>
                        </a:rPr>
                        <a:t>8.50</a:t>
                      </a:r>
                    </a:p>
                  </a:txBody>
                  <a:tcPr/>
                </a:tc>
                <a:tc>
                  <a:txBody>
                    <a:bodyPr/>
                    <a:lstStyle/>
                    <a:p>
                      <a:endParaRPr lang="en-GB" sz="1600" dirty="0">
                        <a:latin typeface="Comic Sans MS" pitchFamily="66" charset="0"/>
                      </a:endParaRPr>
                    </a:p>
                  </a:txBody>
                  <a:tcPr/>
                </a:tc>
                <a:extLst>
                  <a:ext uri="{0D108BD9-81ED-4DB2-BD59-A6C34878D82A}">
                    <a16:rowId xmlns:a16="http://schemas.microsoft.com/office/drawing/2014/main" val="10002"/>
                  </a:ext>
                </a:extLst>
              </a:tr>
              <a:tr h="384263">
                <a:tc>
                  <a:txBody>
                    <a:bodyPr/>
                    <a:lstStyle/>
                    <a:p>
                      <a:pPr algn="ctr"/>
                      <a:r>
                        <a:rPr lang="en-GB" sz="1600" dirty="0">
                          <a:latin typeface="Comic Sans MS"/>
                        </a:rPr>
                        <a:t>9.30</a:t>
                      </a:r>
                    </a:p>
                  </a:txBody>
                  <a:tcPr/>
                </a:tc>
                <a:tc>
                  <a:txBody>
                    <a:bodyPr/>
                    <a:lstStyle/>
                    <a:p>
                      <a:endParaRPr lang="en-GB" sz="1600">
                        <a:latin typeface="Comic Sans MS" pitchFamily="66" charset="0"/>
                      </a:endParaRPr>
                    </a:p>
                  </a:txBody>
                  <a:tcPr/>
                </a:tc>
                <a:extLst>
                  <a:ext uri="{0D108BD9-81ED-4DB2-BD59-A6C34878D82A}">
                    <a16:rowId xmlns:a16="http://schemas.microsoft.com/office/drawing/2014/main" val="10003"/>
                  </a:ext>
                </a:extLst>
              </a:tr>
              <a:tr h="384263">
                <a:tc>
                  <a:txBody>
                    <a:bodyPr/>
                    <a:lstStyle/>
                    <a:p>
                      <a:pPr algn="ctr"/>
                      <a:r>
                        <a:rPr lang="en-GB" sz="1600" dirty="0">
                          <a:latin typeface="Comic Sans MS"/>
                        </a:rPr>
                        <a:t>10:30</a:t>
                      </a:r>
                      <a:endParaRPr lang="en-GB" sz="1600" dirty="0">
                        <a:latin typeface="Comic Sans MS" pitchFamily="66" charset="0"/>
                      </a:endParaRPr>
                    </a:p>
                  </a:txBody>
                  <a:tcPr/>
                </a:tc>
                <a:tc>
                  <a:txBody>
                    <a:bodyPr/>
                    <a:lstStyle/>
                    <a:p>
                      <a:endParaRPr lang="en-GB" sz="1600">
                        <a:latin typeface="Comic Sans MS" pitchFamily="66" charset="0"/>
                      </a:endParaRPr>
                    </a:p>
                  </a:txBody>
                  <a:tcPr/>
                </a:tc>
                <a:extLst>
                  <a:ext uri="{0D108BD9-81ED-4DB2-BD59-A6C34878D82A}">
                    <a16:rowId xmlns:a16="http://schemas.microsoft.com/office/drawing/2014/main" val="10004"/>
                  </a:ext>
                </a:extLst>
              </a:tr>
              <a:tr h="384263">
                <a:tc>
                  <a:txBody>
                    <a:bodyPr/>
                    <a:lstStyle/>
                    <a:p>
                      <a:pPr algn="ctr"/>
                      <a:r>
                        <a:rPr lang="en-GB" sz="1600" dirty="0">
                          <a:latin typeface="Comic Sans MS"/>
                        </a:rPr>
                        <a:t>10:45</a:t>
                      </a:r>
                    </a:p>
                  </a:txBody>
                  <a:tcPr/>
                </a:tc>
                <a:tc>
                  <a:txBody>
                    <a:bodyPr/>
                    <a:lstStyle/>
                    <a:p>
                      <a:endParaRPr lang="en-GB" sz="1600" dirty="0">
                        <a:latin typeface="Comic Sans MS" pitchFamily="66" charset="0"/>
                      </a:endParaRPr>
                    </a:p>
                  </a:txBody>
                  <a:tcPr/>
                </a:tc>
                <a:extLst>
                  <a:ext uri="{0D108BD9-81ED-4DB2-BD59-A6C34878D82A}">
                    <a16:rowId xmlns:a16="http://schemas.microsoft.com/office/drawing/2014/main" val="10005"/>
                  </a:ext>
                </a:extLst>
              </a:tr>
              <a:tr h="352968">
                <a:tc>
                  <a:txBody>
                    <a:bodyPr/>
                    <a:lstStyle/>
                    <a:p>
                      <a:pPr algn="ctr"/>
                      <a:r>
                        <a:rPr lang="en-GB" sz="1600" dirty="0">
                          <a:latin typeface="Comic Sans MS"/>
                        </a:rPr>
                        <a:t>11.00</a:t>
                      </a:r>
                    </a:p>
                  </a:txBody>
                  <a:tcPr/>
                </a:tc>
                <a:tc>
                  <a:txBody>
                    <a:bodyPr/>
                    <a:lstStyle/>
                    <a:p>
                      <a:endParaRPr lang="en-GB" sz="1600" dirty="0">
                        <a:latin typeface="Comic Sans MS" pitchFamily="66" charset="0"/>
                      </a:endParaRPr>
                    </a:p>
                  </a:txBody>
                  <a:tcPr/>
                </a:tc>
                <a:extLst>
                  <a:ext uri="{0D108BD9-81ED-4DB2-BD59-A6C34878D82A}">
                    <a16:rowId xmlns:a16="http://schemas.microsoft.com/office/drawing/2014/main" val="10006"/>
                  </a:ext>
                </a:extLst>
              </a:tr>
              <a:tr h="352968">
                <a:tc>
                  <a:txBody>
                    <a:bodyPr/>
                    <a:lstStyle/>
                    <a:p>
                      <a:pPr algn="ctr"/>
                      <a:r>
                        <a:rPr lang="en-GB" sz="1600" dirty="0">
                          <a:latin typeface="Comic Sans MS"/>
                        </a:rPr>
                        <a:t>12.00</a:t>
                      </a:r>
                    </a:p>
                  </a:txBody>
                  <a:tcPr/>
                </a:tc>
                <a:tc>
                  <a:txBody>
                    <a:bodyPr/>
                    <a:lstStyle/>
                    <a:p>
                      <a:r>
                        <a:rPr kumimoji="0" lang="en-GB" sz="1800" kern="1200" dirty="0">
                          <a:solidFill>
                            <a:schemeClr val="tx1"/>
                          </a:solidFill>
                          <a:latin typeface="Comic Sans MS" pitchFamily="66" charset="0"/>
                          <a:ea typeface="+mn-ea"/>
                          <a:cs typeface="+mn-cs"/>
                        </a:rPr>
                        <a:t>Handwriting/ Mastering Number </a:t>
                      </a:r>
                    </a:p>
                  </a:txBody>
                  <a:tcPr/>
                </a:tc>
                <a:extLst>
                  <a:ext uri="{0D108BD9-81ED-4DB2-BD59-A6C34878D82A}">
                    <a16:rowId xmlns:a16="http://schemas.microsoft.com/office/drawing/2014/main" val="2304459532"/>
                  </a:ext>
                </a:extLst>
              </a:tr>
              <a:tr h="352968">
                <a:tc>
                  <a:txBody>
                    <a:bodyPr/>
                    <a:lstStyle/>
                    <a:p>
                      <a:pPr algn="ctr"/>
                      <a:r>
                        <a:rPr lang="en-GB" sz="1600" dirty="0">
                          <a:latin typeface="Comic Sans MS"/>
                        </a:rPr>
                        <a:t>12.15</a:t>
                      </a:r>
                    </a:p>
                  </a:txBody>
                  <a:tcPr/>
                </a:tc>
                <a:tc>
                  <a:txBody>
                    <a:bodyPr/>
                    <a:lstStyle/>
                    <a:p>
                      <a:endParaRPr lang="en-GB" sz="1600">
                        <a:latin typeface="Comic Sans MS" pitchFamily="66" charset="0"/>
                      </a:endParaRPr>
                    </a:p>
                  </a:txBody>
                  <a:tcPr/>
                </a:tc>
                <a:extLst>
                  <a:ext uri="{0D108BD9-81ED-4DB2-BD59-A6C34878D82A}">
                    <a16:rowId xmlns:a16="http://schemas.microsoft.com/office/drawing/2014/main" val="3781632492"/>
                  </a:ext>
                </a:extLst>
              </a:tr>
              <a:tr h="36965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Comic Sans MS"/>
                        </a:rPr>
                        <a:t>13:15</a:t>
                      </a:r>
                    </a:p>
                  </a:txBody>
                  <a:tcPr/>
                </a:tc>
                <a:tc>
                  <a:txBody>
                    <a:bodyPr/>
                    <a:lstStyle/>
                    <a:p>
                      <a:r>
                        <a:rPr lang="en-GB" sz="1800" kern="1200" dirty="0">
                          <a:solidFill>
                            <a:schemeClr val="tx1"/>
                          </a:solidFill>
                          <a:latin typeface="Comic Sans MS" pitchFamily="66" charset="0"/>
                          <a:ea typeface="+mn-ea"/>
                          <a:cs typeface="+mn-cs"/>
                        </a:rPr>
                        <a:t> Paired reading</a:t>
                      </a:r>
                    </a:p>
                  </a:txBody>
                  <a:tcPr/>
                </a:tc>
                <a:extLst>
                  <a:ext uri="{0D108BD9-81ED-4DB2-BD59-A6C34878D82A}">
                    <a16:rowId xmlns:a16="http://schemas.microsoft.com/office/drawing/2014/main" val="10007"/>
                  </a:ext>
                </a:extLst>
              </a:tr>
              <a:tr h="3842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Comic Sans MS"/>
                        </a:rPr>
                        <a:t>13:30</a:t>
                      </a:r>
                    </a:p>
                  </a:txBody>
                  <a:tcPr/>
                </a:tc>
                <a:tc>
                  <a:txBody>
                    <a:bodyPr/>
                    <a:lstStyle/>
                    <a:p>
                      <a:endParaRPr lang="en-GB" sz="1600">
                        <a:latin typeface="Comic Sans MS" pitchFamily="66" charset="0"/>
                      </a:endParaRPr>
                    </a:p>
                  </a:txBody>
                  <a:tcPr/>
                </a:tc>
                <a:extLst>
                  <a:ext uri="{0D108BD9-81ED-4DB2-BD59-A6C34878D82A}">
                    <a16:rowId xmlns:a16="http://schemas.microsoft.com/office/drawing/2014/main" val="10008"/>
                  </a:ext>
                </a:extLst>
              </a:tr>
              <a:tr h="384263">
                <a:tc>
                  <a:txBody>
                    <a:bodyPr/>
                    <a:lstStyle/>
                    <a:p>
                      <a:pPr algn="ctr"/>
                      <a:r>
                        <a:rPr lang="en-GB" sz="1600" dirty="0">
                          <a:latin typeface="Comic Sans MS" pitchFamily="66" charset="0"/>
                        </a:rPr>
                        <a:t>15.15</a:t>
                      </a:r>
                    </a:p>
                  </a:txBody>
                  <a:tcPr/>
                </a:tc>
                <a:tc>
                  <a:txBody>
                    <a:bodyPr/>
                    <a:lstStyle/>
                    <a:p>
                      <a:endParaRPr lang="en-GB" sz="1600" dirty="0">
                        <a:latin typeface="Comic Sans MS" pitchFamily="66" charset="0"/>
                      </a:endParaRPr>
                    </a:p>
                  </a:txBody>
                  <a:tcPr/>
                </a:tc>
                <a:extLst>
                  <a:ext uri="{0D108BD9-81ED-4DB2-BD59-A6C34878D82A}">
                    <a16:rowId xmlns:a16="http://schemas.microsoft.com/office/drawing/2014/main" val="10009"/>
                  </a:ext>
                </a:extLst>
              </a:tr>
            </a:tbl>
          </a:graphicData>
        </a:graphic>
      </p:graphicFrame>
      <p:pic>
        <p:nvPicPr>
          <p:cNvPr id="5" name="Picture 2" descr="C:\Users\Kimberley\AppData\Local\Microsoft\Windows\Temporary Internet Files\Content.IE5\JYGX4LSU\Red_clock[1].png">
            <a:extLst>
              <a:ext uri="{FF2B5EF4-FFF2-40B4-BE49-F238E27FC236}">
                <a16:creationId xmlns:a16="http://schemas.microsoft.com/office/drawing/2014/main" id="{BA0101ED-9F63-49C2-B9A1-9CB2E1CDC505}"/>
              </a:ext>
            </a:extLst>
          </p:cNvPr>
          <p:cNvPicPr>
            <a:picLocks noChangeAspect="1" noChangeArrowheads="1"/>
          </p:cNvPicPr>
          <p:nvPr/>
        </p:nvPicPr>
        <p:blipFill>
          <a:blip r:embed="rId4"/>
          <a:srcRect/>
          <a:stretch>
            <a:fillRect/>
          </a:stretch>
        </p:blipFill>
        <p:spPr bwMode="auto">
          <a:xfrm>
            <a:off x="7246207" y="54117"/>
            <a:ext cx="876205" cy="876205"/>
          </a:xfrm>
          <a:prstGeom prst="rect">
            <a:avLst/>
          </a:prstGeom>
          <a:noFill/>
        </p:spPr>
      </p:pic>
      <p:sp>
        <p:nvSpPr>
          <p:cNvPr id="6" name="Rectangle 5">
            <a:extLst>
              <a:ext uri="{FF2B5EF4-FFF2-40B4-BE49-F238E27FC236}">
                <a16:creationId xmlns:a16="http://schemas.microsoft.com/office/drawing/2014/main" id="{C376DFF8-3AA1-42DD-9FD7-B10FF0660A52}"/>
              </a:ext>
            </a:extLst>
          </p:cNvPr>
          <p:cNvSpPr/>
          <p:nvPr/>
        </p:nvSpPr>
        <p:spPr>
          <a:xfrm>
            <a:off x="1907563" y="1447320"/>
            <a:ext cx="4698722" cy="369332"/>
          </a:xfrm>
          <a:prstGeom prst="rect">
            <a:avLst/>
          </a:prstGeom>
        </p:spPr>
        <p:txBody>
          <a:bodyPr wrap="none">
            <a:spAutoFit/>
          </a:bodyPr>
          <a:lstStyle/>
          <a:p>
            <a:r>
              <a:rPr lang="en-GB" dirty="0">
                <a:latin typeface="Comic Sans MS" pitchFamily="66" charset="0"/>
              </a:rPr>
              <a:t>Doors open, morning activity and register</a:t>
            </a:r>
          </a:p>
        </p:txBody>
      </p:sp>
      <p:sp>
        <p:nvSpPr>
          <p:cNvPr id="7" name="Rectangle 6">
            <a:extLst>
              <a:ext uri="{FF2B5EF4-FFF2-40B4-BE49-F238E27FC236}">
                <a16:creationId xmlns:a16="http://schemas.microsoft.com/office/drawing/2014/main" id="{783B4503-245A-47E9-8E55-4DA2012465AE}"/>
              </a:ext>
            </a:extLst>
          </p:cNvPr>
          <p:cNvSpPr/>
          <p:nvPr/>
        </p:nvSpPr>
        <p:spPr>
          <a:xfrm>
            <a:off x="1886817" y="1799207"/>
            <a:ext cx="5886400" cy="369332"/>
          </a:xfrm>
          <a:prstGeom prst="rect">
            <a:avLst/>
          </a:prstGeom>
        </p:spPr>
        <p:txBody>
          <a:bodyPr wrap="square">
            <a:spAutoFit/>
          </a:bodyPr>
          <a:lstStyle/>
          <a:p>
            <a:r>
              <a:rPr lang="en-GB">
                <a:latin typeface="Comic Sans MS" pitchFamily="66" charset="0"/>
              </a:rPr>
              <a:t>Phonics </a:t>
            </a:r>
          </a:p>
        </p:txBody>
      </p:sp>
      <p:sp>
        <p:nvSpPr>
          <p:cNvPr id="8" name="Rectangle 7">
            <a:extLst>
              <a:ext uri="{FF2B5EF4-FFF2-40B4-BE49-F238E27FC236}">
                <a16:creationId xmlns:a16="http://schemas.microsoft.com/office/drawing/2014/main" id="{3A628948-31F8-41C3-B7C1-9F11C8C4B600}"/>
              </a:ext>
            </a:extLst>
          </p:cNvPr>
          <p:cNvSpPr/>
          <p:nvPr/>
        </p:nvSpPr>
        <p:spPr>
          <a:xfrm>
            <a:off x="1886817" y="2216716"/>
            <a:ext cx="942887" cy="369332"/>
          </a:xfrm>
          <a:prstGeom prst="rect">
            <a:avLst/>
          </a:prstGeom>
        </p:spPr>
        <p:txBody>
          <a:bodyPr wrap="none" lIns="91440" tIns="45720" rIns="91440" bIns="45720" anchor="t">
            <a:spAutoFit/>
          </a:bodyPr>
          <a:lstStyle/>
          <a:p>
            <a:r>
              <a:rPr lang="en-GB" dirty="0">
                <a:latin typeface="Comic Sans MS"/>
              </a:rPr>
              <a:t>English</a:t>
            </a:r>
          </a:p>
        </p:txBody>
      </p:sp>
      <p:sp>
        <p:nvSpPr>
          <p:cNvPr id="9" name="Rectangle 8">
            <a:extLst>
              <a:ext uri="{FF2B5EF4-FFF2-40B4-BE49-F238E27FC236}">
                <a16:creationId xmlns:a16="http://schemas.microsoft.com/office/drawing/2014/main" id="{F2E2C216-DC8B-411D-BD09-EE358C7B7466}"/>
              </a:ext>
            </a:extLst>
          </p:cNvPr>
          <p:cNvSpPr/>
          <p:nvPr/>
        </p:nvSpPr>
        <p:spPr>
          <a:xfrm>
            <a:off x="1879674" y="3038460"/>
            <a:ext cx="3743332" cy="369332"/>
          </a:xfrm>
          <a:prstGeom prst="rect">
            <a:avLst/>
          </a:prstGeom>
        </p:spPr>
        <p:txBody>
          <a:bodyPr wrap="none">
            <a:spAutoFit/>
          </a:bodyPr>
          <a:lstStyle/>
          <a:p>
            <a:r>
              <a:rPr lang="en-GB" dirty="0">
                <a:latin typeface="Comic Sans MS" pitchFamily="66" charset="0"/>
              </a:rPr>
              <a:t>Whole School Collective Worship</a:t>
            </a:r>
          </a:p>
        </p:txBody>
      </p:sp>
      <p:sp>
        <p:nvSpPr>
          <p:cNvPr id="10" name="Rectangle 9">
            <a:extLst>
              <a:ext uri="{FF2B5EF4-FFF2-40B4-BE49-F238E27FC236}">
                <a16:creationId xmlns:a16="http://schemas.microsoft.com/office/drawing/2014/main" id="{373BC9AD-3119-49C9-A009-F5537E108786}"/>
              </a:ext>
            </a:extLst>
          </p:cNvPr>
          <p:cNvSpPr/>
          <p:nvPr/>
        </p:nvSpPr>
        <p:spPr>
          <a:xfrm>
            <a:off x="1886817" y="2598944"/>
            <a:ext cx="2244525" cy="369332"/>
          </a:xfrm>
          <a:prstGeom prst="rect">
            <a:avLst/>
          </a:prstGeom>
        </p:spPr>
        <p:txBody>
          <a:bodyPr wrap="none" lIns="91440" tIns="45720" rIns="91440" bIns="45720" anchor="t">
            <a:spAutoFit/>
          </a:bodyPr>
          <a:lstStyle/>
          <a:p>
            <a:r>
              <a:rPr lang="en-GB" dirty="0">
                <a:latin typeface="Comic Sans MS"/>
              </a:rPr>
              <a:t>Snack and playtime</a:t>
            </a:r>
          </a:p>
        </p:txBody>
      </p:sp>
      <p:sp>
        <p:nvSpPr>
          <p:cNvPr id="11" name="Rectangle 10">
            <a:extLst>
              <a:ext uri="{FF2B5EF4-FFF2-40B4-BE49-F238E27FC236}">
                <a16:creationId xmlns:a16="http://schemas.microsoft.com/office/drawing/2014/main" id="{963DBFF7-9084-4A0A-8A17-9566F174D129}"/>
              </a:ext>
            </a:extLst>
          </p:cNvPr>
          <p:cNvSpPr/>
          <p:nvPr/>
        </p:nvSpPr>
        <p:spPr>
          <a:xfrm>
            <a:off x="1879674" y="3397861"/>
            <a:ext cx="861133" cy="369332"/>
          </a:xfrm>
          <a:prstGeom prst="rect">
            <a:avLst/>
          </a:prstGeom>
        </p:spPr>
        <p:txBody>
          <a:bodyPr wrap="none" lIns="91440" tIns="45720" rIns="91440" bIns="45720" anchor="t">
            <a:spAutoFit/>
          </a:bodyPr>
          <a:lstStyle/>
          <a:p>
            <a:r>
              <a:rPr lang="en-GB" dirty="0">
                <a:latin typeface="Comic Sans MS"/>
              </a:rPr>
              <a:t>Maths</a:t>
            </a:r>
          </a:p>
        </p:txBody>
      </p:sp>
      <p:sp>
        <p:nvSpPr>
          <p:cNvPr id="13" name="Rectangle 12">
            <a:extLst>
              <a:ext uri="{FF2B5EF4-FFF2-40B4-BE49-F238E27FC236}">
                <a16:creationId xmlns:a16="http://schemas.microsoft.com/office/drawing/2014/main" id="{FFED936E-03A4-4D05-84F1-73116483612F}"/>
              </a:ext>
            </a:extLst>
          </p:cNvPr>
          <p:cNvSpPr/>
          <p:nvPr/>
        </p:nvSpPr>
        <p:spPr>
          <a:xfrm>
            <a:off x="1886817" y="4090138"/>
            <a:ext cx="2217274" cy="369332"/>
          </a:xfrm>
          <a:prstGeom prst="rect">
            <a:avLst/>
          </a:prstGeom>
        </p:spPr>
        <p:txBody>
          <a:bodyPr wrap="none">
            <a:spAutoFit/>
          </a:bodyPr>
          <a:lstStyle/>
          <a:p>
            <a:r>
              <a:rPr lang="en-GB" dirty="0">
                <a:latin typeface="Comic Sans MS" pitchFamily="66" charset="0"/>
              </a:rPr>
              <a:t>Lunch and Playtime</a:t>
            </a:r>
          </a:p>
        </p:txBody>
      </p:sp>
      <p:sp>
        <p:nvSpPr>
          <p:cNvPr id="14" name="Rectangle 13">
            <a:extLst>
              <a:ext uri="{FF2B5EF4-FFF2-40B4-BE49-F238E27FC236}">
                <a16:creationId xmlns:a16="http://schemas.microsoft.com/office/drawing/2014/main" id="{BB8D3DDE-1931-4976-90E9-4EB7C9E470EF}"/>
              </a:ext>
            </a:extLst>
          </p:cNvPr>
          <p:cNvSpPr/>
          <p:nvPr/>
        </p:nvSpPr>
        <p:spPr>
          <a:xfrm>
            <a:off x="1879674" y="4857537"/>
            <a:ext cx="2401619" cy="369332"/>
          </a:xfrm>
          <a:prstGeom prst="rect">
            <a:avLst/>
          </a:prstGeom>
        </p:spPr>
        <p:txBody>
          <a:bodyPr wrap="none">
            <a:spAutoFit/>
          </a:bodyPr>
          <a:lstStyle/>
          <a:p>
            <a:r>
              <a:rPr lang="en-GB" dirty="0">
                <a:latin typeface="Comic Sans MS" pitchFamily="66" charset="0"/>
              </a:rPr>
              <a:t>Foundation Subjects</a:t>
            </a:r>
          </a:p>
        </p:txBody>
      </p:sp>
      <p:sp>
        <p:nvSpPr>
          <p:cNvPr id="15" name="Rectangle 14">
            <a:extLst>
              <a:ext uri="{FF2B5EF4-FFF2-40B4-BE49-F238E27FC236}">
                <a16:creationId xmlns:a16="http://schemas.microsoft.com/office/drawing/2014/main" id="{EB518507-A7E6-479C-AD69-925A0D8EC7DD}"/>
              </a:ext>
            </a:extLst>
          </p:cNvPr>
          <p:cNvSpPr/>
          <p:nvPr/>
        </p:nvSpPr>
        <p:spPr>
          <a:xfrm>
            <a:off x="1879674" y="5235348"/>
            <a:ext cx="2513830" cy="369332"/>
          </a:xfrm>
          <a:prstGeom prst="rect">
            <a:avLst/>
          </a:prstGeom>
        </p:spPr>
        <p:txBody>
          <a:bodyPr wrap="none">
            <a:spAutoFit/>
          </a:bodyPr>
          <a:lstStyle/>
          <a:p>
            <a:r>
              <a:rPr lang="en-GB" dirty="0">
                <a:latin typeface="Comic Sans MS" pitchFamily="66" charset="0"/>
              </a:rPr>
              <a:t>End of the school day</a:t>
            </a:r>
          </a:p>
        </p:txBody>
      </p:sp>
      <p:sp>
        <p:nvSpPr>
          <p:cNvPr id="16" name="Oval 15"/>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756388181"/>
      </p:ext>
    </p:extLst>
  </p:cSld>
  <p:clrMapOvr>
    <a:masterClrMapping/>
  </p:clrMapOvr>
  <mc:AlternateContent xmlns:mc="http://schemas.openxmlformats.org/markup-compatibility/2006" xmlns:p14="http://schemas.microsoft.com/office/powerpoint/2010/main">
    <mc:Choice Requires="p14">
      <p:transition spd="slow" p14:dur="2000" advTm="21405"/>
    </mc:Choice>
    <mc:Fallback xmlns="">
      <p:transition spd="slow" advTm="214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style.rotation</p:attrName>
                                        </p:attrNameLst>
                                      </p:cBhvr>
                                      <p:tavLst>
                                        <p:tav tm="0">
                                          <p:val>
                                            <p:fltVal val="720"/>
                                          </p:val>
                                        </p:tav>
                                        <p:tav tm="100000">
                                          <p:val>
                                            <p:fltVal val="0"/>
                                          </p:val>
                                        </p:tav>
                                      </p:tavLst>
                                    </p:anim>
                                    <p:anim calcmode="lin" valueType="num">
                                      <p:cBhvr>
                                        <p:cTn id="9" dur="500" fill="hold"/>
                                        <p:tgtEl>
                                          <p:spTgt spid="5"/>
                                        </p:tgtEl>
                                        <p:attrNameLst>
                                          <p:attrName>ppt_h</p:attrName>
                                        </p:attrNameLst>
                                      </p:cBhvr>
                                      <p:tavLst>
                                        <p:tav tm="0">
                                          <p:val>
                                            <p:fltVal val="0"/>
                                          </p:val>
                                        </p:tav>
                                        <p:tav tm="100000">
                                          <p:val>
                                            <p:strVal val="#ppt_h"/>
                                          </p:val>
                                        </p:tav>
                                      </p:tavLst>
                                    </p:anim>
                                    <p:anim calcmode="lin" valueType="num">
                                      <p:cBhvr>
                                        <p:cTn id="10" dur="5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1772" y="2726771"/>
            <a:ext cx="2977364" cy="553998"/>
          </a:xfrm>
          <a:prstGeom prst="rect">
            <a:avLst/>
          </a:prstGeom>
          <a:noFill/>
          <a:ln w="50800">
            <a:solidFill>
              <a:schemeClr val="tx1"/>
            </a:solidFill>
          </a:ln>
        </p:spPr>
        <p:txBody>
          <a:bodyPr wrap="square" rtlCol="0">
            <a:spAutoFit/>
          </a:bodyPr>
          <a:lstStyle/>
          <a:p>
            <a:pPr algn="ctr"/>
            <a:r>
              <a:rPr lang="en-GB" sz="1500" b="1">
                <a:latin typeface="Century Gothic" panose="020B0502020202020204" pitchFamily="34" charset="0"/>
              </a:rPr>
              <a:t>Year 1</a:t>
            </a:r>
          </a:p>
          <a:p>
            <a:pPr algn="ctr"/>
            <a:r>
              <a:rPr lang="en-GB" sz="1500" b="1">
                <a:latin typeface="Century Gothic" panose="020B0502020202020204" pitchFamily="34" charset="0"/>
              </a:rPr>
              <a:t>End of year expectations</a:t>
            </a:r>
          </a:p>
        </p:txBody>
      </p:sp>
      <p:sp>
        <p:nvSpPr>
          <p:cNvPr id="3" name="TextBox 2"/>
          <p:cNvSpPr txBox="1"/>
          <p:nvPr/>
        </p:nvSpPr>
        <p:spPr>
          <a:xfrm>
            <a:off x="305766" y="700446"/>
            <a:ext cx="3533038" cy="1869743"/>
          </a:xfrm>
          <a:prstGeom prst="rect">
            <a:avLst/>
          </a:prstGeom>
          <a:noFill/>
          <a:ln w="25400">
            <a:solidFill>
              <a:schemeClr val="tx1"/>
            </a:solidFill>
          </a:ln>
        </p:spPr>
        <p:txBody>
          <a:bodyPr wrap="square" rtlCol="0">
            <a:spAutoFit/>
          </a:bodyPr>
          <a:lstStyle/>
          <a:p>
            <a:r>
              <a:rPr lang="en-GB" sz="1050" b="1" dirty="0">
                <a:latin typeface="Century Gothic" panose="020B0502020202020204" pitchFamily="34" charset="0"/>
              </a:rPr>
              <a:t>Number</a:t>
            </a:r>
          </a:p>
          <a:p>
            <a:r>
              <a:rPr lang="en-GB" sz="750" dirty="0">
                <a:latin typeface="Century Gothic" panose="020B0502020202020204" pitchFamily="34" charset="0"/>
              </a:rPr>
              <a:t>Count to and across 100, forwards and backwards beginning with 0 or 1, or from any given number</a:t>
            </a:r>
          </a:p>
          <a:p>
            <a:endParaRPr lang="en-GB" sz="750" dirty="0">
              <a:latin typeface="Century Gothic" panose="020B0502020202020204" pitchFamily="34" charset="0"/>
            </a:endParaRPr>
          </a:p>
          <a:p>
            <a:r>
              <a:rPr lang="en-GB" sz="750" dirty="0">
                <a:latin typeface="Century Gothic" panose="020B0502020202020204" pitchFamily="34" charset="0"/>
              </a:rPr>
              <a:t>Count, read and write numbers to 100 in numerals</a:t>
            </a:r>
          </a:p>
          <a:p>
            <a:endParaRPr lang="en-GB" sz="750" dirty="0">
              <a:latin typeface="Century Gothic" panose="020B0502020202020204" pitchFamily="34" charset="0"/>
            </a:endParaRPr>
          </a:p>
          <a:p>
            <a:r>
              <a:rPr lang="en-GB" sz="750" dirty="0">
                <a:latin typeface="Century Gothic" panose="020B0502020202020204" pitchFamily="34" charset="0"/>
              </a:rPr>
              <a:t>Count in multiples of 2s, 5s and 10s</a:t>
            </a:r>
          </a:p>
          <a:p>
            <a:endParaRPr lang="en-GB" sz="750" dirty="0">
              <a:latin typeface="Century Gothic" panose="020B0502020202020204" pitchFamily="34" charset="0"/>
            </a:endParaRPr>
          </a:p>
          <a:p>
            <a:r>
              <a:rPr lang="en-GB" sz="750" dirty="0">
                <a:latin typeface="Century Gothic" panose="020B0502020202020204" pitchFamily="34" charset="0"/>
              </a:rPr>
              <a:t>Given a number, identify one more and one less</a:t>
            </a:r>
          </a:p>
          <a:p>
            <a:endParaRPr lang="en-GB" sz="750" dirty="0">
              <a:latin typeface="Century Gothic" panose="020B0502020202020204" pitchFamily="34" charset="0"/>
            </a:endParaRPr>
          </a:p>
          <a:p>
            <a:r>
              <a:rPr lang="en-GB" sz="750" dirty="0">
                <a:latin typeface="Century Gothic" panose="020B0502020202020204" pitchFamily="34" charset="0"/>
              </a:rPr>
              <a:t>Identify and represent numbers using objects and pictorial representations including the number line, and use the language of: equal to, more than, less than (fewer), most, least</a:t>
            </a:r>
          </a:p>
          <a:p>
            <a:endParaRPr lang="en-GB" sz="750" dirty="0">
              <a:latin typeface="Century Gothic" panose="020B0502020202020204" pitchFamily="34" charset="0"/>
            </a:endParaRPr>
          </a:p>
          <a:p>
            <a:r>
              <a:rPr lang="en-GB" sz="750" dirty="0">
                <a:latin typeface="Century Gothic" panose="020B0502020202020204" pitchFamily="34" charset="0"/>
              </a:rPr>
              <a:t>Read and write numbers from 1 to 20 in numerals and words</a:t>
            </a:r>
          </a:p>
        </p:txBody>
      </p:sp>
      <p:sp>
        <p:nvSpPr>
          <p:cNvPr id="4" name="TextBox 3"/>
          <p:cNvSpPr txBox="1"/>
          <p:nvPr/>
        </p:nvSpPr>
        <p:spPr>
          <a:xfrm>
            <a:off x="4563684" y="715948"/>
            <a:ext cx="4158067" cy="1408078"/>
          </a:xfrm>
          <a:prstGeom prst="rect">
            <a:avLst/>
          </a:prstGeom>
          <a:noFill/>
          <a:ln w="25400">
            <a:solidFill>
              <a:schemeClr val="tx1"/>
            </a:solidFill>
          </a:ln>
        </p:spPr>
        <p:txBody>
          <a:bodyPr wrap="square" rtlCol="0">
            <a:spAutoFit/>
          </a:bodyPr>
          <a:lstStyle/>
          <a:p>
            <a:r>
              <a:rPr lang="en-GB" sz="1050" b="1">
                <a:latin typeface="Century Gothic" panose="020B0502020202020204" pitchFamily="34" charset="0"/>
              </a:rPr>
              <a:t>Addition and Subtraction</a:t>
            </a:r>
          </a:p>
          <a:p>
            <a:r>
              <a:rPr lang="en-GB" sz="750">
                <a:latin typeface="Century Gothic" panose="020B0502020202020204" pitchFamily="34" charset="0"/>
              </a:rPr>
              <a:t>Read, write and interpret mathematical statements involving addition (+), subtraction (-) and equals (=)</a:t>
            </a:r>
          </a:p>
          <a:p>
            <a:endParaRPr lang="en-GB" sz="750">
              <a:latin typeface="Century Gothic" panose="020B0502020202020204" pitchFamily="34" charset="0"/>
            </a:endParaRPr>
          </a:p>
          <a:p>
            <a:r>
              <a:rPr lang="en-GB" sz="750">
                <a:latin typeface="Century Gothic" panose="020B0502020202020204" pitchFamily="34" charset="0"/>
              </a:rPr>
              <a:t>Represent and use number bonds and related subtraction facts within 20 e.g. 5 + 2 = 7, 7 – 2 = 5, 7 – 5 = 2</a:t>
            </a:r>
          </a:p>
          <a:p>
            <a:endParaRPr lang="en-GB" sz="750">
              <a:latin typeface="Century Gothic" panose="020B0502020202020204" pitchFamily="34" charset="0"/>
            </a:endParaRPr>
          </a:p>
          <a:p>
            <a:r>
              <a:rPr lang="en-GB" sz="750">
                <a:latin typeface="Century Gothic" panose="020B0502020202020204" pitchFamily="34" charset="0"/>
              </a:rPr>
              <a:t>Add and subtract one-digit and two-digit numbers to 20, including 0</a:t>
            </a:r>
          </a:p>
          <a:p>
            <a:endParaRPr lang="en-GB" sz="750">
              <a:latin typeface="Century Gothic" panose="020B0502020202020204" pitchFamily="34" charset="0"/>
            </a:endParaRPr>
          </a:p>
          <a:p>
            <a:r>
              <a:rPr lang="en-GB" sz="750">
                <a:latin typeface="Century Gothic" panose="020B0502020202020204" pitchFamily="34" charset="0"/>
              </a:rPr>
              <a:t>Solve one-step problems that involve addition and subtraction using concrete objects and pictorial representations, and missing number problems such as 7 = ? – 9</a:t>
            </a:r>
          </a:p>
        </p:txBody>
      </p:sp>
      <p:sp>
        <p:nvSpPr>
          <p:cNvPr id="5" name="TextBox 4"/>
          <p:cNvSpPr txBox="1"/>
          <p:nvPr/>
        </p:nvSpPr>
        <p:spPr>
          <a:xfrm>
            <a:off x="309093" y="4786840"/>
            <a:ext cx="3150043" cy="715581"/>
          </a:xfrm>
          <a:prstGeom prst="rect">
            <a:avLst/>
          </a:prstGeom>
          <a:noFill/>
          <a:ln w="25400">
            <a:solidFill>
              <a:schemeClr val="tx1"/>
            </a:solidFill>
          </a:ln>
        </p:spPr>
        <p:txBody>
          <a:bodyPr wrap="square" rtlCol="0">
            <a:spAutoFit/>
          </a:bodyPr>
          <a:lstStyle/>
          <a:p>
            <a:r>
              <a:rPr lang="en-GB" sz="1050" b="1">
                <a:latin typeface="Century Gothic" panose="020B0502020202020204" pitchFamily="34" charset="0"/>
              </a:rPr>
              <a:t>Fractions</a:t>
            </a:r>
          </a:p>
          <a:p>
            <a:r>
              <a:rPr lang="en-GB" sz="750">
                <a:latin typeface="Century Gothic" panose="020B0502020202020204" pitchFamily="34" charset="0"/>
              </a:rPr>
              <a:t>Recognise, find and name half as 1 of 2 equal parts of an object, shape or quantity</a:t>
            </a:r>
          </a:p>
          <a:p>
            <a:r>
              <a:rPr lang="en-GB" sz="750">
                <a:latin typeface="Century Gothic" panose="020B0502020202020204" pitchFamily="34" charset="0"/>
              </a:rPr>
              <a:t>Recognise, find and name a quarter as 1 of 4 equal parts of an object, shape or quantity</a:t>
            </a:r>
          </a:p>
        </p:txBody>
      </p:sp>
      <p:sp>
        <p:nvSpPr>
          <p:cNvPr id="6" name="TextBox 5"/>
          <p:cNvSpPr txBox="1"/>
          <p:nvPr/>
        </p:nvSpPr>
        <p:spPr>
          <a:xfrm>
            <a:off x="4563684" y="3062549"/>
            <a:ext cx="4158067" cy="2562240"/>
          </a:xfrm>
          <a:prstGeom prst="rect">
            <a:avLst/>
          </a:prstGeom>
          <a:noFill/>
          <a:ln w="25400">
            <a:solidFill>
              <a:schemeClr val="tx1"/>
            </a:solidFill>
          </a:ln>
        </p:spPr>
        <p:txBody>
          <a:bodyPr wrap="square" rtlCol="0">
            <a:spAutoFit/>
          </a:bodyPr>
          <a:lstStyle/>
          <a:p>
            <a:r>
              <a:rPr lang="en-GB" sz="1050" b="1">
                <a:latin typeface="Century Gothic" panose="020B0502020202020204" pitchFamily="34" charset="0"/>
              </a:rPr>
              <a:t>Measurement</a:t>
            </a:r>
          </a:p>
          <a:p>
            <a:r>
              <a:rPr lang="en-GB" sz="750">
                <a:latin typeface="Century Gothic" panose="020B0502020202020204" pitchFamily="34" charset="0"/>
              </a:rPr>
              <a:t>Compare, describe and solve practical problems for:</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Lengths and heights e.g. long/short, longer/shorter, tall/short, double/half</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Mass/weight e.g. heavy/light, heavier than/lighter than</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Capacity and volume e.g. full/empty, more than, less than, half, half full, quarter</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Time e.g. quicker, slower, earlier, later</a:t>
            </a:r>
          </a:p>
          <a:p>
            <a:endParaRPr lang="en-GB" sz="750">
              <a:latin typeface="Century Gothic" panose="020B0502020202020204" pitchFamily="34" charset="0"/>
              <a:ea typeface="Arial" panose="020B0604020202020204" pitchFamily="34" charset="0"/>
              <a:cs typeface="Times New Roman" panose="02020603050405020304" pitchFamily="18" charset="0"/>
            </a:endParaRPr>
          </a:p>
          <a:p>
            <a:r>
              <a:rPr lang="en-GB" sz="750">
                <a:latin typeface="Century Gothic" panose="020B0502020202020204" pitchFamily="34" charset="0"/>
                <a:ea typeface="Arial" panose="020B0604020202020204" pitchFamily="34" charset="0"/>
                <a:cs typeface="Times New Roman" panose="02020603050405020304" pitchFamily="18" charset="0"/>
              </a:rPr>
              <a:t>Measure and begin to record the following:</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Lengths and heights</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Mass/weight</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Capacity and volume</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Time (hours, minutes, seconds)</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Recognise and know the value of different denominations of coins and notes</a:t>
            </a:r>
          </a:p>
          <a:p>
            <a:pPr marL="128588" indent="-128588">
              <a:buFont typeface="Arial" panose="020B0604020202020204" pitchFamily="34" charset="0"/>
              <a:buChar char="•"/>
            </a:pPr>
            <a:r>
              <a:rPr lang="en-GB" sz="750">
                <a:latin typeface="Century Gothic" panose="020B0502020202020204" pitchFamily="34" charset="0"/>
                <a:ea typeface="Arial" panose="020B0604020202020204" pitchFamily="34" charset="0"/>
                <a:cs typeface="Times New Roman" panose="02020603050405020304" pitchFamily="18" charset="0"/>
              </a:rPr>
              <a:t>Sequence events in chronological order using language such as after, next, first, today, yesterday, tomorrow, morning, afternoon, evening</a:t>
            </a:r>
          </a:p>
          <a:p>
            <a:endParaRPr lang="en-GB" sz="750">
              <a:latin typeface="Century Gothic" panose="020B0502020202020204" pitchFamily="34" charset="0"/>
              <a:ea typeface="Arial" panose="020B0604020202020204" pitchFamily="34" charset="0"/>
              <a:cs typeface="Times New Roman" panose="02020603050405020304" pitchFamily="18" charset="0"/>
            </a:endParaRPr>
          </a:p>
          <a:p>
            <a:r>
              <a:rPr lang="en-GB" sz="750">
                <a:latin typeface="Century Gothic" panose="020B0502020202020204" pitchFamily="34" charset="0"/>
                <a:ea typeface="Arial" panose="020B0604020202020204" pitchFamily="34" charset="0"/>
                <a:cs typeface="Times New Roman" panose="02020603050405020304" pitchFamily="18" charset="0"/>
              </a:rPr>
              <a:t>Recognise and use language relating to dates, including days of the week, weeks, months and years</a:t>
            </a:r>
          </a:p>
          <a:p>
            <a:endParaRPr lang="en-GB" sz="750">
              <a:latin typeface="Century Gothic" panose="020B0502020202020204" pitchFamily="34" charset="0"/>
              <a:ea typeface="Arial" panose="020B0604020202020204" pitchFamily="34" charset="0"/>
              <a:cs typeface="Times New Roman" panose="02020603050405020304" pitchFamily="18" charset="0"/>
            </a:endParaRPr>
          </a:p>
          <a:p>
            <a:r>
              <a:rPr lang="en-GB" sz="750">
                <a:latin typeface="Century Gothic" panose="020B0502020202020204" pitchFamily="34" charset="0"/>
                <a:ea typeface="Arial" panose="020B0604020202020204" pitchFamily="34" charset="0"/>
                <a:cs typeface="Times New Roman" panose="02020603050405020304" pitchFamily="18" charset="0"/>
              </a:rPr>
              <a:t>Tell the time to the hour and half past the hour and draw the hands on a clock face to show these times</a:t>
            </a:r>
          </a:p>
        </p:txBody>
      </p:sp>
      <p:sp>
        <p:nvSpPr>
          <p:cNvPr id="7" name="TextBox 6"/>
          <p:cNvSpPr txBox="1"/>
          <p:nvPr/>
        </p:nvSpPr>
        <p:spPr>
          <a:xfrm>
            <a:off x="305766" y="3425179"/>
            <a:ext cx="3630754" cy="1061829"/>
          </a:xfrm>
          <a:prstGeom prst="rect">
            <a:avLst/>
          </a:prstGeom>
          <a:noFill/>
          <a:ln w="25400">
            <a:solidFill>
              <a:schemeClr val="tx1"/>
            </a:solidFill>
          </a:ln>
        </p:spPr>
        <p:txBody>
          <a:bodyPr wrap="square" rtlCol="0">
            <a:spAutoFit/>
          </a:bodyPr>
          <a:lstStyle/>
          <a:p>
            <a:r>
              <a:rPr lang="en-GB" sz="1050" b="1">
                <a:latin typeface="Century Gothic" panose="020B0502020202020204" pitchFamily="34" charset="0"/>
              </a:rPr>
              <a:t>Geometry (including position and direction)</a:t>
            </a:r>
          </a:p>
          <a:p>
            <a:r>
              <a:rPr lang="en-GB" sz="750">
                <a:latin typeface="Century Gothic" panose="020B0502020202020204" pitchFamily="34" charset="0"/>
              </a:rPr>
              <a:t>Recognise and name common 2-D and 3-D shapes, including:</a:t>
            </a:r>
          </a:p>
          <a:p>
            <a:pPr marL="128588" indent="-128588">
              <a:buFont typeface="Arial" panose="020B0604020202020204" pitchFamily="34" charset="0"/>
              <a:buChar char="•"/>
            </a:pPr>
            <a:r>
              <a:rPr lang="en-GB" sz="750">
                <a:latin typeface="Century Gothic" panose="020B0502020202020204" pitchFamily="34" charset="0"/>
              </a:rPr>
              <a:t>2-D shapes e.g. oblong, square, circle, triangle</a:t>
            </a:r>
          </a:p>
          <a:p>
            <a:pPr marL="128588" indent="-128588">
              <a:buFont typeface="Arial" panose="020B0604020202020204" pitchFamily="34" charset="0"/>
              <a:buChar char="•"/>
            </a:pPr>
            <a:r>
              <a:rPr lang="en-GB" sz="750">
                <a:latin typeface="Century Gothic" panose="020B0502020202020204" pitchFamily="34" charset="0"/>
              </a:rPr>
              <a:t>3-D shapes e.g. cube, cuboid, pyramid, sphere</a:t>
            </a:r>
          </a:p>
          <a:p>
            <a:endParaRPr lang="en-GB" sz="750">
              <a:latin typeface="Century Gothic" panose="020B0502020202020204" pitchFamily="34" charset="0"/>
            </a:endParaRPr>
          </a:p>
          <a:p>
            <a:r>
              <a:rPr lang="en-GB" sz="750">
                <a:latin typeface="Century Gothic" panose="020B0502020202020204" pitchFamily="34" charset="0"/>
              </a:rPr>
              <a:t>Describe position, direction and movement, including whole, half, quarter and three-quarter turns e.g. describing a route using language such as forward, backward, left and right</a:t>
            </a:r>
          </a:p>
        </p:txBody>
      </p:sp>
      <p:pic>
        <p:nvPicPr>
          <p:cNvPr id="52" name="Picture 5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0149" y="1203439"/>
            <a:ext cx="768238" cy="537767"/>
          </a:xfrm>
          <a:prstGeom prst="rect">
            <a:avLst/>
          </a:prstGeom>
        </p:spPr>
      </p:pic>
      <p:pic>
        <p:nvPicPr>
          <p:cNvPr id="54" name="Picture 5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68406" y="3304759"/>
            <a:ext cx="686009" cy="487066"/>
          </a:xfrm>
          <a:prstGeom prst="rect">
            <a:avLst/>
          </a:prstGeom>
        </p:spPr>
      </p:pic>
      <p:sp>
        <p:nvSpPr>
          <p:cNvPr id="57" name="TextBox 56"/>
          <p:cNvSpPr txBox="1"/>
          <p:nvPr/>
        </p:nvSpPr>
        <p:spPr>
          <a:xfrm>
            <a:off x="4563684" y="2322461"/>
            <a:ext cx="4158067" cy="600164"/>
          </a:xfrm>
          <a:prstGeom prst="rect">
            <a:avLst/>
          </a:prstGeom>
          <a:noFill/>
          <a:ln w="25400">
            <a:solidFill>
              <a:schemeClr val="tx1"/>
            </a:solidFill>
          </a:ln>
        </p:spPr>
        <p:txBody>
          <a:bodyPr wrap="square" rtlCol="0">
            <a:spAutoFit/>
          </a:bodyPr>
          <a:lstStyle/>
          <a:p>
            <a:r>
              <a:rPr lang="en-GB" sz="1050" b="1">
                <a:latin typeface="Century Gothic" panose="020B0502020202020204" pitchFamily="34" charset="0"/>
              </a:rPr>
              <a:t>Multiplication and Division</a:t>
            </a:r>
          </a:p>
          <a:p>
            <a:r>
              <a:rPr lang="en-GB" sz="750">
                <a:latin typeface="Century Gothic" panose="020B0502020202020204" pitchFamily="34" charset="0"/>
              </a:rPr>
              <a:t>Solve one-step problems involving multiplication and division, by calculating                           the answer using concrete objects, pictorial representations and arrays with support of the support of an adult</a:t>
            </a:r>
          </a:p>
        </p:txBody>
      </p:sp>
      <p:pic>
        <p:nvPicPr>
          <p:cNvPr id="53" name="Picture 5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79481" y="2109138"/>
            <a:ext cx="684540" cy="513405"/>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12096" y="5370340"/>
            <a:ext cx="946619" cy="475850"/>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63166" y="4089970"/>
            <a:ext cx="511888" cy="507398"/>
          </a:xfrm>
          <a:prstGeom prst="rect">
            <a:avLst/>
          </a:prstGeom>
        </p:spPr>
      </p:pic>
      <p:pic>
        <p:nvPicPr>
          <p:cNvPr id="17" name="Picture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11417" y="4105633"/>
            <a:ext cx="496086" cy="491735"/>
          </a:xfrm>
          <a:prstGeom prst="rect">
            <a:avLst/>
          </a:prstGeom>
        </p:spPr>
      </p:pic>
      <p:sp>
        <p:nvSpPr>
          <p:cNvPr id="8" name="TextBox 7"/>
          <p:cNvSpPr txBox="1"/>
          <p:nvPr/>
        </p:nvSpPr>
        <p:spPr>
          <a:xfrm>
            <a:off x="106680" y="165971"/>
            <a:ext cx="8539863" cy="707886"/>
          </a:xfrm>
          <a:prstGeom prst="rect">
            <a:avLst/>
          </a:prstGeom>
          <a:noFill/>
        </p:spPr>
        <p:txBody>
          <a:bodyPr wrap="square" rtlCol="0">
            <a:spAutoFit/>
          </a:bodyPr>
          <a:lstStyle/>
          <a:p>
            <a:r>
              <a:rPr lang="en-GB" sz="2000" b="1" dirty="0">
                <a:solidFill>
                  <a:srgbClr val="0070C0"/>
                </a:solidFill>
                <a:latin typeface="Comic Sans MS" panose="030F0702030302020204" pitchFamily="66" charset="0"/>
              </a:rPr>
              <a:t>Developing fluency, reasoning and problem solving in Maths</a:t>
            </a:r>
          </a:p>
          <a:p>
            <a:endParaRPr lang="en-GB" sz="2000" dirty="0"/>
          </a:p>
        </p:txBody>
      </p:sp>
      <p:sp>
        <p:nvSpPr>
          <p:cNvPr id="18" name="Oval 17"/>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6372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phillip martin clipart school">
            <a:extLst>
              <a:ext uri="{FF2B5EF4-FFF2-40B4-BE49-F238E27FC236}">
                <a16:creationId xmlns:a16="http://schemas.microsoft.com/office/drawing/2014/main" id="{E4781CE0-C7BF-4859-A05E-3F53BF2277A1}"/>
              </a:ext>
            </a:extLst>
          </p:cNvPr>
          <p:cNvPicPr>
            <a:picLocks noChangeAspect="1" noChangeArrowheads="1"/>
          </p:cNvPicPr>
          <p:nvPr/>
        </p:nvPicPr>
        <p:blipFill>
          <a:blip r:embed="rId3" cstate="print"/>
          <a:srcRect/>
          <a:stretch>
            <a:fillRect/>
          </a:stretch>
        </p:blipFill>
        <p:spPr bwMode="auto">
          <a:xfrm>
            <a:off x="4011163" y="289276"/>
            <a:ext cx="1979712" cy="820376"/>
          </a:xfrm>
          <a:prstGeom prst="rect">
            <a:avLst/>
          </a:prstGeom>
          <a:noFill/>
        </p:spPr>
      </p:pic>
      <p:pic>
        <p:nvPicPr>
          <p:cNvPr id="3" name="Picture 4" descr="Image result for phillip martin clipart school">
            <a:extLst>
              <a:ext uri="{FF2B5EF4-FFF2-40B4-BE49-F238E27FC236}">
                <a16:creationId xmlns:a16="http://schemas.microsoft.com/office/drawing/2014/main" id="{A5EF5A50-E350-480B-849B-E878255F9205}"/>
              </a:ext>
            </a:extLst>
          </p:cNvPr>
          <p:cNvPicPr>
            <a:picLocks noChangeAspect="1" noChangeArrowheads="1"/>
          </p:cNvPicPr>
          <p:nvPr/>
        </p:nvPicPr>
        <p:blipFill>
          <a:blip r:embed="rId4" cstate="print"/>
          <a:srcRect/>
          <a:stretch>
            <a:fillRect/>
          </a:stretch>
        </p:blipFill>
        <p:spPr bwMode="auto">
          <a:xfrm>
            <a:off x="7668344" y="295900"/>
            <a:ext cx="1298780" cy="813752"/>
          </a:xfrm>
          <a:prstGeom prst="rect">
            <a:avLst/>
          </a:prstGeom>
          <a:noFill/>
        </p:spPr>
      </p:pic>
      <p:sp>
        <p:nvSpPr>
          <p:cNvPr id="5" name="TextBox 4">
            <a:extLst>
              <a:ext uri="{FF2B5EF4-FFF2-40B4-BE49-F238E27FC236}">
                <a16:creationId xmlns:a16="http://schemas.microsoft.com/office/drawing/2014/main" id="{994A5DE4-A8C0-4A12-AFC9-C466884CE6EB}"/>
              </a:ext>
            </a:extLst>
          </p:cNvPr>
          <p:cNvSpPr txBox="1"/>
          <p:nvPr/>
        </p:nvSpPr>
        <p:spPr>
          <a:xfrm>
            <a:off x="459975" y="1419823"/>
            <a:ext cx="8324800" cy="4278094"/>
          </a:xfrm>
          <a:prstGeom prst="rect">
            <a:avLst/>
          </a:prstGeom>
          <a:noFill/>
        </p:spPr>
        <p:txBody>
          <a:bodyPr wrap="square" lIns="91440" tIns="45720" rIns="91440" bIns="45720" rtlCol="0" anchor="t">
            <a:spAutoFit/>
          </a:bodyPr>
          <a:lstStyle/>
          <a:p>
            <a:r>
              <a:rPr lang="en-GB" sz="1600" dirty="0">
                <a:latin typeface="Comic Sans MS" panose="030F0702030302020204" pitchFamily="66" charset="0"/>
              </a:rPr>
              <a:t>Literacy is an important life skill and lays the foundations for lifelong learning.</a:t>
            </a:r>
          </a:p>
          <a:p>
            <a:endParaRPr lang="en-GB" sz="1600" dirty="0">
              <a:latin typeface="Comic Sans MS" panose="030F0702030302020204" pitchFamily="66" charset="0"/>
            </a:endParaRPr>
          </a:p>
          <a:p>
            <a:r>
              <a:rPr lang="en-GB" sz="1600" dirty="0">
                <a:latin typeface="Comic Sans MS" panose="030F0702030302020204" pitchFamily="66" charset="0"/>
              </a:rPr>
              <a:t>We develop children’s literacy skills through</a:t>
            </a:r>
          </a:p>
          <a:p>
            <a:pPr marL="285750" indent="-285750">
              <a:buFont typeface="Arial" panose="020B0604020202020204" pitchFamily="34" charset="0"/>
              <a:buChar char="•"/>
            </a:pPr>
            <a:r>
              <a:rPr lang="en-GB" sz="1600" dirty="0">
                <a:latin typeface="Comic Sans MS" panose="030F0702030302020204" pitchFamily="66" charset="0"/>
              </a:rPr>
              <a:t>Talk</a:t>
            </a:r>
          </a:p>
          <a:p>
            <a:pPr marL="285750" indent="-285750">
              <a:buFont typeface="Arial" panose="020B0604020202020204" pitchFamily="34" charset="0"/>
              <a:buChar char="•"/>
            </a:pPr>
            <a:r>
              <a:rPr lang="en-GB" sz="1600" dirty="0">
                <a:latin typeface="Comic Sans MS" panose="030F0702030302020204" pitchFamily="66" charset="0"/>
              </a:rPr>
              <a:t>Speaking and Listening </a:t>
            </a:r>
          </a:p>
          <a:p>
            <a:pPr marL="285750" indent="-285750">
              <a:buFont typeface="Arial" panose="020B0604020202020204" pitchFamily="34" charset="0"/>
              <a:buChar char="•"/>
            </a:pPr>
            <a:r>
              <a:rPr lang="en-GB" sz="1600" dirty="0">
                <a:latin typeface="Comic Sans MS" panose="030F0702030302020204" pitchFamily="66" charset="0"/>
              </a:rPr>
              <a:t>Phonics </a:t>
            </a:r>
          </a:p>
          <a:p>
            <a:pPr marL="285750" indent="-285750">
              <a:buFont typeface="Arial" panose="020B0604020202020204" pitchFamily="34" charset="0"/>
              <a:buChar char="•"/>
            </a:pPr>
            <a:r>
              <a:rPr lang="en-GB" sz="1600" dirty="0">
                <a:latin typeface="Comic Sans MS" panose="030F0702030302020204" pitchFamily="66" charset="0"/>
              </a:rPr>
              <a:t>Reading </a:t>
            </a:r>
          </a:p>
          <a:p>
            <a:pPr marL="285750" indent="-285750">
              <a:buFont typeface="Arial" panose="020B0604020202020204" pitchFamily="34" charset="0"/>
              <a:buChar char="•"/>
            </a:pPr>
            <a:r>
              <a:rPr lang="en-GB" sz="1600" dirty="0">
                <a:latin typeface="Comic Sans MS" panose="030F0702030302020204" pitchFamily="66" charset="0"/>
              </a:rPr>
              <a:t>Writing</a:t>
            </a:r>
          </a:p>
          <a:p>
            <a:pPr marL="285750" indent="-285750">
              <a:buFont typeface="Arial" panose="020B0604020202020204" pitchFamily="34" charset="0"/>
              <a:buChar char="•"/>
            </a:pPr>
            <a:r>
              <a:rPr lang="en-GB" sz="1600" dirty="0">
                <a:latin typeface="Comic Sans MS" panose="030F0702030302020204" pitchFamily="66" charset="0"/>
              </a:rPr>
              <a:t>Handwriting</a:t>
            </a:r>
          </a:p>
          <a:p>
            <a:pPr marL="285750" indent="-285750">
              <a:buFont typeface="Arial" panose="020B0604020202020204" pitchFamily="34" charset="0"/>
              <a:buChar char="•"/>
            </a:pPr>
            <a:endParaRPr lang="en-GB" sz="1600" dirty="0">
              <a:latin typeface="Comic Sans MS" panose="030F0702030302020204" pitchFamily="66" charset="0"/>
            </a:endParaRPr>
          </a:p>
          <a:p>
            <a:r>
              <a:rPr lang="en-GB" sz="1600" dirty="0">
                <a:latin typeface="Comic Sans MS" panose="030F0702030302020204" pitchFamily="66" charset="0"/>
              </a:rPr>
              <a:t>We will look at a range of fiction, non-fiction and poetry. </a:t>
            </a:r>
          </a:p>
          <a:p>
            <a:endParaRPr lang="en-GB" sz="1600" dirty="0">
              <a:latin typeface="Comic Sans MS" panose="030F0702030302020204" pitchFamily="66" charset="0"/>
            </a:endParaRPr>
          </a:p>
          <a:p>
            <a:pPr>
              <a:buNone/>
            </a:pPr>
            <a:r>
              <a:rPr lang="en-GB" sz="1600" dirty="0">
                <a:latin typeface="Comic Sans MS" panose="030F0702030302020204" pitchFamily="66" charset="0"/>
              </a:rPr>
              <a:t>There will be a bigger focus on Spelling, Punctuation and  Grammar.</a:t>
            </a:r>
          </a:p>
          <a:p>
            <a:pPr>
              <a:buNone/>
            </a:pPr>
            <a:endParaRPr lang="en-GB" sz="1600" dirty="0">
              <a:latin typeface="Comic Sans MS" panose="030F0702030302020204" pitchFamily="66" charset="0"/>
            </a:endParaRPr>
          </a:p>
          <a:p>
            <a:pPr>
              <a:buNone/>
            </a:pPr>
            <a:r>
              <a:rPr lang="en-GB" sz="1600" dirty="0">
                <a:solidFill>
                  <a:srgbClr val="7030A0"/>
                </a:solidFill>
                <a:latin typeface="Comic Sans MS" panose="030F0702030302020204" pitchFamily="66" charset="0"/>
              </a:rPr>
              <a:t>Year 1 Phonics Screening check – June 2026 </a:t>
            </a:r>
          </a:p>
          <a:p>
            <a:r>
              <a:rPr lang="en-GB" sz="1600" dirty="0">
                <a:latin typeface="Comic Sans MS" panose="030F0702030302020204" pitchFamily="66" charset="0"/>
              </a:rPr>
              <a:t>  </a:t>
            </a:r>
          </a:p>
          <a:p>
            <a:endParaRPr lang="en-GB" sz="1600" dirty="0">
              <a:latin typeface="Comic Sans MS" panose="030F0702030302020204" pitchFamily="66" charset="0"/>
            </a:endParaRPr>
          </a:p>
        </p:txBody>
      </p:sp>
      <p:sp>
        <p:nvSpPr>
          <p:cNvPr id="7" name="TextBox 6">
            <a:extLst>
              <a:ext uri="{FF2B5EF4-FFF2-40B4-BE49-F238E27FC236}">
                <a16:creationId xmlns:a16="http://schemas.microsoft.com/office/drawing/2014/main" id="{D4BBDBAC-B065-429A-8F75-43B72784FB09}"/>
              </a:ext>
            </a:extLst>
          </p:cNvPr>
          <p:cNvSpPr txBox="1"/>
          <p:nvPr/>
        </p:nvSpPr>
        <p:spPr>
          <a:xfrm>
            <a:off x="467595" y="410388"/>
            <a:ext cx="5825522" cy="584775"/>
          </a:xfrm>
          <a:prstGeom prst="rect">
            <a:avLst/>
          </a:prstGeom>
          <a:noFill/>
        </p:spPr>
        <p:txBody>
          <a:bodyPr wrap="square" rtlCol="0">
            <a:spAutoFit/>
          </a:bodyPr>
          <a:lstStyle/>
          <a:p>
            <a:r>
              <a:rPr lang="en-GB" sz="3200" b="1">
                <a:solidFill>
                  <a:srgbClr val="0070C0"/>
                </a:solidFill>
                <a:latin typeface="Comic Sans MS" panose="030F0702030302020204" pitchFamily="66" charset="0"/>
              </a:rPr>
              <a:t>English</a:t>
            </a:r>
            <a:r>
              <a:rPr lang="en-GB"/>
              <a:t> </a:t>
            </a:r>
          </a:p>
        </p:txBody>
      </p:sp>
      <p:pic>
        <p:nvPicPr>
          <p:cNvPr id="8" name="Picture 4">
            <a:extLst>
              <a:ext uri="{FF2B5EF4-FFF2-40B4-BE49-F238E27FC236}">
                <a16:creationId xmlns:a16="http://schemas.microsoft.com/office/drawing/2014/main" id="{86276974-8B6A-4F8E-A01D-D4B8BD256D4E}"/>
              </a:ext>
            </a:extLst>
          </p:cNvPr>
          <p:cNvPicPr>
            <a:picLocks noChangeAspect="1"/>
          </p:cNvPicPr>
          <p:nvPr/>
        </p:nvPicPr>
        <p:blipFill>
          <a:blip r:embed="rId5"/>
          <a:stretch>
            <a:fillRect/>
          </a:stretch>
        </p:blipFill>
        <p:spPr>
          <a:xfrm>
            <a:off x="4584595" y="5108804"/>
            <a:ext cx="4382529" cy="1636704"/>
          </a:xfrm>
          <a:prstGeom prst="rect">
            <a:avLst/>
          </a:prstGeom>
        </p:spPr>
      </p:pic>
    </p:spTree>
    <p:custDataLst>
      <p:tags r:id="rId1"/>
    </p:custDataLst>
    <p:extLst>
      <p:ext uri="{BB962C8B-B14F-4D97-AF65-F5344CB8AC3E}">
        <p14:creationId xmlns:p14="http://schemas.microsoft.com/office/powerpoint/2010/main" val="2819233502"/>
      </p:ext>
    </p:extLst>
  </p:cSld>
  <p:clrMapOvr>
    <a:masterClrMapping/>
  </p:clrMapOvr>
  <mc:AlternateContent xmlns:mc="http://schemas.openxmlformats.org/markup-compatibility/2006" xmlns:p14="http://schemas.microsoft.com/office/powerpoint/2010/main">
    <mc:Choice Requires="p14">
      <p:transition spd="slow" p14:dur="2000" advTm="29034"/>
    </mc:Choice>
    <mc:Fallback xmlns="">
      <p:transition spd="slow" advTm="29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style.rotation</p:attrName>
                                        </p:attrNameLst>
                                      </p:cBhvr>
                                      <p:tavLst>
                                        <p:tav tm="0">
                                          <p:val>
                                            <p:fltVal val="720"/>
                                          </p:val>
                                        </p:tav>
                                        <p:tav tm="100000">
                                          <p:val>
                                            <p:fltVal val="0"/>
                                          </p:val>
                                        </p:tav>
                                      </p:tavLst>
                                    </p:anim>
                                    <p:anim calcmode="lin" valueType="num">
                                      <p:cBhvr>
                                        <p:cTn id="9" dur="500" fill="hold"/>
                                        <p:tgtEl>
                                          <p:spTgt spid="2"/>
                                        </p:tgtEl>
                                        <p:attrNameLst>
                                          <p:attrName>ppt_h</p:attrName>
                                        </p:attrNameLst>
                                      </p:cBhvr>
                                      <p:tavLst>
                                        <p:tav tm="0">
                                          <p:val>
                                            <p:fltVal val="0"/>
                                          </p:val>
                                        </p:tav>
                                        <p:tav tm="100000">
                                          <p:val>
                                            <p:strVal val="#ppt_h"/>
                                          </p:val>
                                        </p:tav>
                                      </p:tavLst>
                                    </p:anim>
                                    <p:anim calcmode="lin" valueType="num">
                                      <p:cBhvr>
                                        <p:cTn id="10" dur="500" fill="hold"/>
                                        <p:tgtEl>
                                          <p:spTgt spid="2"/>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style.rotation</p:attrName>
                                        </p:attrNameLst>
                                      </p:cBhvr>
                                      <p:tavLst>
                                        <p:tav tm="0">
                                          <p:val>
                                            <p:fltVal val="720"/>
                                          </p:val>
                                        </p:tav>
                                        <p:tav tm="100000">
                                          <p:val>
                                            <p:fltVal val="0"/>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 calcmode="lin" valueType="num">
                                      <p:cBhvr>
                                        <p:cTn id="16" dur="5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F6C778-9C10-691B-4EB3-5802D9272C56}"/>
              </a:ext>
            </a:extLst>
          </p:cNvPr>
          <p:cNvPicPr>
            <a:picLocks noChangeAspect="1"/>
          </p:cNvPicPr>
          <p:nvPr/>
        </p:nvPicPr>
        <p:blipFill>
          <a:blip r:embed="rId2"/>
          <a:stretch>
            <a:fillRect/>
          </a:stretch>
        </p:blipFill>
        <p:spPr>
          <a:xfrm>
            <a:off x="0" y="115021"/>
            <a:ext cx="9144000" cy="5606878"/>
          </a:xfrm>
          <a:prstGeom prst="rect">
            <a:avLst/>
          </a:prstGeom>
        </p:spPr>
      </p:pic>
    </p:spTree>
    <p:extLst>
      <p:ext uri="{BB962C8B-B14F-4D97-AF65-F5344CB8AC3E}">
        <p14:creationId xmlns:p14="http://schemas.microsoft.com/office/powerpoint/2010/main" val="2273738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B58376-AB02-4D4F-A49D-A0CE9EF0E062}"/>
              </a:ext>
            </a:extLst>
          </p:cNvPr>
          <p:cNvSpPr txBox="1"/>
          <p:nvPr/>
        </p:nvSpPr>
        <p:spPr>
          <a:xfrm>
            <a:off x="467594" y="410388"/>
            <a:ext cx="8280869" cy="1077218"/>
          </a:xfrm>
          <a:prstGeom prst="rect">
            <a:avLst/>
          </a:prstGeom>
          <a:noFill/>
        </p:spPr>
        <p:txBody>
          <a:bodyPr wrap="square" rtlCol="0">
            <a:spAutoFit/>
          </a:bodyPr>
          <a:lstStyle/>
          <a:p>
            <a:r>
              <a:rPr lang="en-GB" sz="3200" b="1" dirty="0">
                <a:solidFill>
                  <a:srgbClr val="0070C0"/>
                </a:solidFill>
                <a:latin typeface="Comic Sans MS" panose="030F0702030302020204" pitchFamily="66" charset="0"/>
              </a:rPr>
              <a:t>Year 1 Phonics and Common Exception Words</a:t>
            </a:r>
            <a:endParaRPr lang="en-GB" dirty="0"/>
          </a:p>
        </p:txBody>
      </p:sp>
      <p:pic>
        <p:nvPicPr>
          <p:cNvPr id="4" name="Picture 3"/>
          <p:cNvPicPr>
            <a:picLocks noChangeAspect="1"/>
          </p:cNvPicPr>
          <p:nvPr/>
        </p:nvPicPr>
        <p:blipFill>
          <a:blip r:embed="rId3"/>
          <a:stretch>
            <a:fillRect/>
          </a:stretch>
        </p:blipFill>
        <p:spPr>
          <a:xfrm>
            <a:off x="1961103" y="1081206"/>
            <a:ext cx="6359906" cy="1708176"/>
          </a:xfrm>
          <a:prstGeom prst="rect">
            <a:avLst/>
          </a:prstGeom>
        </p:spPr>
      </p:pic>
      <p:pic>
        <p:nvPicPr>
          <p:cNvPr id="6" name="Picture 5"/>
          <p:cNvPicPr>
            <a:picLocks noChangeAspect="1"/>
          </p:cNvPicPr>
          <p:nvPr/>
        </p:nvPicPr>
        <p:blipFill>
          <a:blip r:embed="rId4"/>
          <a:stretch>
            <a:fillRect/>
          </a:stretch>
        </p:blipFill>
        <p:spPr>
          <a:xfrm>
            <a:off x="1961103" y="2789381"/>
            <a:ext cx="6362974" cy="3140363"/>
          </a:xfrm>
          <a:prstGeom prst="rect">
            <a:avLst/>
          </a:prstGeom>
        </p:spPr>
      </p:pic>
    </p:spTree>
    <p:extLst>
      <p:ext uri="{BB962C8B-B14F-4D97-AF65-F5344CB8AC3E}">
        <p14:creationId xmlns:p14="http://schemas.microsoft.com/office/powerpoint/2010/main" val="2043091679"/>
      </p:ext>
    </p:extLst>
  </p:cSld>
  <p:clrMapOvr>
    <a:masterClrMapping/>
  </p:clrMapOvr>
  <mc:AlternateContent xmlns:mc="http://schemas.openxmlformats.org/markup-compatibility/2006" xmlns:p14="http://schemas.microsoft.com/office/powerpoint/2010/main">
    <mc:Choice Requires="p14">
      <p:transition spd="slow" p14:dur="2000" advTm="21173"/>
    </mc:Choice>
    <mc:Fallback xmlns="">
      <p:transition spd="slow" advTm="21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B58376-AB02-4D4F-A49D-A0CE9EF0E062}"/>
              </a:ext>
            </a:extLst>
          </p:cNvPr>
          <p:cNvSpPr txBox="1"/>
          <p:nvPr/>
        </p:nvSpPr>
        <p:spPr>
          <a:xfrm>
            <a:off x="467594" y="410388"/>
            <a:ext cx="8280869" cy="1077218"/>
          </a:xfrm>
          <a:prstGeom prst="rect">
            <a:avLst/>
          </a:prstGeom>
          <a:noFill/>
        </p:spPr>
        <p:txBody>
          <a:bodyPr wrap="square" rtlCol="0">
            <a:spAutoFit/>
          </a:bodyPr>
          <a:lstStyle/>
          <a:p>
            <a:r>
              <a:rPr lang="en-GB" sz="3200" b="1" dirty="0">
                <a:solidFill>
                  <a:srgbClr val="0070C0"/>
                </a:solidFill>
                <a:latin typeface="Comic Sans MS" panose="030F0702030302020204" pitchFamily="66" charset="0"/>
              </a:rPr>
              <a:t>Year 1 Phonics and Common Exception Words</a:t>
            </a:r>
            <a:endParaRPr lang="en-GB" dirty="0"/>
          </a:p>
        </p:txBody>
      </p:sp>
      <p:pic>
        <p:nvPicPr>
          <p:cNvPr id="4" name="Picture 3"/>
          <p:cNvPicPr>
            <a:picLocks noChangeAspect="1"/>
          </p:cNvPicPr>
          <p:nvPr/>
        </p:nvPicPr>
        <p:blipFill>
          <a:blip r:embed="rId2"/>
          <a:stretch>
            <a:fillRect/>
          </a:stretch>
        </p:blipFill>
        <p:spPr>
          <a:xfrm>
            <a:off x="2022763" y="1053523"/>
            <a:ext cx="6473016" cy="4959350"/>
          </a:xfrm>
          <a:prstGeom prst="rect">
            <a:avLst/>
          </a:prstGeom>
        </p:spPr>
      </p:pic>
    </p:spTree>
    <p:extLst>
      <p:ext uri="{BB962C8B-B14F-4D97-AF65-F5344CB8AC3E}">
        <p14:creationId xmlns:p14="http://schemas.microsoft.com/office/powerpoint/2010/main" val="375154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a:extLst>
              <a:ext uri="{FF2B5EF4-FFF2-40B4-BE49-F238E27FC236}">
                <a16:creationId xmlns:a16="http://schemas.microsoft.com/office/drawing/2014/main" id="{7448C46E-B5B4-4F3E-BDD7-B935E38D9B84}"/>
              </a:ext>
            </a:extLst>
          </p:cNvPr>
          <p:cNvPicPr>
            <a:picLocks noChangeAspect="1"/>
          </p:cNvPicPr>
          <p:nvPr/>
        </p:nvPicPr>
        <p:blipFill>
          <a:blip r:embed="rId2"/>
          <a:stretch>
            <a:fillRect/>
          </a:stretch>
        </p:blipFill>
        <p:spPr>
          <a:xfrm>
            <a:off x="385043" y="227898"/>
            <a:ext cx="8149358" cy="6402203"/>
          </a:xfrm>
          <a:prstGeom prst="rect">
            <a:avLst/>
          </a:prstGeom>
        </p:spPr>
      </p:pic>
    </p:spTree>
    <p:extLst>
      <p:ext uri="{BB962C8B-B14F-4D97-AF65-F5344CB8AC3E}">
        <p14:creationId xmlns:p14="http://schemas.microsoft.com/office/powerpoint/2010/main" val="936735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699" y="876516"/>
            <a:ext cx="8593821" cy="4616648"/>
          </a:xfrm>
          <a:prstGeom prst="rect">
            <a:avLst/>
          </a:prstGeom>
        </p:spPr>
        <p:txBody>
          <a:bodyPr wrap="square">
            <a:spAutoFit/>
          </a:bodyPr>
          <a:lstStyle/>
          <a:p>
            <a:r>
              <a:rPr lang="en-GB" sz="2800" u="sng" dirty="0">
                <a:latin typeface="Comic Sans MS" panose="030F0702030302020204" pitchFamily="66" charset="0"/>
              </a:rPr>
              <a:t>Our Topics: </a:t>
            </a:r>
          </a:p>
          <a:p>
            <a:r>
              <a:rPr lang="en-GB" sz="2800" b="1" dirty="0">
                <a:solidFill>
                  <a:srgbClr val="FF0000"/>
                </a:solidFill>
                <a:latin typeface="Comic Sans MS" panose="030F0702030302020204" pitchFamily="66" charset="0"/>
              </a:rPr>
              <a:t>History: </a:t>
            </a:r>
          </a:p>
          <a:p>
            <a:r>
              <a:rPr lang="en-GB" sz="2800" dirty="0">
                <a:solidFill>
                  <a:srgbClr val="FF0000"/>
                </a:solidFill>
                <a:latin typeface="Comic Sans MS" panose="030F0702030302020204" pitchFamily="66" charset="0"/>
              </a:rPr>
              <a:t>What mattered most to our two famous Queens, Queen Victoria and Queen Elizabeth II? </a:t>
            </a:r>
          </a:p>
          <a:p>
            <a:r>
              <a:rPr lang="en-GB" sz="2800" dirty="0">
                <a:solidFill>
                  <a:srgbClr val="FF0000"/>
                </a:solidFill>
                <a:latin typeface="Comic Sans MS" panose="030F0702030302020204" pitchFamily="66" charset="0"/>
              </a:rPr>
              <a:t>How have toys changed? </a:t>
            </a:r>
          </a:p>
          <a:p>
            <a:r>
              <a:rPr lang="en-GB" sz="2800" dirty="0">
                <a:solidFill>
                  <a:srgbClr val="FF0000"/>
                </a:solidFill>
                <a:latin typeface="Comic Sans MS" panose="030F0702030302020204" pitchFamily="66" charset="0"/>
              </a:rPr>
              <a:t>What was life like in a medieval castle? </a:t>
            </a:r>
          </a:p>
          <a:p>
            <a:pPr>
              <a:buFont typeface="Wingdings" pitchFamily="2" charset="2"/>
              <a:buChar char="Ø"/>
            </a:pPr>
            <a:endParaRPr lang="en-GB" sz="900" dirty="0">
              <a:solidFill>
                <a:srgbClr val="FF0000"/>
              </a:solidFill>
              <a:latin typeface="Comic Sans MS" panose="030F0702030302020204" pitchFamily="66" charset="0"/>
            </a:endParaRPr>
          </a:p>
          <a:p>
            <a:r>
              <a:rPr lang="en-GB" sz="2800" b="1" dirty="0">
                <a:solidFill>
                  <a:srgbClr val="7030A0"/>
                </a:solidFill>
                <a:latin typeface="Comic Sans MS" panose="030F0702030302020204" pitchFamily="66" charset="0"/>
              </a:rPr>
              <a:t>Geography: </a:t>
            </a:r>
          </a:p>
          <a:p>
            <a:r>
              <a:rPr lang="en-GB" sz="2800" dirty="0">
                <a:solidFill>
                  <a:srgbClr val="7030A0"/>
                </a:solidFill>
                <a:latin typeface="Comic Sans MS" panose="030F0702030302020204" pitchFamily="66" charset="0"/>
              </a:rPr>
              <a:t>What is the weather like around the world? </a:t>
            </a:r>
          </a:p>
          <a:p>
            <a:r>
              <a:rPr lang="en-GB" sz="2800" dirty="0">
                <a:solidFill>
                  <a:srgbClr val="7030A0"/>
                </a:solidFill>
                <a:latin typeface="Comic Sans MS" panose="030F0702030302020204" pitchFamily="66" charset="0"/>
              </a:rPr>
              <a:t>How can we find our way around our school? </a:t>
            </a:r>
          </a:p>
          <a:p>
            <a:r>
              <a:rPr lang="en-GB" sz="2800" dirty="0">
                <a:solidFill>
                  <a:srgbClr val="7030A0"/>
                </a:solidFill>
                <a:latin typeface="Comic Sans MS" panose="030F0702030302020204" pitchFamily="66" charset="0"/>
              </a:rPr>
              <a:t>Is Britain an island? </a:t>
            </a:r>
          </a:p>
        </p:txBody>
      </p:sp>
      <p:sp>
        <p:nvSpPr>
          <p:cNvPr id="5" name="TextBox 4">
            <a:extLst>
              <a:ext uri="{FF2B5EF4-FFF2-40B4-BE49-F238E27FC236}">
                <a16:creationId xmlns:a16="http://schemas.microsoft.com/office/drawing/2014/main" id="{2531BAFA-760F-497B-80BD-37707101BE28}"/>
              </a:ext>
            </a:extLst>
          </p:cNvPr>
          <p:cNvSpPr txBox="1"/>
          <p:nvPr/>
        </p:nvSpPr>
        <p:spPr>
          <a:xfrm>
            <a:off x="285699" y="234483"/>
            <a:ext cx="4248472" cy="584775"/>
          </a:xfrm>
          <a:prstGeom prst="rect">
            <a:avLst/>
          </a:prstGeom>
          <a:noFill/>
        </p:spPr>
        <p:txBody>
          <a:bodyPr wrap="square" rtlCol="0">
            <a:spAutoFit/>
          </a:bodyPr>
          <a:lstStyle/>
          <a:p>
            <a:r>
              <a:rPr lang="en-GB" sz="3200" b="1">
                <a:solidFill>
                  <a:srgbClr val="0070C0"/>
                </a:solidFill>
                <a:latin typeface="Comic Sans MS" panose="030F0702030302020204" pitchFamily="66" charset="0"/>
              </a:rPr>
              <a:t>Year 1 Curriculum </a:t>
            </a:r>
          </a:p>
        </p:txBody>
      </p:sp>
      <p:sp>
        <p:nvSpPr>
          <p:cNvPr id="6" name="Oval 5"/>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4"/>
          <a:stretch>
            <a:fillRect/>
          </a:stretch>
        </p:blipFill>
        <p:spPr>
          <a:xfrm>
            <a:off x="6617855" y="234483"/>
            <a:ext cx="2133600" cy="1333500"/>
          </a:xfrm>
          <a:prstGeom prst="rect">
            <a:avLst/>
          </a:prstGeom>
        </p:spPr>
      </p:pic>
      <p:pic>
        <p:nvPicPr>
          <p:cNvPr id="3" name="Picture 2"/>
          <p:cNvPicPr>
            <a:picLocks noChangeAspect="1"/>
          </p:cNvPicPr>
          <p:nvPr/>
        </p:nvPicPr>
        <p:blipFill>
          <a:blip r:embed="rId5"/>
          <a:stretch>
            <a:fillRect/>
          </a:stretch>
        </p:blipFill>
        <p:spPr>
          <a:xfrm>
            <a:off x="6564945" y="5166360"/>
            <a:ext cx="2314575" cy="1447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563"/>
    </mc:Choice>
    <mc:Fallback xmlns="">
      <p:transition spd="slow" advTm="245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 calcmode="lin" valueType="num">
                                      <p:cBhvr additive="base">
                                        <p:cTn id="23" dur="5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 calcmode="lin" valueType="num">
                                      <p:cBhvr additive="base">
                                        <p:cTn id="29" dur="5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 calcmode="lin" valueType="num">
                                      <p:cBhvr additive="base">
                                        <p:cTn id="35" dur="500" fill="hold"/>
                                        <p:tgtEl>
                                          <p:spTgt spid="4">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4">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4">
                                            <p:txEl>
                                              <p:pRg st="7" end="7"/>
                                            </p:txEl>
                                          </p:spTgt>
                                        </p:tgtEl>
                                        <p:attrNameLst>
                                          <p:attrName>style.visibility</p:attrName>
                                        </p:attrNameLst>
                                      </p:cBhvr>
                                      <p:to>
                                        <p:strVal val="visible"/>
                                      </p:to>
                                    </p:set>
                                    <p:anim calcmode="lin" valueType="num">
                                      <p:cBhvr additive="base">
                                        <p:cTn id="41" dur="500" fill="hold"/>
                                        <p:tgtEl>
                                          <p:spTgt spid="4">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 calcmode="lin" valueType="num">
                                      <p:cBhvr additive="base">
                                        <p:cTn id="47" dur="500" fill="hold"/>
                                        <p:tgtEl>
                                          <p:spTgt spid="4">
                                            <p:txEl>
                                              <p:pRg st="8" end="8"/>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4">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4">
                                            <p:txEl>
                                              <p:pRg st="9" end="9"/>
                                            </p:txEl>
                                          </p:spTgt>
                                        </p:tgtEl>
                                        <p:attrNameLst>
                                          <p:attrName>style.visibility</p:attrName>
                                        </p:attrNameLst>
                                      </p:cBhvr>
                                      <p:to>
                                        <p:strVal val="visible"/>
                                      </p:to>
                                    </p:set>
                                    <p:anim calcmode="lin" valueType="num">
                                      <p:cBhvr additive="base">
                                        <p:cTn id="53" dur="500" fill="hold"/>
                                        <p:tgtEl>
                                          <p:spTgt spid="4">
                                            <p:txEl>
                                              <p:pRg st="9" end="9"/>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4">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5089" y="939160"/>
            <a:ext cx="8593821" cy="3970318"/>
          </a:xfrm>
          <a:prstGeom prst="rect">
            <a:avLst/>
          </a:prstGeom>
        </p:spPr>
        <p:txBody>
          <a:bodyPr wrap="square" lIns="91440" tIns="45720" rIns="91440" bIns="45720" anchor="t">
            <a:spAutoFit/>
          </a:bodyPr>
          <a:lstStyle/>
          <a:p>
            <a:r>
              <a:rPr lang="en-GB" sz="2800" u="sng" dirty="0">
                <a:latin typeface="Comic Sans MS" panose="030F0702030302020204" pitchFamily="66" charset="0"/>
              </a:rPr>
              <a:t>Our Topics: </a:t>
            </a:r>
          </a:p>
          <a:p>
            <a:r>
              <a:rPr lang="en-GB" sz="2800" b="1" dirty="0">
                <a:solidFill>
                  <a:srgbClr val="00B050"/>
                </a:solidFill>
                <a:latin typeface="Comic Sans MS" panose="030F0702030302020204" pitchFamily="66" charset="0"/>
              </a:rPr>
              <a:t>Science: </a:t>
            </a:r>
          </a:p>
          <a:p>
            <a:r>
              <a:rPr lang="en-GB" sz="2800" dirty="0">
                <a:solidFill>
                  <a:srgbClr val="00B050"/>
                </a:solidFill>
                <a:latin typeface="Comic Sans MS" panose="030F0702030302020204" pitchFamily="66" charset="0"/>
              </a:rPr>
              <a:t>Seasonal changes</a:t>
            </a:r>
          </a:p>
          <a:p>
            <a:r>
              <a:rPr lang="en-GB" sz="2800" dirty="0">
                <a:solidFill>
                  <a:srgbClr val="00B050"/>
                </a:solidFill>
                <a:latin typeface="Comic Sans MS" panose="030F0702030302020204" pitchFamily="66" charset="0"/>
              </a:rPr>
              <a:t>Materials</a:t>
            </a:r>
          </a:p>
          <a:p>
            <a:r>
              <a:rPr lang="en-GB" sz="2800" dirty="0">
                <a:solidFill>
                  <a:srgbClr val="00B050"/>
                </a:solidFill>
                <a:latin typeface="Comic Sans MS" panose="030F0702030302020204" pitchFamily="66" charset="0"/>
              </a:rPr>
              <a:t>Plants</a:t>
            </a:r>
          </a:p>
          <a:p>
            <a:r>
              <a:rPr lang="en-GB" sz="2800" dirty="0">
                <a:solidFill>
                  <a:srgbClr val="00B050"/>
                </a:solidFill>
                <a:latin typeface="Comic Sans MS" panose="030F0702030302020204" pitchFamily="66" charset="0"/>
              </a:rPr>
              <a:t>Animals &amp; Humans </a:t>
            </a:r>
          </a:p>
          <a:p>
            <a:endParaRPr lang="en-GB" sz="2800" dirty="0">
              <a:solidFill>
                <a:srgbClr val="0070C0"/>
              </a:solidFill>
              <a:latin typeface="Comic Sans MS"/>
            </a:endParaRPr>
          </a:p>
          <a:p>
            <a:r>
              <a:rPr lang="en-GB" sz="2800" dirty="0">
                <a:solidFill>
                  <a:srgbClr val="0070C0"/>
                </a:solidFill>
                <a:latin typeface="Comic Sans MS"/>
              </a:rPr>
              <a:t>R.E: Guildford Diocese Guidelines – Christianity and one other religion</a:t>
            </a:r>
            <a:endParaRPr lang="en-GB" sz="2800" dirty="0">
              <a:solidFill>
                <a:srgbClr val="0070C0"/>
              </a:solidFill>
              <a:latin typeface="Comic Sans MS" panose="030F0702030302020204" pitchFamily="66" charset="0"/>
            </a:endParaRPr>
          </a:p>
        </p:txBody>
      </p:sp>
      <p:sp>
        <p:nvSpPr>
          <p:cNvPr id="2" name="Rectangle 1">
            <a:extLst>
              <a:ext uri="{FF2B5EF4-FFF2-40B4-BE49-F238E27FC236}">
                <a16:creationId xmlns:a16="http://schemas.microsoft.com/office/drawing/2014/main" id="{2C437C86-1358-440C-8A7E-7398A41B1EE7}"/>
              </a:ext>
            </a:extLst>
          </p:cNvPr>
          <p:cNvSpPr/>
          <p:nvPr/>
        </p:nvSpPr>
        <p:spPr>
          <a:xfrm>
            <a:off x="540048" y="5029380"/>
            <a:ext cx="8328862" cy="1938992"/>
          </a:xfrm>
          <a:prstGeom prst="rect">
            <a:avLst/>
          </a:prstGeom>
        </p:spPr>
        <p:txBody>
          <a:bodyPr wrap="square" lIns="91440" tIns="45720" rIns="91440" bIns="45720" anchor="t">
            <a:spAutoFit/>
          </a:bodyPr>
          <a:lstStyle/>
          <a:p>
            <a:r>
              <a:rPr lang="en-GB" sz="2400" dirty="0">
                <a:latin typeface="Comic Sans MS"/>
              </a:rPr>
              <a:t>Other subjects will be linked to our topics where appropriate. Art, Music, P.E, D&amp;T, Computing, PSHE.</a:t>
            </a:r>
          </a:p>
          <a:p>
            <a:endParaRPr lang="en-GB" sz="2400" dirty="0">
              <a:latin typeface="Comic Sans MS" pitchFamily="66" charset="0"/>
            </a:endParaRPr>
          </a:p>
          <a:p>
            <a:r>
              <a:rPr lang="en-GB" sz="2400" dirty="0">
                <a:latin typeface="Comic Sans MS"/>
              </a:rPr>
              <a:t> </a:t>
            </a:r>
          </a:p>
          <a:p>
            <a:pPr algn="ctr">
              <a:buNone/>
            </a:pPr>
            <a:endParaRPr lang="en-GB" sz="2400" dirty="0">
              <a:latin typeface="Comic Sans MS" pitchFamily="66" charset="0"/>
            </a:endParaRPr>
          </a:p>
        </p:txBody>
      </p:sp>
      <p:sp>
        <p:nvSpPr>
          <p:cNvPr id="5" name="TextBox 4">
            <a:extLst>
              <a:ext uri="{FF2B5EF4-FFF2-40B4-BE49-F238E27FC236}">
                <a16:creationId xmlns:a16="http://schemas.microsoft.com/office/drawing/2014/main" id="{2531BAFA-760F-497B-80BD-37707101BE28}"/>
              </a:ext>
            </a:extLst>
          </p:cNvPr>
          <p:cNvSpPr txBox="1"/>
          <p:nvPr/>
        </p:nvSpPr>
        <p:spPr>
          <a:xfrm>
            <a:off x="285699" y="234483"/>
            <a:ext cx="4248472" cy="584775"/>
          </a:xfrm>
          <a:prstGeom prst="rect">
            <a:avLst/>
          </a:prstGeom>
          <a:noFill/>
        </p:spPr>
        <p:txBody>
          <a:bodyPr wrap="square" rtlCol="0">
            <a:spAutoFit/>
          </a:bodyPr>
          <a:lstStyle/>
          <a:p>
            <a:r>
              <a:rPr lang="en-GB" sz="3200" b="1">
                <a:solidFill>
                  <a:srgbClr val="0070C0"/>
                </a:solidFill>
                <a:latin typeface="Comic Sans MS" panose="030F0702030302020204" pitchFamily="66" charset="0"/>
              </a:rPr>
              <a:t>Year 1 Curriculum </a:t>
            </a:r>
          </a:p>
        </p:txBody>
      </p:sp>
      <p:sp>
        <p:nvSpPr>
          <p:cNvPr id="6" name="Oval 5"/>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4"/>
          <a:stretch>
            <a:fillRect/>
          </a:stretch>
        </p:blipFill>
        <p:spPr>
          <a:xfrm>
            <a:off x="5118100" y="234483"/>
            <a:ext cx="3581400" cy="1981200"/>
          </a:xfrm>
          <a:prstGeom prst="rect">
            <a:avLst/>
          </a:prstGeom>
        </p:spPr>
      </p:pic>
    </p:spTree>
    <p:custDataLst>
      <p:tags r:id="rId1"/>
    </p:custDataLst>
    <p:extLst>
      <p:ext uri="{BB962C8B-B14F-4D97-AF65-F5344CB8AC3E}">
        <p14:creationId xmlns:p14="http://schemas.microsoft.com/office/powerpoint/2010/main" val="1403512544"/>
      </p:ext>
    </p:extLst>
  </p:cSld>
  <p:clrMapOvr>
    <a:masterClrMapping/>
  </p:clrMapOvr>
  <mc:AlternateContent xmlns:mc="http://schemas.openxmlformats.org/markup-compatibility/2006" xmlns:p14="http://schemas.microsoft.com/office/powerpoint/2010/main">
    <mc:Choice Requires="p14">
      <p:transition spd="slow" p14:dur="2000" advTm="24563"/>
    </mc:Choice>
    <mc:Fallback xmlns="">
      <p:transition spd="slow" advTm="245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 calcmode="lin" valueType="num">
                                      <p:cBhvr additive="base">
                                        <p:cTn id="23" dur="5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 calcmode="lin" valueType="num">
                                      <p:cBhvr additive="base">
                                        <p:cTn id="29" dur="5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 calcmode="lin" valueType="num">
                                      <p:cBhvr additive="base">
                                        <p:cTn id="35" dur="500" fill="hold"/>
                                        <p:tgtEl>
                                          <p:spTgt spid="4">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4">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4">
                                            <p:txEl>
                                              <p:pRg st="7" end="7"/>
                                            </p:txEl>
                                          </p:spTgt>
                                        </p:tgtEl>
                                        <p:attrNameLst>
                                          <p:attrName>style.visibility</p:attrName>
                                        </p:attrNameLst>
                                      </p:cBhvr>
                                      <p:to>
                                        <p:strVal val="visible"/>
                                      </p:to>
                                    </p:set>
                                    <p:anim calcmode="lin" valueType="num">
                                      <p:cBhvr additive="base">
                                        <p:cTn id="41" dur="500" fill="hold"/>
                                        <p:tgtEl>
                                          <p:spTgt spid="4">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611560" y="1794286"/>
            <a:ext cx="8325264" cy="4316738"/>
          </a:xfrm>
          <a:prstGeom prst="rect">
            <a:avLst/>
          </a:prstGeom>
          <a:noFill/>
          <a:ln w="9525">
            <a:noFill/>
            <a:miter lim="800000"/>
            <a:headEnd/>
            <a:tailEnd/>
          </a:ln>
          <a:effectLst/>
        </p:spPr>
        <p:txBody>
          <a:bodyPr vert="horz" wrap="square" lIns="68750" tIns="34375" rIns="68750" bIns="34375" numCol="1" anchor="ctr" anchorCtr="0" compatLnSpc="1">
            <a:prstTxWarp prst="textNoShape">
              <a:avLst/>
            </a:prstTxWarp>
            <a:spAutoFit/>
          </a:bodyPr>
          <a:lstStyle/>
          <a:p>
            <a:pPr marL="342900" indent="-342900" defTabSz="687537" eaLnBrk="0" fontAlgn="base" hangingPunct="0">
              <a:spcBef>
                <a:spcPct val="0"/>
              </a:spcBef>
              <a:spcAft>
                <a:spcPct val="0"/>
              </a:spcAft>
              <a:buFont typeface="Wingdings" panose="05000000000000000000" pitchFamily="2" charset="2"/>
              <a:buChar char="Ø"/>
            </a:pPr>
            <a:r>
              <a:rPr lang="en-GB" sz="2800" dirty="0">
                <a:latin typeface="Comic Sans MS"/>
                <a:ea typeface="Times New Roman" pitchFamily="18" charset="0"/>
                <a:cs typeface="Arial"/>
              </a:rPr>
              <a:t>PE will be on a Wednesday with Mr </a:t>
            </a:r>
            <a:r>
              <a:rPr lang="en-GB" sz="2800" dirty="0" err="1">
                <a:latin typeface="Comic Sans MS"/>
                <a:ea typeface="Times New Roman" pitchFamily="18" charset="0"/>
                <a:cs typeface="Arial"/>
              </a:rPr>
              <a:t>Orriss</a:t>
            </a:r>
            <a:r>
              <a:rPr lang="en-GB" sz="2800" dirty="0">
                <a:latin typeface="Comic Sans MS"/>
                <a:ea typeface="Times New Roman" pitchFamily="18" charset="0"/>
                <a:cs typeface="Arial"/>
              </a:rPr>
              <a:t> and one other day – day to be confirmed asap</a:t>
            </a:r>
          </a:p>
          <a:p>
            <a:pPr defTabSz="687537" eaLnBrk="0" fontAlgn="base" hangingPunct="0">
              <a:spcBef>
                <a:spcPct val="0"/>
              </a:spcBef>
              <a:spcAft>
                <a:spcPct val="0"/>
              </a:spcAft>
            </a:pPr>
            <a:endParaRPr lang="en-GB" sz="2800" dirty="0">
              <a:latin typeface="Comic Sans MS" panose="030F0702030302020204" pitchFamily="66" charset="0"/>
              <a:ea typeface="Times New Roman" pitchFamily="18" charset="0"/>
              <a:cs typeface="Arial" pitchFamily="34" charset="0"/>
            </a:endParaRPr>
          </a:p>
          <a:p>
            <a:pPr marL="342900" indent="-342900">
              <a:buFont typeface="Wingdings" panose="05000000000000000000" pitchFamily="2" charset="2"/>
              <a:buChar char="Ø"/>
            </a:pPr>
            <a:r>
              <a:rPr lang="en-GB" sz="2800" dirty="0">
                <a:latin typeface="Comic Sans MS"/>
                <a:ea typeface="Times New Roman" pitchFamily="18" charset="0"/>
                <a:cs typeface="Arial"/>
              </a:rPr>
              <a:t>Children to come into school with their PE kit on these days</a:t>
            </a:r>
            <a:r>
              <a:rPr lang="en-GB" sz="2800" b="1" dirty="0">
                <a:latin typeface="Comic Sans MS"/>
                <a:ea typeface="Times New Roman" pitchFamily="18" charset="0"/>
                <a:cs typeface="Arial"/>
              </a:rPr>
              <a:t>. </a:t>
            </a:r>
            <a:r>
              <a:rPr lang="en-GB" sz="2800" dirty="0">
                <a:latin typeface="Comic Sans MS"/>
                <a:ea typeface="Times New Roman" pitchFamily="18" charset="0"/>
                <a:cs typeface="Arial"/>
              </a:rPr>
              <a:t>Please ensure they are equipped with the P.E. uniform and appropriate footwear.</a:t>
            </a:r>
            <a:r>
              <a:rPr lang="en-GB" sz="2800" dirty="0">
                <a:latin typeface="Comic Sans MS"/>
              </a:rPr>
              <a:t> The school PE Kit includes yellow polo shirts, shorts for gym and joggers for outside in cooler weather. </a:t>
            </a:r>
            <a:endParaRPr lang="en-GB" sz="2800" dirty="0">
              <a:latin typeface="Comic Sans MS" panose="030F0702030302020204" pitchFamily="66" charset="0"/>
              <a:sym typeface="Wingdings" pitchFamily="2" charset="2"/>
            </a:endParaRPr>
          </a:p>
          <a:p>
            <a:pPr defTabSz="687537" eaLnBrk="0" fontAlgn="base" hangingPunct="0">
              <a:spcBef>
                <a:spcPct val="0"/>
              </a:spcBef>
              <a:spcAft>
                <a:spcPct val="0"/>
              </a:spcAft>
              <a:buFont typeface="Wingdings" pitchFamily="2" charset="2"/>
              <a:buChar char="Ø"/>
            </a:pPr>
            <a:endParaRPr lang="en-GB" sz="2400" b="1" dirty="0">
              <a:ea typeface="Times New Roman" pitchFamily="18" charset="0"/>
              <a:cs typeface="Arial" pitchFamily="34" charset="0"/>
            </a:endParaRPr>
          </a:p>
        </p:txBody>
      </p:sp>
      <p:sp>
        <p:nvSpPr>
          <p:cNvPr id="4" name="Title 1"/>
          <p:cNvSpPr txBox="1">
            <a:spLocks/>
          </p:cNvSpPr>
          <p:nvPr/>
        </p:nvSpPr>
        <p:spPr>
          <a:xfrm>
            <a:off x="-540568" y="620978"/>
            <a:ext cx="5410944" cy="859376"/>
          </a:xfrm>
          <a:prstGeom prst="rect">
            <a:avLst/>
          </a:prstGeom>
        </p:spPr>
        <p:txBody>
          <a:bodyPr>
            <a:normAutofit/>
          </a:bodyPr>
          <a:lstStyle/>
          <a:p>
            <a:pPr algn="ctr" defTabSz="687537">
              <a:spcBef>
                <a:spcPct val="0"/>
              </a:spcBef>
              <a:defRPr/>
            </a:pPr>
            <a:r>
              <a:rPr lang="en-GB" sz="3200" b="1">
                <a:solidFill>
                  <a:srgbClr val="0070C0"/>
                </a:solidFill>
                <a:latin typeface="Comic Sans MS" panose="030F0702030302020204" pitchFamily="66" charset="0"/>
                <a:ea typeface="+mj-ea"/>
                <a:cs typeface="+mj-cs"/>
              </a:rPr>
              <a:t>PE and Games</a:t>
            </a:r>
          </a:p>
        </p:txBody>
      </p:sp>
      <p:pic>
        <p:nvPicPr>
          <p:cNvPr id="41986" name="Picture 2" descr="C:\Users\Kimberley\AppData\Local\Microsoft\Windows\Temporary Internet Files\Content.IE5\H0GK7ZH6\PE1[1].gif"/>
          <p:cNvPicPr>
            <a:picLocks noChangeAspect="1" noChangeArrowheads="1"/>
          </p:cNvPicPr>
          <p:nvPr/>
        </p:nvPicPr>
        <p:blipFill>
          <a:blip r:embed="rId4"/>
          <a:srcRect/>
          <a:stretch>
            <a:fillRect/>
          </a:stretch>
        </p:blipFill>
        <p:spPr bwMode="auto">
          <a:xfrm>
            <a:off x="7698012" y="469978"/>
            <a:ext cx="1117187" cy="1010376"/>
          </a:xfrm>
          <a:prstGeom prst="rect">
            <a:avLst/>
          </a:prstGeom>
          <a:noFill/>
        </p:spPr>
      </p:pic>
      <p:pic>
        <p:nvPicPr>
          <p:cNvPr id="41987" name="Picture 3" descr="C:\Users\Kimberley\AppData\Local\Microsoft\Windows\Temporary Internet Files\Content.IE5\J24R0B62\0511-1101-0118-1935_Stick_Figures_of_Preschool_Kids_Playing_clipart_image[1].jpg"/>
          <p:cNvPicPr>
            <a:picLocks noChangeAspect="1" noChangeArrowheads="1"/>
          </p:cNvPicPr>
          <p:nvPr/>
        </p:nvPicPr>
        <p:blipFill>
          <a:blip r:embed="rId5"/>
          <a:srcRect/>
          <a:stretch>
            <a:fillRect/>
          </a:stretch>
        </p:blipFill>
        <p:spPr bwMode="auto">
          <a:xfrm>
            <a:off x="5257278" y="543789"/>
            <a:ext cx="1010376" cy="1010376"/>
          </a:xfrm>
          <a:prstGeom prst="rect">
            <a:avLst/>
          </a:prstGeom>
          <a:noFill/>
        </p:spPr>
      </p:pic>
      <p:sp>
        <p:nvSpPr>
          <p:cNvPr id="7" name="Oval 6"/>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7920"/>
    </mc:Choice>
    <mc:Fallback xmlns="">
      <p:transition spd="slow" advTm="17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anim calcmode="lin" valueType="num">
                                      <p:cBhvr>
                                        <p:cTn id="8" dur="500" fill="hold"/>
                                        <p:tgtEl>
                                          <p:spTgt spid="41987"/>
                                        </p:tgtEl>
                                        <p:attrNameLst>
                                          <p:attrName>style.rotation</p:attrName>
                                        </p:attrNameLst>
                                      </p:cBhvr>
                                      <p:tavLst>
                                        <p:tav tm="0">
                                          <p:val>
                                            <p:fltVal val="720"/>
                                          </p:val>
                                        </p:tav>
                                        <p:tav tm="100000">
                                          <p:val>
                                            <p:fltVal val="0"/>
                                          </p:val>
                                        </p:tav>
                                      </p:tavLst>
                                    </p:anim>
                                    <p:anim calcmode="lin" valueType="num">
                                      <p:cBhvr>
                                        <p:cTn id="9" dur="500" fill="hold"/>
                                        <p:tgtEl>
                                          <p:spTgt spid="41987"/>
                                        </p:tgtEl>
                                        <p:attrNameLst>
                                          <p:attrName>ppt_h</p:attrName>
                                        </p:attrNameLst>
                                      </p:cBhvr>
                                      <p:tavLst>
                                        <p:tav tm="0">
                                          <p:val>
                                            <p:fltVal val="0"/>
                                          </p:val>
                                        </p:tav>
                                        <p:tav tm="100000">
                                          <p:val>
                                            <p:strVal val="#ppt_h"/>
                                          </p:val>
                                        </p:tav>
                                      </p:tavLst>
                                    </p:anim>
                                    <p:anim calcmode="lin" valueType="num">
                                      <p:cBhvr>
                                        <p:cTn id="10" dur="500" fill="hold"/>
                                        <p:tgtEl>
                                          <p:spTgt spid="4198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41986"/>
                                        </p:tgtEl>
                                        <p:attrNameLst>
                                          <p:attrName>style.visibility</p:attrName>
                                        </p:attrNameLst>
                                      </p:cBhvr>
                                      <p:to>
                                        <p:strVal val="visible"/>
                                      </p:to>
                                    </p:set>
                                    <p:animEffect transition="in" filter="fade">
                                      <p:cBhvr>
                                        <p:cTn id="13" dur="500"/>
                                        <p:tgtEl>
                                          <p:spTgt spid="41986"/>
                                        </p:tgtEl>
                                      </p:cBhvr>
                                    </p:animEffect>
                                    <p:anim calcmode="lin" valueType="num">
                                      <p:cBhvr>
                                        <p:cTn id="14" dur="500" fill="hold"/>
                                        <p:tgtEl>
                                          <p:spTgt spid="41986"/>
                                        </p:tgtEl>
                                        <p:attrNameLst>
                                          <p:attrName>style.rotation</p:attrName>
                                        </p:attrNameLst>
                                      </p:cBhvr>
                                      <p:tavLst>
                                        <p:tav tm="0">
                                          <p:val>
                                            <p:fltVal val="720"/>
                                          </p:val>
                                        </p:tav>
                                        <p:tav tm="100000">
                                          <p:val>
                                            <p:fltVal val="0"/>
                                          </p:val>
                                        </p:tav>
                                      </p:tavLst>
                                    </p:anim>
                                    <p:anim calcmode="lin" valueType="num">
                                      <p:cBhvr>
                                        <p:cTn id="15" dur="500" fill="hold"/>
                                        <p:tgtEl>
                                          <p:spTgt spid="41986"/>
                                        </p:tgtEl>
                                        <p:attrNameLst>
                                          <p:attrName>ppt_h</p:attrName>
                                        </p:attrNameLst>
                                      </p:cBhvr>
                                      <p:tavLst>
                                        <p:tav tm="0">
                                          <p:val>
                                            <p:fltVal val="0"/>
                                          </p:val>
                                        </p:tav>
                                        <p:tav tm="100000">
                                          <p:val>
                                            <p:strVal val="#ppt_h"/>
                                          </p:val>
                                        </p:tav>
                                      </p:tavLst>
                                    </p:anim>
                                    <p:anim calcmode="lin" valueType="num">
                                      <p:cBhvr>
                                        <p:cTn id="16" dur="500" fill="hold"/>
                                        <p:tgtEl>
                                          <p:spTgt spid="41986"/>
                                        </p:tgtEl>
                                        <p:attrNameLst>
                                          <p:attrName>ppt_w</p:attrName>
                                        </p:attrNameLst>
                                      </p:cBhvr>
                                      <p:tavLst>
                                        <p:tav tm="0">
                                          <p:val>
                                            <p:fltVal val="0"/>
                                          </p:val>
                                        </p:tav>
                                        <p:tav tm="100000">
                                          <p:val>
                                            <p:strVal val="#ppt_w"/>
                                          </p:val>
                                        </p:tav>
                                      </p:tavLst>
                                    </p:anim>
                                  </p:childTnLst>
                                </p:cTn>
                              </p:par>
                              <p:par>
                                <p:cTn id="17" presetID="6"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41985">
                                            <p:txEl>
                                              <p:pRg st="2" end="2"/>
                                            </p:txEl>
                                          </p:spTgt>
                                        </p:tgtEl>
                                        <p:attrNameLst>
                                          <p:attrName>style.visibility</p:attrName>
                                        </p:attrNameLst>
                                      </p:cBhvr>
                                      <p:to>
                                        <p:strVal val="visible"/>
                                      </p:to>
                                    </p:set>
                                    <p:animEffect transition="in" filter="circle(in)">
                                      <p:cBhvr>
                                        <p:cTn id="24" dur="500"/>
                                        <p:tgtEl>
                                          <p:spTgt spid="4198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525963"/>
          </a:xfrm>
        </p:spPr>
        <p:txBody>
          <a:bodyPr>
            <a:noAutofit/>
          </a:bodyPr>
          <a:lstStyle/>
          <a:p>
            <a:pPr marL="109728" indent="0">
              <a:buNone/>
            </a:pPr>
            <a:r>
              <a:rPr lang="en-GB" sz="2000" u="sng" dirty="0">
                <a:latin typeface="Comic Sans MS" panose="030F0702030302020204" pitchFamily="66" charset="0"/>
              </a:rPr>
              <a:t>Our Mission Statement</a:t>
            </a:r>
            <a:endParaRPr lang="en-GB" sz="2000" dirty="0">
              <a:latin typeface="Comic Sans MS" panose="030F0702030302020204" pitchFamily="66" charset="0"/>
            </a:endParaRPr>
          </a:p>
          <a:p>
            <a:r>
              <a:rPr lang="en-GB" sz="2000" dirty="0">
                <a:latin typeface="Comic Sans MS" panose="030F0702030302020204" pitchFamily="66" charset="0"/>
              </a:rPr>
              <a:t>As </a:t>
            </a:r>
            <a:r>
              <a:rPr lang="en-GB" sz="2000" b="1" dirty="0">
                <a:latin typeface="Comic Sans MS" panose="030F0702030302020204" pitchFamily="66" charset="0"/>
              </a:rPr>
              <a:t>learners</a:t>
            </a:r>
            <a:r>
              <a:rPr lang="en-GB" sz="2000" dirty="0">
                <a:latin typeface="Comic Sans MS" panose="030F0702030302020204" pitchFamily="66" charset="0"/>
              </a:rPr>
              <a:t> we will be enquiring, self-motivated, resilient and desire excellence.</a:t>
            </a:r>
          </a:p>
          <a:p>
            <a:pPr marL="109728" indent="0">
              <a:buNone/>
            </a:pPr>
            <a:r>
              <a:rPr lang="en-GB" sz="2000" dirty="0">
                <a:solidFill>
                  <a:schemeClr val="accent2">
                    <a:lumMod val="60000"/>
                    <a:lumOff val="40000"/>
                  </a:schemeClr>
                </a:solidFill>
                <a:latin typeface="Comic Sans MS" panose="030F0702030302020204" pitchFamily="66" charset="0"/>
              </a:rPr>
              <a:t>Exploring the world around us, </a:t>
            </a:r>
            <a:r>
              <a:rPr lang="en-GB" sz="2000" dirty="0" smtClean="0">
                <a:solidFill>
                  <a:schemeClr val="accent2">
                    <a:lumMod val="60000"/>
                    <a:lumOff val="40000"/>
                  </a:schemeClr>
                </a:solidFill>
                <a:latin typeface="Comic Sans MS" panose="030F0702030302020204" pitchFamily="66" charset="0"/>
              </a:rPr>
              <a:t>trying </a:t>
            </a:r>
            <a:r>
              <a:rPr lang="en-GB" sz="2000" dirty="0">
                <a:solidFill>
                  <a:schemeClr val="accent2">
                    <a:lumMod val="60000"/>
                    <a:lumOff val="40000"/>
                  </a:schemeClr>
                </a:solidFill>
                <a:latin typeface="Comic Sans MS" panose="030F0702030302020204" pitchFamily="66" charset="0"/>
              </a:rPr>
              <a:t>new things</a:t>
            </a:r>
            <a:r>
              <a:rPr lang="en-GB" sz="2000" dirty="0" smtClean="0">
                <a:solidFill>
                  <a:schemeClr val="accent2">
                    <a:lumMod val="60000"/>
                    <a:lumOff val="40000"/>
                  </a:schemeClr>
                </a:solidFill>
                <a:latin typeface="Comic Sans MS" panose="030F0702030302020204" pitchFamily="66" charset="0"/>
              </a:rPr>
              <a:t>, having a positive </a:t>
            </a:r>
            <a:r>
              <a:rPr lang="en-GB" sz="2000" dirty="0" err="1" smtClean="0">
                <a:solidFill>
                  <a:schemeClr val="accent2">
                    <a:lumMod val="60000"/>
                    <a:lumOff val="40000"/>
                  </a:schemeClr>
                </a:solidFill>
                <a:latin typeface="Comic Sans MS" panose="030F0702030302020204" pitchFamily="66" charset="0"/>
              </a:rPr>
              <a:t>mindset</a:t>
            </a:r>
            <a:r>
              <a:rPr lang="en-GB" sz="2000" dirty="0" smtClean="0">
                <a:solidFill>
                  <a:schemeClr val="accent2">
                    <a:lumMod val="60000"/>
                    <a:lumOff val="40000"/>
                  </a:schemeClr>
                </a:solidFill>
                <a:latin typeface="Comic Sans MS" panose="030F0702030302020204" pitchFamily="66" charset="0"/>
              </a:rPr>
              <a:t> </a:t>
            </a:r>
            <a:r>
              <a:rPr lang="en-GB" sz="2000" dirty="0">
                <a:solidFill>
                  <a:schemeClr val="accent2">
                    <a:lumMod val="60000"/>
                    <a:lumOff val="40000"/>
                  </a:schemeClr>
                </a:solidFill>
                <a:latin typeface="Comic Sans MS" panose="030F0702030302020204" pitchFamily="66" charset="0"/>
              </a:rPr>
              <a:t>‘I can do </a:t>
            </a:r>
            <a:r>
              <a:rPr lang="en-GB" sz="2000" dirty="0" smtClean="0">
                <a:solidFill>
                  <a:schemeClr val="accent2">
                    <a:lumMod val="60000"/>
                    <a:lumOff val="40000"/>
                  </a:schemeClr>
                </a:solidFill>
                <a:latin typeface="Comic Sans MS" panose="030F0702030302020204" pitchFamily="66" charset="0"/>
              </a:rPr>
              <a:t>this!’</a:t>
            </a:r>
          </a:p>
          <a:p>
            <a:pPr marL="109728" indent="0">
              <a:buNone/>
            </a:pPr>
            <a:r>
              <a:rPr lang="en-GB" sz="2000" dirty="0" smtClean="0">
                <a:latin typeface="Comic Sans MS" panose="030F0702030302020204" pitchFamily="66" charset="0"/>
              </a:rPr>
              <a:t>As</a:t>
            </a:r>
            <a:r>
              <a:rPr lang="en-GB" sz="2000" dirty="0">
                <a:latin typeface="Comic Sans MS" panose="030F0702030302020204" pitchFamily="66" charset="0"/>
              </a:rPr>
              <a:t> </a:t>
            </a:r>
            <a:r>
              <a:rPr lang="en-GB" sz="2000" b="1" dirty="0">
                <a:latin typeface="Comic Sans MS" panose="030F0702030302020204" pitchFamily="66" charset="0"/>
              </a:rPr>
              <a:t>individuals </a:t>
            </a:r>
            <a:r>
              <a:rPr lang="en-GB" sz="2000" dirty="0">
                <a:latin typeface="Comic Sans MS" panose="030F0702030302020204" pitchFamily="66" charset="0"/>
              </a:rPr>
              <a:t>we will have a Godly sense of right and wrong and have the opportunity to explore and develop our faith.</a:t>
            </a:r>
          </a:p>
          <a:p>
            <a:pPr marL="109728" indent="0">
              <a:buNone/>
            </a:pPr>
            <a:r>
              <a:rPr lang="en-GB" sz="2000" dirty="0">
                <a:solidFill>
                  <a:schemeClr val="accent2">
                    <a:lumMod val="60000"/>
                    <a:lumOff val="40000"/>
                  </a:schemeClr>
                </a:solidFill>
                <a:latin typeface="Comic Sans MS" panose="030F0702030302020204" pitchFamily="66" charset="0"/>
              </a:rPr>
              <a:t>Making the right choices, supporting us with behaviour expectations and learning from our mistakes</a:t>
            </a:r>
          </a:p>
          <a:p>
            <a:r>
              <a:rPr lang="en-GB" sz="2000" dirty="0">
                <a:latin typeface="Comic Sans MS" panose="030F0702030302020204" pitchFamily="66" charset="0"/>
              </a:rPr>
              <a:t>As </a:t>
            </a:r>
            <a:r>
              <a:rPr lang="en-GB" sz="2000" b="1" dirty="0">
                <a:latin typeface="Comic Sans MS" panose="030F0702030302020204" pitchFamily="66" charset="0"/>
              </a:rPr>
              <a:t>citizens</a:t>
            </a:r>
            <a:r>
              <a:rPr lang="en-GB" sz="2000" dirty="0">
                <a:latin typeface="Comic Sans MS" panose="030F0702030302020204" pitchFamily="66" charset="0"/>
              </a:rPr>
              <a:t> we will develop love, confidence, discipline and enjoy contributing to our community and our world.</a:t>
            </a:r>
          </a:p>
          <a:p>
            <a:pPr marL="109728" indent="0">
              <a:buNone/>
            </a:pPr>
            <a:r>
              <a:rPr lang="en-GB" sz="2000" dirty="0" smtClean="0">
                <a:solidFill>
                  <a:schemeClr val="accent2">
                    <a:lumMod val="60000"/>
                    <a:lumOff val="40000"/>
                  </a:schemeClr>
                </a:solidFill>
                <a:latin typeface="Comic Sans MS" panose="030F0702030302020204" pitchFamily="66" charset="0"/>
              </a:rPr>
              <a:t>Caring </a:t>
            </a:r>
            <a:r>
              <a:rPr lang="en-GB" sz="2000" dirty="0">
                <a:solidFill>
                  <a:schemeClr val="accent2">
                    <a:lumMod val="60000"/>
                    <a:lumOff val="40000"/>
                  </a:schemeClr>
                </a:solidFill>
                <a:latin typeface="Comic Sans MS" panose="030F0702030302020204" pitchFamily="66" charset="0"/>
              </a:rPr>
              <a:t>for others, </a:t>
            </a:r>
            <a:r>
              <a:rPr lang="en-GB" sz="2000" dirty="0" smtClean="0">
                <a:solidFill>
                  <a:schemeClr val="accent2">
                    <a:lumMod val="60000"/>
                    <a:lumOff val="40000"/>
                  </a:schemeClr>
                </a:solidFill>
                <a:latin typeface="Comic Sans MS" panose="030F0702030302020204" pitchFamily="66" charset="0"/>
              </a:rPr>
              <a:t>developing </a:t>
            </a:r>
            <a:r>
              <a:rPr lang="en-GB" sz="2000" dirty="0">
                <a:solidFill>
                  <a:schemeClr val="accent2">
                    <a:lumMod val="60000"/>
                    <a:lumOff val="40000"/>
                  </a:schemeClr>
                </a:solidFill>
                <a:latin typeface="Comic Sans MS" panose="030F0702030302020204" pitchFamily="66" charset="0"/>
              </a:rPr>
              <a:t>empathy, showing respect to others and the classroom</a:t>
            </a:r>
          </a:p>
          <a:p>
            <a:pPr marL="109728" indent="0">
              <a:buNone/>
            </a:pPr>
            <a:endParaRPr lang="en-GB" sz="2000" dirty="0">
              <a:latin typeface="Comic Sans MS" panose="030F0702030302020204" pitchFamily="66" charset="0"/>
            </a:endParaRPr>
          </a:p>
        </p:txBody>
      </p:sp>
      <p:sp>
        <p:nvSpPr>
          <p:cNvPr id="3" name="Title 2"/>
          <p:cNvSpPr>
            <a:spLocks noGrp="1"/>
          </p:cNvSpPr>
          <p:nvPr>
            <p:ph type="title"/>
          </p:nvPr>
        </p:nvSpPr>
        <p:spPr/>
        <p:txBody>
          <a:bodyPr/>
          <a:lstStyle/>
          <a:p>
            <a:r>
              <a:rPr lang="en-GB" dirty="0">
                <a:latin typeface="Comic Sans MS" panose="030F0702030302020204" pitchFamily="66" charset="0"/>
              </a:rPr>
              <a:t>How can I support my child?</a:t>
            </a:r>
          </a:p>
        </p:txBody>
      </p:sp>
    </p:spTree>
    <p:extLst>
      <p:ext uri="{BB962C8B-B14F-4D97-AF65-F5344CB8AC3E}">
        <p14:creationId xmlns:p14="http://schemas.microsoft.com/office/powerpoint/2010/main" val="1905133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109728" indent="0">
              <a:buNone/>
            </a:pPr>
            <a:r>
              <a:rPr lang="en-GB" dirty="0">
                <a:latin typeface="Comic Sans MS" panose="030F0702030302020204" pitchFamily="66" charset="0"/>
              </a:rPr>
              <a:t>Talk, talk and talk! </a:t>
            </a:r>
          </a:p>
          <a:p>
            <a:pPr marL="109728" indent="0">
              <a:buNone/>
            </a:pPr>
            <a:endParaRPr lang="en-GB" dirty="0">
              <a:latin typeface="Comic Sans MS" panose="030F0702030302020204" pitchFamily="66" charset="0"/>
            </a:endParaRPr>
          </a:p>
          <a:p>
            <a:pPr marL="109728" indent="0">
              <a:buNone/>
            </a:pPr>
            <a:r>
              <a:rPr lang="en-GB" dirty="0">
                <a:latin typeface="Comic Sans MS" panose="030F0702030302020204" pitchFamily="66" charset="0"/>
              </a:rPr>
              <a:t>Read, read and read! (Listen at least 3 times a week and read to your child regularly – we want to foster that love of reading!)</a:t>
            </a:r>
          </a:p>
          <a:p>
            <a:pPr marL="109728" indent="0">
              <a:buNone/>
            </a:pPr>
            <a:endParaRPr lang="en-GB" dirty="0">
              <a:latin typeface="Comic Sans MS" panose="030F0702030302020204" pitchFamily="66" charset="0"/>
            </a:endParaRPr>
          </a:p>
          <a:p>
            <a:pPr marL="109728" indent="0">
              <a:buNone/>
            </a:pPr>
            <a:r>
              <a:rPr lang="en-GB" dirty="0">
                <a:latin typeface="Comic Sans MS" panose="030F0702030302020204" pitchFamily="66" charset="0"/>
              </a:rPr>
              <a:t>Limit screen times</a:t>
            </a:r>
          </a:p>
          <a:p>
            <a:pPr marL="109728" indent="0">
              <a:buNone/>
            </a:pPr>
            <a:endParaRPr lang="en-GB" dirty="0">
              <a:latin typeface="Comic Sans MS" panose="030F0702030302020204" pitchFamily="66" charset="0"/>
            </a:endParaRPr>
          </a:p>
          <a:p>
            <a:pPr marL="109728" indent="0">
              <a:buNone/>
            </a:pPr>
            <a:r>
              <a:rPr lang="en-GB" dirty="0">
                <a:latin typeface="Comic Sans MS" panose="030F0702030302020204" pitchFamily="66" charset="0"/>
              </a:rPr>
              <a:t>Good breakfast and water before school</a:t>
            </a:r>
          </a:p>
          <a:p>
            <a:pPr marL="109728" indent="0">
              <a:buNone/>
            </a:pPr>
            <a:endParaRPr lang="en-GB" dirty="0">
              <a:latin typeface="Comic Sans MS" panose="030F0702030302020204" pitchFamily="66" charset="0"/>
            </a:endParaRPr>
          </a:p>
          <a:p>
            <a:pPr marL="109728" indent="0">
              <a:buNone/>
            </a:pPr>
            <a:r>
              <a:rPr lang="en-GB" dirty="0">
                <a:latin typeface="Comic Sans MS" panose="030F0702030302020204" pitchFamily="66" charset="0"/>
              </a:rPr>
              <a:t>Keep us up to date of any changes/ news </a:t>
            </a:r>
          </a:p>
          <a:p>
            <a:pPr marL="109728" indent="0">
              <a:buNone/>
            </a:pPr>
            <a:endParaRPr lang="en-GB" dirty="0">
              <a:latin typeface="Comic Sans MS" panose="030F0702030302020204" pitchFamily="66" charset="0"/>
            </a:endParaRPr>
          </a:p>
          <a:p>
            <a:pPr marL="109728" indent="0">
              <a:buNone/>
            </a:pPr>
            <a:r>
              <a:rPr lang="en-GB" dirty="0">
                <a:latin typeface="Comic Sans MS" panose="030F0702030302020204" pitchFamily="66" charset="0"/>
              </a:rPr>
              <a:t>Talk positively about school and show interest! </a:t>
            </a:r>
          </a:p>
          <a:p>
            <a:pPr marL="109728" indent="0">
              <a:buNone/>
            </a:pPr>
            <a:endParaRPr lang="en-GB" dirty="0">
              <a:latin typeface="Comic Sans MS" panose="030F0702030302020204" pitchFamily="66" charset="0"/>
            </a:endParaRPr>
          </a:p>
          <a:p>
            <a:pPr marL="109728" indent="0">
              <a:buNone/>
            </a:pPr>
            <a:endParaRPr lang="en-GB" dirty="0">
              <a:latin typeface="Comic Sans MS" panose="030F0702030302020204" pitchFamily="66" charset="0"/>
            </a:endParaRPr>
          </a:p>
        </p:txBody>
      </p:sp>
      <p:sp>
        <p:nvSpPr>
          <p:cNvPr id="3" name="Title 2"/>
          <p:cNvSpPr>
            <a:spLocks noGrp="1"/>
          </p:cNvSpPr>
          <p:nvPr>
            <p:ph type="title"/>
          </p:nvPr>
        </p:nvSpPr>
        <p:spPr/>
        <p:txBody>
          <a:bodyPr/>
          <a:lstStyle/>
          <a:p>
            <a:r>
              <a:rPr lang="en-GB" dirty="0">
                <a:latin typeface="Comic Sans MS" panose="030F0702030302020204" pitchFamily="66" charset="0"/>
              </a:rPr>
              <a:t>How can I support my child?</a:t>
            </a:r>
          </a:p>
        </p:txBody>
      </p:sp>
    </p:spTree>
    <p:extLst>
      <p:ext uri="{BB962C8B-B14F-4D97-AF65-F5344CB8AC3E}">
        <p14:creationId xmlns:p14="http://schemas.microsoft.com/office/powerpoint/2010/main" val="1786864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Kimberley\AppData\Local\Microsoft\Windows\Temporary Internet Files\Content.IE5\H0GK7ZH6\homework[1].gif">
            <a:extLst>
              <a:ext uri="{FF2B5EF4-FFF2-40B4-BE49-F238E27FC236}">
                <a16:creationId xmlns:a16="http://schemas.microsoft.com/office/drawing/2014/main" id="{C382FD83-2DDD-467D-9718-DB8E04E706A9}"/>
              </a:ext>
            </a:extLst>
          </p:cNvPr>
          <p:cNvPicPr>
            <a:picLocks noChangeAspect="1" noChangeArrowheads="1"/>
          </p:cNvPicPr>
          <p:nvPr/>
        </p:nvPicPr>
        <p:blipFill>
          <a:blip r:embed="rId3"/>
          <a:srcRect/>
          <a:stretch>
            <a:fillRect/>
          </a:stretch>
        </p:blipFill>
        <p:spPr bwMode="auto">
          <a:xfrm>
            <a:off x="7524328" y="157983"/>
            <a:ext cx="1485039" cy="1063480"/>
          </a:xfrm>
          <a:prstGeom prst="rect">
            <a:avLst/>
          </a:prstGeom>
          <a:noFill/>
        </p:spPr>
      </p:pic>
      <p:sp>
        <p:nvSpPr>
          <p:cNvPr id="3" name="TextBox 2">
            <a:extLst>
              <a:ext uri="{FF2B5EF4-FFF2-40B4-BE49-F238E27FC236}">
                <a16:creationId xmlns:a16="http://schemas.microsoft.com/office/drawing/2014/main" id="{621C5816-16D5-4104-A414-17275DF216D4}"/>
              </a:ext>
            </a:extLst>
          </p:cNvPr>
          <p:cNvSpPr txBox="1"/>
          <p:nvPr/>
        </p:nvSpPr>
        <p:spPr>
          <a:xfrm>
            <a:off x="467544" y="260648"/>
            <a:ext cx="4464496" cy="1077218"/>
          </a:xfrm>
          <a:prstGeom prst="rect">
            <a:avLst/>
          </a:prstGeom>
          <a:noFill/>
        </p:spPr>
        <p:txBody>
          <a:bodyPr wrap="square" rtlCol="0">
            <a:spAutoFit/>
          </a:bodyPr>
          <a:lstStyle/>
          <a:p>
            <a:r>
              <a:rPr lang="en-GB" sz="3200" b="1">
                <a:solidFill>
                  <a:schemeClr val="accent4"/>
                </a:solidFill>
                <a:latin typeface="Comic Sans MS" panose="030F0702030302020204" pitchFamily="66" charset="0"/>
              </a:rPr>
              <a:t>Home Learning</a:t>
            </a:r>
          </a:p>
          <a:p>
            <a:endParaRPr lang="en-GB" sz="3200" b="1">
              <a:solidFill>
                <a:schemeClr val="accent4"/>
              </a:solidFill>
              <a:latin typeface="Comic Sans MS" panose="030F0702030302020204" pitchFamily="66" charset="0"/>
            </a:endParaRPr>
          </a:p>
        </p:txBody>
      </p:sp>
      <p:sp>
        <p:nvSpPr>
          <p:cNvPr id="4" name="Content Placeholder 2">
            <a:extLst>
              <a:ext uri="{FF2B5EF4-FFF2-40B4-BE49-F238E27FC236}">
                <a16:creationId xmlns:a16="http://schemas.microsoft.com/office/drawing/2014/main" id="{D39D9848-9881-47C3-A56E-9BD6EC42BF7C}"/>
              </a:ext>
            </a:extLst>
          </p:cNvPr>
          <p:cNvSpPr txBox="1">
            <a:spLocks/>
          </p:cNvSpPr>
          <p:nvPr/>
        </p:nvSpPr>
        <p:spPr>
          <a:xfrm>
            <a:off x="349187" y="956315"/>
            <a:ext cx="8445625" cy="5341334"/>
          </a:xfrm>
          <a:prstGeom prst="rect">
            <a:avLst/>
          </a:prstGeom>
        </p:spPr>
        <p:txBody>
          <a:bodyPr>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Font typeface="Wingdings 3"/>
              <a:buNone/>
            </a:pPr>
            <a:r>
              <a:rPr lang="en-GB" sz="2800">
                <a:solidFill>
                  <a:srgbClr val="FF0000"/>
                </a:solidFill>
                <a:latin typeface="Comic Sans MS" panose="030F0702030302020204" pitchFamily="66" charset="0"/>
              </a:rPr>
              <a:t>Reading at home</a:t>
            </a:r>
          </a:p>
          <a:p>
            <a:pPr marL="109728" indent="0">
              <a:buNone/>
            </a:pPr>
            <a:endParaRPr lang="en-GB" sz="2800">
              <a:latin typeface="Comic Sans MS" panose="030F0702030302020204" pitchFamily="66" charset="0"/>
            </a:endParaRPr>
          </a:p>
          <a:p>
            <a:pPr marL="109728" indent="0">
              <a:buNone/>
            </a:pPr>
            <a:r>
              <a:rPr lang="en-GB" sz="2800">
                <a:latin typeface="Comic Sans MS" panose="030F0702030302020204" pitchFamily="66" charset="0"/>
              </a:rPr>
              <a:t>Here is a link to a suggested reading list for Year 1 children which you may find helpful when choosing other books to read at home. </a:t>
            </a:r>
          </a:p>
          <a:p>
            <a:pPr marL="109728" indent="0">
              <a:buNone/>
            </a:pPr>
            <a:endParaRPr lang="en-GB" sz="2800">
              <a:solidFill>
                <a:srgbClr val="FF0000"/>
              </a:solidFill>
              <a:latin typeface="Comic Sans MS" panose="030F0702030302020204" pitchFamily="66" charset="0"/>
            </a:endParaRPr>
          </a:p>
          <a:p>
            <a:pPr>
              <a:buNone/>
            </a:pPr>
            <a:r>
              <a:rPr lang="en-US" sz="2400">
                <a:hlinkClick r:id="rId4"/>
              </a:rPr>
              <a:t>Books for Year 1. Great Reads for 5-Year-Olds (schoolreadinglist.co.uk)</a:t>
            </a:r>
            <a:r>
              <a:rPr lang="en-US" sz="2400"/>
              <a:t> </a:t>
            </a:r>
            <a:endParaRPr lang="en-GB">
              <a:solidFill>
                <a:srgbClr val="00B050"/>
              </a:solidFill>
              <a:latin typeface="Comic Sans MS" pitchFamily="66" charset="0"/>
            </a:endParaRPr>
          </a:p>
          <a:p>
            <a:endParaRPr lang="en-GB"/>
          </a:p>
        </p:txBody>
      </p:sp>
      <p:sp>
        <p:nvSpPr>
          <p:cNvPr id="8" name="TextBox 7">
            <a:extLst>
              <a:ext uri="{FF2B5EF4-FFF2-40B4-BE49-F238E27FC236}">
                <a16:creationId xmlns:a16="http://schemas.microsoft.com/office/drawing/2014/main" id="{C4F63C61-9DFF-3C40-2922-8543FF7DCEBF}"/>
              </a:ext>
            </a:extLst>
          </p:cNvPr>
          <p:cNvSpPr txBox="1"/>
          <p:nvPr/>
        </p:nvSpPr>
        <p:spPr>
          <a:xfrm>
            <a:off x="683288" y="5365820"/>
            <a:ext cx="3114989" cy="646331"/>
          </a:xfrm>
          <a:prstGeom prst="rect">
            <a:avLst/>
          </a:prstGeom>
          <a:noFill/>
        </p:spPr>
        <p:txBody>
          <a:bodyPr wrap="square" rtlCol="0">
            <a:spAutoFit/>
          </a:bodyPr>
          <a:lstStyle/>
          <a:p>
            <a:r>
              <a:rPr lang="en-GB">
                <a:latin typeface="Comic Sans MS" panose="030F0702030302020204" pitchFamily="66" charset="0"/>
              </a:rPr>
              <a:t>Pop into your local library for more information</a:t>
            </a:r>
          </a:p>
        </p:txBody>
      </p:sp>
      <p:pic>
        <p:nvPicPr>
          <p:cNvPr id="5" name="Picture 4"/>
          <p:cNvPicPr>
            <a:picLocks noChangeAspect="1"/>
          </p:cNvPicPr>
          <p:nvPr/>
        </p:nvPicPr>
        <p:blipFill>
          <a:blip r:embed="rId5"/>
          <a:stretch>
            <a:fillRect/>
          </a:stretch>
        </p:blipFill>
        <p:spPr>
          <a:xfrm>
            <a:off x="6092879" y="4304146"/>
            <a:ext cx="2318417" cy="2322367"/>
          </a:xfrm>
          <a:prstGeom prst="rect">
            <a:avLst/>
          </a:prstGeom>
        </p:spPr>
      </p:pic>
      <p:sp>
        <p:nvSpPr>
          <p:cNvPr id="7" name="Oval 6"/>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642352965"/>
      </p:ext>
    </p:extLst>
  </p:cSld>
  <p:clrMapOvr>
    <a:masterClrMapping/>
  </p:clrMapOvr>
  <mc:AlternateContent xmlns:mc="http://schemas.openxmlformats.org/markup-compatibility/2006" xmlns:p14="http://schemas.microsoft.com/office/powerpoint/2010/main">
    <mc:Choice Requires="p14">
      <p:transition spd="slow" p14:dur="2000" advTm="62142"/>
    </mc:Choice>
    <mc:Fallback xmlns="">
      <p:transition spd="slow" advTm="62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additive="base">
                                        <p:cTn id="21" dur="500" fill="hold"/>
                                        <p:tgtEl>
                                          <p:spTgt spid="4">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3646" y="355820"/>
            <a:ext cx="3086101" cy="584775"/>
          </a:xfrm>
          <a:prstGeom prst="rect">
            <a:avLst/>
          </a:prstGeom>
        </p:spPr>
        <p:txBody>
          <a:bodyPr wrap="none">
            <a:spAutoFit/>
          </a:bodyPr>
          <a:lstStyle/>
          <a:p>
            <a:r>
              <a:rPr lang="en-GB" sz="3200" b="1">
                <a:solidFill>
                  <a:srgbClr val="0070C0"/>
                </a:solidFill>
                <a:latin typeface="Comic Sans MS" pitchFamily="66" charset="0"/>
              </a:rPr>
              <a:t>Home Learning</a:t>
            </a:r>
            <a:endParaRPr lang="en-GB" sz="3200" b="1"/>
          </a:p>
        </p:txBody>
      </p:sp>
      <p:sp>
        <p:nvSpPr>
          <p:cNvPr id="3" name="Rectangle 2"/>
          <p:cNvSpPr/>
          <p:nvPr/>
        </p:nvSpPr>
        <p:spPr>
          <a:xfrm>
            <a:off x="543646" y="1228397"/>
            <a:ext cx="8056707" cy="4401205"/>
          </a:xfrm>
          <a:prstGeom prst="rect">
            <a:avLst/>
          </a:prstGeom>
        </p:spPr>
        <p:txBody>
          <a:bodyPr wrap="square" lIns="91440" tIns="45720" rIns="91440" bIns="45720" anchor="t">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a:rPr>
              <a:t>Maths – Activities on topic grid and Games will be sent home (from time to time)</a:t>
            </a:r>
          </a:p>
          <a:p>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a:rPr>
              <a:t>1 minute maths</a:t>
            </a:r>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a:rPr>
              <a:t>Topic – Half termly or topic grid with choice of activities </a:t>
            </a:r>
            <a:endParaRPr lang="en-GB" sz="2800" dirty="0">
              <a:latin typeface="Comic Sans MS" panose="030F0702030302020204" pitchFamily="66" charset="0"/>
            </a:endParaRPr>
          </a:p>
        </p:txBody>
      </p:sp>
      <p:pic>
        <p:nvPicPr>
          <p:cNvPr id="44033" name="Picture 1" descr="C:\Users\Kimberley\AppData\Local\Microsoft\Windows\Temporary Internet Files\Content.IE5\J24R0B62\hqdefault[1].jpg"/>
          <p:cNvPicPr>
            <a:picLocks noChangeAspect="1" noChangeArrowheads="1"/>
          </p:cNvPicPr>
          <p:nvPr/>
        </p:nvPicPr>
        <p:blipFill>
          <a:blip r:embed="rId4"/>
          <a:srcRect/>
          <a:stretch>
            <a:fillRect/>
          </a:stretch>
        </p:blipFill>
        <p:spPr bwMode="auto">
          <a:xfrm>
            <a:off x="6804248" y="188640"/>
            <a:ext cx="2005213" cy="1503910"/>
          </a:xfrm>
          <a:prstGeom prst="rect">
            <a:avLst/>
          </a:prstGeom>
          <a:noFill/>
        </p:spPr>
      </p:pic>
      <p:pic>
        <p:nvPicPr>
          <p:cNvPr id="4" name="Picture 3"/>
          <p:cNvPicPr>
            <a:picLocks noChangeAspect="1"/>
          </p:cNvPicPr>
          <p:nvPr/>
        </p:nvPicPr>
        <p:blipFill>
          <a:blip r:embed="rId5"/>
          <a:stretch>
            <a:fillRect/>
          </a:stretch>
        </p:blipFill>
        <p:spPr>
          <a:xfrm>
            <a:off x="3400858" y="3428999"/>
            <a:ext cx="1939504" cy="97833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267"/>
    </mc:Choice>
    <mc:Fallback xmlns="">
      <p:transition spd="slow" advTm="33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44033"/>
                                        </p:tgtEl>
                                        <p:attrNameLst>
                                          <p:attrName>style.visibility</p:attrName>
                                        </p:attrNameLst>
                                      </p:cBhvr>
                                      <p:to>
                                        <p:strVal val="visible"/>
                                      </p:to>
                                    </p:set>
                                    <p:anim calcmode="lin" valueType="num">
                                      <p:cBhvr>
                                        <p:cTn id="13" dur="500" fill="hold"/>
                                        <p:tgtEl>
                                          <p:spTgt spid="44033"/>
                                        </p:tgtEl>
                                        <p:attrNameLst>
                                          <p:attrName>ppt_w</p:attrName>
                                        </p:attrNameLst>
                                      </p:cBhvr>
                                      <p:tavLst>
                                        <p:tav tm="0">
                                          <p:val>
                                            <p:fltVal val="0"/>
                                          </p:val>
                                        </p:tav>
                                        <p:tav tm="100000">
                                          <p:val>
                                            <p:strVal val="#ppt_w"/>
                                          </p:val>
                                        </p:tav>
                                      </p:tavLst>
                                    </p:anim>
                                    <p:anim calcmode="lin" valueType="num">
                                      <p:cBhvr>
                                        <p:cTn id="14" dur="500" fill="hold"/>
                                        <p:tgtEl>
                                          <p:spTgt spid="44033"/>
                                        </p:tgtEl>
                                        <p:attrNameLst>
                                          <p:attrName>ppt_h</p:attrName>
                                        </p:attrNameLst>
                                      </p:cBhvr>
                                      <p:tavLst>
                                        <p:tav tm="0">
                                          <p:val>
                                            <p:fltVal val="0"/>
                                          </p:val>
                                        </p:tav>
                                        <p:tav tm="100000">
                                          <p:val>
                                            <p:strVal val="#ppt_h"/>
                                          </p:val>
                                        </p:tav>
                                      </p:tavLst>
                                    </p:anim>
                                    <p:anim calcmode="lin" valueType="num">
                                      <p:cBhvr>
                                        <p:cTn id="15" dur="500" fill="hold"/>
                                        <p:tgtEl>
                                          <p:spTgt spid="44033"/>
                                        </p:tgtEl>
                                        <p:attrNameLst>
                                          <p:attrName>ppt_x</p:attrName>
                                        </p:attrNameLst>
                                      </p:cBhvr>
                                      <p:tavLst>
                                        <p:tav tm="0" fmla="#ppt_x+(cos(-2*pi*(1-$))*-#ppt_x-sin(-2*pi*(1-$))*(1-#ppt_y))*(1-$)">
                                          <p:val>
                                            <p:fltVal val="0"/>
                                          </p:val>
                                        </p:tav>
                                        <p:tav tm="100000">
                                          <p:val>
                                            <p:fltVal val="1"/>
                                          </p:val>
                                        </p:tav>
                                      </p:tavLst>
                                    </p:anim>
                                    <p:anim calcmode="lin" valueType="num">
                                      <p:cBhvr>
                                        <p:cTn id="16" dur="500" fill="hold"/>
                                        <p:tgtEl>
                                          <p:spTgt spid="4403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ircle(in)">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circle(in)">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circle(in)">
                                      <p:cBhvr>
                                        <p:cTn id="3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solidFill>
                  <a:srgbClr val="0070C0"/>
                </a:solidFill>
                <a:latin typeface="Comic Sans MS" pitchFamily="66" charset="0"/>
                <a:ea typeface="+mn-ea"/>
                <a:cs typeface="+mn-cs"/>
              </a:rPr>
              <a:t>We are a healthy school</a:t>
            </a:r>
          </a:p>
        </p:txBody>
      </p:sp>
      <p:sp>
        <p:nvSpPr>
          <p:cNvPr id="3" name="Content Placeholder 2"/>
          <p:cNvSpPr>
            <a:spLocks noGrp="1"/>
          </p:cNvSpPr>
          <p:nvPr>
            <p:ph idx="1"/>
          </p:nvPr>
        </p:nvSpPr>
        <p:spPr/>
        <p:txBody>
          <a:bodyPr>
            <a:normAutofit lnSpcReduction="10000"/>
          </a:bodyPr>
          <a:lstStyle/>
          <a:p>
            <a:r>
              <a:rPr lang="en-GB" dirty="0">
                <a:latin typeface="Comic Sans MS" panose="030F0702030302020204" pitchFamily="66" charset="0"/>
              </a:rPr>
              <a:t>Only water bottles with sports cap to avoid spills</a:t>
            </a:r>
          </a:p>
          <a:p>
            <a:r>
              <a:rPr lang="en-GB" dirty="0">
                <a:latin typeface="Comic Sans MS" panose="030F0702030302020204" pitchFamily="66" charset="0"/>
              </a:rPr>
              <a:t>No novelty water bottles </a:t>
            </a:r>
          </a:p>
          <a:p>
            <a:r>
              <a:rPr lang="en-GB" dirty="0">
                <a:latin typeface="Comic Sans MS" panose="030F0702030302020204" pitchFamily="66" charset="0"/>
              </a:rPr>
              <a:t>Maximum size 750ml (to be refilled when empty)</a:t>
            </a:r>
          </a:p>
          <a:p>
            <a:r>
              <a:rPr lang="en-GB" dirty="0">
                <a:latin typeface="Comic Sans MS" panose="030F0702030302020204" pitchFamily="66" charset="0"/>
              </a:rPr>
              <a:t>Only water in the bottles please</a:t>
            </a:r>
          </a:p>
          <a:p>
            <a:r>
              <a:rPr lang="en-GB" dirty="0">
                <a:latin typeface="Comic Sans MS" panose="030F0702030302020204" pitchFamily="66" charset="0"/>
              </a:rPr>
              <a:t>Snack; </a:t>
            </a:r>
          </a:p>
          <a:p>
            <a:pPr lvl="1"/>
            <a:r>
              <a:rPr lang="en-GB" dirty="0">
                <a:latin typeface="Comic Sans MS" panose="030F0702030302020204" pitchFamily="66" charset="0"/>
              </a:rPr>
              <a:t>Fresh fruit, vegetables, plain bread sticks and/or crackers</a:t>
            </a:r>
          </a:p>
          <a:p>
            <a:pPr lvl="1"/>
            <a:r>
              <a:rPr lang="en-GB" dirty="0">
                <a:latin typeface="Comic Sans MS" panose="030F0702030302020204" pitchFamily="66" charset="0"/>
              </a:rPr>
              <a:t>No snacks containing high sugar, salt or fat </a:t>
            </a:r>
            <a:r>
              <a:rPr lang="en-GB" dirty="0" err="1">
                <a:latin typeface="Comic Sans MS" panose="030F0702030302020204" pitchFamily="66" charset="0"/>
              </a:rPr>
              <a:t>ie</a:t>
            </a:r>
            <a:r>
              <a:rPr lang="en-GB" dirty="0">
                <a:latin typeface="Comic Sans MS" panose="030F0702030302020204" pitchFamily="66" charset="0"/>
              </a:rPr>
              <a:t> fruit winders etc</a:t>
            </a:r>
          </a:p>
          <a:p>
            <a:pPr marL="342900" lvl="1" indent="0">
              <a:buNone/>
            </a:pPr>
            <a:endParaRPr lang="en-GB" dirty="0">
              <a:latin typeface="Comic Sans MS" panose="030F0702030302020204" pitchFamily="66" charset="0"/>
            </a:endParaRPr>
          </a:p>
        </p:txBody>
      </p:sp>
      <p:pic>
        <p:nvPicPr>
          <p:cNvPr id="4" name="Picture 3"/>
          <p:cNvPicPr>
            <a:picLocks noChangeAspect="1"/>
          </p:cNvPicPr>
          <p:nvPr/>
        </p:nvPicPr>
        <p:blipFill rotWithShape="1">
          <a:blip r:embed="rId2"/>
          <a:srcRect t="1346" b="2332"/>
          <a:stretch/>
        </p:blipFill>
        <p:spPr>
          <a:xfrm>
            <a:off x="7539956" y="236068"/>
            <a:ext cx="653939" cy="1220140"/>
          </a:xfrm>
          <a:prstGeom prst="rect">
            <a:avLst/>
          </a:prstGeom>
        </p:spPr>
      </p:pic>
      <p:pic>
        <p:nvPicPr>
          <p:cNvPr id="5" name="Picture 4"/>
          <p:cNvPicPr>
            <a:picLocks noChangeAspect="1"/>
          </p:cNvPicPr>
          <p:nvPr/>
        </p:nvPicPr>
        <p:blipFill rotWithShape="1">
          <a:blip r:embed="rId3"/>
          <a:srcRect b="1503"/>
          <a:stretch/>
        </p:blipFill>
        <p:spPr>
          <a:xfrm>
            <a:off x="8315384" y="14571"/>
            <a:ext cx="742831" cy="1466757"/>
          </a:xfrm>
          <a:prstGeom prst="rect">
            <a:avLst/>
          </a:prstGeom>
        </p:spPr>
      </p:pic>
    </p:spTree>
    <p:extLst>
      <p:ext uri="{BB962C8B-B14F-4D97-AF65-F5344CB8AC3E}">
        <p14:creationId xmlns:p14="http://schemas.microsoft.com/office/powerpoint/2010/main" val="278265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53439" y="215900"/>
            <a:ext cx="8229600" cy="859376"/>
          </a:xfrm>
          <a:prstGeom prst="rect">
            <a:avLst/>
          </a:prstGeom>
        </p:spPr>
        <p:txBody>
          <a:bodyPr/>
          <a:lstStyle/>
          <a:p>
            <a:pPr defTabSz="687537">
              <a:spcBef>
                <a:spcPct val="0"/>
              </a:spcBef>
              <a:defRPr/>
            </a:pPr>
            <a:r>
              <a:rPr lang="en-GB" sz="3200" b="1">
                <a:solidFill>
                  <a:srgbClr val="0070C0"/>
                </a:solidFill>
                <a:latin typeface="Comic Sans MS" pitchFamily="66" charset="0"/>
                <a:ea typeface="+mj-ea"/>
                <a:cs typeface="+mj-cs"/>
              </a:rPr>
              <a:t>Other Business</a:t>
            </a:r>
          </a:p>
        </p:txBody>
      </p:sp>
      <p:sp>
        <p:nvSpPr>
          <p:cNvPr id="3" name="TextBox 2"/>
          <p:cNvSpPr txBox="1"/>
          <p:nvPr/>
        </p:nvSpPr>
        <p:spPr>
          <a:xfrm>
            <a:off x="293312" y="724321"/>
            <a:ext cx="8491552" cy="5887574"/>
          </a:xfrm>
          <a:prstGeom prst="rect">
            <a:avLst/>
          </a:prstGeom>
          <a:noFill/>
        </p:spPr>
        <p:txBody>
          <a:bodyPr wrap="square" lIns="91440" tIns="45720" rIns="91440" bIns="45720" rtlCol="0" anchor="t">
            <a:spAutoFit/>
          </a:bodyPr>
          <a:lstStyle/>
          <a:p>
            <a:pPr>
              <a:buFont typeface="Wingdings" pitchFamily="2" charset="2"/>
              <a:buChar char="Ø"/>
            </a:pPr>
            <a:r>
              <a:rPr lang="en-GB" sz="2800" dirty="0">
                <a:latin typeface="Comic Sans MS"/>
              </a:rPr>
              <a:t>Uniform – All uniform including PE Kit must be clearly labelled.</a:t>
            </a:r>
          </a:p>
          <a:p>
            <a:pPr>
              <a:buFont typeface="Wingdings" pitchFamily="2" charset="2"/>
              <a:buChar char="Ø"/>
            </a:pPr>
            <a:r>
              <a:rPr lang="en-GB" sz="2800" dirty="0">
                <a:latin typeface="Comic Sans MS"/>
              </a:rPr>
              <a:t>Clubs - To be confirmed in the new term. </a:t>
            </a:r>
            <a:r>
              <a:rPr lang="en-GB" sz="2800" dirty="0" err="1">
                <a:latin typeface="Comic Sans MS"/>
              </a:rPr>
              <a:t>Earlybirds</a:t>
            </a:r>
            <a:r>
              <a:rPr lang="en-GB" sz="2800" dirty="0">
                <a:latin typeface="Comic Sans MS"/>
              </a:rPr>
              <a:t> will run from 7.30am and Owls club from 3.15 – 5.30pm. </a:t>
            </a:r>
            <a:endParaRPr lang="en-GB" sz="2800" dirty="0">
              <a:latin typeface="Comic Sans MS" panose="030F0702030302020204" pitchFamily="66" charset="0"/>
            </a:endParaRPr>
          </a:p>
          <a:p>
            <a:pPr>
              <a:buFont typeface="Wingdings" pitchFamily="2" charset="2"/>
              <a:buChar char="Ø"/>
            </a:pPr>
            <a:r>
              <a:rPr lang="en-GB" sz="2800" dirty="0">
                <a:latin typeface="Comic Sans MS"/>
              </a:rPr>
              <a:t>Children in KS1 should only have a </a:t>
            </a:r>
            <a:r>
              <a:rPr lang="en-GB" sz="2800" b="1" u="sng" dirty="0">
                <a:latin typeface="Comic Sans MS"/>
              </a:rPr>
              <a:t>book bag</a:t>
            </a:r>
            <a:r>
              <a:rPr lang="en-GB" sz="2800" dirty="0">
                <a:latin typeface="Comic Sans MS"/>
              </a:rPr>
              <a:t> not a rucksack as space in the cloakrooms is at a premium</a:t>
            </a:r>
          </a:p>
          <a:p>
            <a:r>
              <a:rPr lang="en-GB" sz="2800" b="1" dirty="0">
                <a:latin typeface="Comic Sans MS"/>
              </a:rPr>
              <a:t>Finally!</a:t>
            </a:r>
            <a:endParaRPr lang="en-GB" sz="2800" dirty="0">
              <a:latin typeface="Comic Sans MS"/>
            </a:endParaRPr>
          </a:p>
          <a:p>
            <a:pPr>
              <a:buFont typeface="Wingdings" pitchFamily="2" charset="2"/>
              <a:buChar char="Ø"/>
            </a:pPr>
            <a:r>
              <a:rPr lang="en-GB" sz="2800" dirty="0">
                <a:latin typeface="Comic Sans MS"/>
              </a:rPr>
              <a:t>Please feel free to discuss any aspect of your child’s learning with us. Working together we can make the transition as smooth as possible. </a:t>
            </a:r>
            <a:endParaRPr lang="en-GB" sz="2800" dirty="0">
              <a:latin typeface="Comic Sans MS" panose="030F0702030302020204" pitchFamily="66" charset="0"/>
            </a:endParaRPr>
          </a:p>
          <a:p>
            <a:endParaRPr lang="en-GB" sz="1353" dirty="0"/>
          </a:p>
          <a:p>
            <a:endParaRPr lang="en-GB" sz="1353" dirty="0"/>
          </a:p>
          <a:p>
            <a:endParaRPr lang="en-GB" sz="1353" dirty="0"/>
          </a:p>
        </p:txBody>
      </p:sp>
      <p:sp>
        <p:nvSpPr>
          <p:cNvPr id="4" name="Oval 3"/>
          <p:cNvSpPr/>
          <p:nvPr/>
        </p:nvSpPr>
        <p:spPr>
          <a:xfrm>
            <a:off x="193040" y="6299200"/>
            <a:ext cx="345440" cy="31496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5651"/>
    </mc:Choice>
    <mc:Fallback xmlns="">
      <p:transition spd="slow" advTm="35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45">
                                          <p:stCondLst>
                                            <p:cond delay="0"/>
                                          </p:stCondLst>
                                        </p:cTn>
                                        <p:tgtEl>
                                          <p:spTgt spid="2"/>
                                        </p:tgtEl>
                                      </p:cBhvr>
                                    </p:animEffect>
                                    <p:anim calcmode="lin" valueType="num">
                                      <p:cBhvr>
                                        <p:cTn id="8" dur="456"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2"/>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2"/>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2"/>
                                        </p:tgtEl>
                                        <p:attrNameLst>
                                          <p:attrName>ppt_y</p:attrName>
                                        </p:attrNameLst>
                                      </p:cBhvr>
                                      <p:tavLst>
                                        <p:tav tm="0" fmla="#ppt_y-sin(pi*$)/81">
                                          <p:val>
                                            <p:fltVal val="0"/>
                                          </p:val>
                                        </p:tav>
                                        <p:tav tm="100000">
                                          <p:val>
                                            <p:fltVal val="1"/>
                                          </p:val>
                                        </p:tav>
                                      </p:tavLst>
                                    </p:anim>
                                    <p:animScale>
                                      <p:cBhvr>
                                        <p:cTn id="13" dur="7">
                                          <p:stCondLst>
                                            <p:cond delay="163"/>
                                          </p:stCondLst>
                                        </p:cTn>
                                        <p:tgtEl>
                                          <p:spTgt spid="2"/>
                                        </p:tgtEl>
                                      </p:cBhvr>
                                      <p:to x="100000" y="60000"/>
                                    </p:animScale>
                                    <p:animScale>
                                      <p:cBhvr>
                                        <p:cTn id="14" dur="42" decel="50000">
                                          <p:stCondLst>
                                            <p:cond delay="169"/>
                                          </p:stCondLst>
                                        </p:cTn>
                                        <p:tgtEl>
                                          <p:spTgt spid="2"/>
                                        </p:tgtEl>
                                      </p:cBhvr>
                                      <p:to x="100000" y="100000"/>
                                    </p:animScale>
                                    <p:animScale>
                                      <p:cBhvr>
                                        <p:cTn id="15" dur="7">
                                          <p:stCondLst>
                                            <p:cond delay="328"/>
                                          </p:stCondLst>
                                        </p:cTn>
                                        <p:tgtEl>
                                          <p:spTgt spid="2"/>
                                        </p:tgtEl>
                                      </p:cBhvr>
                                      <p:to x="100000" y="80000"/>
                                    </p:animScale>
                                    <p:animScale>
                                      <p:cBhvr>
                                        <p:cTn id="16" dur="42" decel="50000">
                                          <p:stCondLst>
                                            <p:cond delay="335"/>
                                          </p:stCondLst>
                                        </p:cTn>
                                        <p:tgtEl>
                                          <p:spTgt spid="2"/>
                                        </p:tgtEl>
                                      </p:cBhvr>
                                      <p:to x="100000" y="100000"/>
                                    </p:animScale>
                                    <p:animScale>
                                      <p:cBhvr>
                                        <p:cTn id="17" dur="7">
                                          <p:stCondLst>
                                            <p:cond delay="411"/>
                                          </p:stCondLst>
                                        </p:cTn>
                                        <p:tgtEl>
                                          <p:spTgt spid="2"/>
                                        </p:tgtEl>
                                      </p:cBhvr>
                                      <p:to x="100000" y="90000"/>
                                    </p:animScale>
                                    <p:animScale>
                                      <p:cBhvr>
                                        <p:cTn id="18" dur="42" decel="50000">
                                          <p:stCondLst>
                                            <p:cond delay="417"/>
                                          </p:stCondLst>
                                        </p:cTn>
                                        <p:tgtEl>
                                          <p:spTgt spid="2"/>
                                        </p:tgtEl>
                                      </p:cBhvr>
                                      <p:to x="100000" y="100000"/>
                                    </p:animScale>
                                    <p:animScale>
                                      <p:cBhvr>
                                        <p:cTn id="19" dur="7">
                                          <p:stCondLst>
                                            <p:cond delay="452"/>
                                          </p:stCondLst>
                                        </p:cTn>
                                        <p:tgtEl>
                                          <p:spTgt spid="2"/>
                                        </p:tgtEl>
                                      </p:cBhvr>
                                      <p:to x="100000" y="95000"/>
                                    </p:animScale>
                                    <p:animScale>
                                      <p:cBhvr>
                                        <p:cTn id="20" dur="42" decel="50000">
                                          <p:stCondLst>
                                            <p:cond delay="459"/>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35"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anim calcmode="lin" valueType="num">
                                      <p:cBhvr>
                                        <p:cTn id="38" dur="5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39" dur="5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0" dur="500" fill="hold"/>
                                        <p:tgtEl>
                                          <p:spTgt spid="3">
                                            <p:txEl>
                                              <p:pRg st="3" end="3"/>
                                            </p:txEl>
                                          </p:spTgt>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500"/>
                                        <p:tgtEl>
                                          <p:spTgt spid="3">
                                            <p:txEl>
                                              <p:pRg st="4" end="4"/>
                                            </p:txEl>
                                          </p:spTgt>
                                        </p:tgtEl>
                                      </p:cBhvr>
                                    </p:animEffect>
                                    <p:anim calcmode="lin" valueType="num">
                                      <p:cBhvr>
                                        <p:cTn id="44" dur="500" fill="hold"/>
                                        <p:tgtEl>
                                          <p:spTgt spid="3">
                                            <p:txEl>
                                              <p:pRg st="4" end="4"/>
                                            </p:txEl>
                                          </p:spTgt>
                                        </p:tgtEl>
                                        <p:attrNameLst>
                                          <p:attrName>style.rotation</p:attrName>
                                        </p:attrNameLst>
                                      </p:cBhvr>
                                      <p:tavLst>
                                        <p:tav tm="0">
                                          <p:val>
                                            <p:fltVal val="720"/>
                                          </p:val>
                                        </p:tav>
                                        <p:tav tm="100000">
                                          <p:val>
                                            <p:fltVal val="0"/>
                                          </p:val>
                                        </p:tav>
                                      </p:tavLst>
                                    </p:anim>
                                    <p:anim calcmode="lin" valueType="num">
                                      <p:cBhvr>
                                        <p:cTn id="45"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6" dur="500" fill="hold"/>
                                        <p:tgtEl>
                                          <p:spTgt spid="3">
                                            <p:txEl>
                                              <p:pRg st="4" end="4"/>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593B2-6E95-4FE4-B726-DF5E41DE0F92}"/>
              </a:ext>
            </a:extLst>
          </p:cNvPr>
          <p:cNvSpPr txBox="1">
            <a:spLocks/>
          </p:cNvSpPr>
          <p:nvPr/>
        </p:nvSpPr>
        <p:spPr>
          <a:xfrm>
            <a:off x="1130367" y="1124744"/>
            <a:ext cx="7467600" cy="1143000"/>
          </a:xfrm>
          <a:prstGeom prst="rect">
            <a:avLst/>
          </a:prstGeom>
        </p:spPr>
        <p:txBody>
          <a:bodyPr>
            <a:norm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GB" sz="3200">
                <a:solidFill>
                  <a:srgbClr val="0070C0"/>
                </a:solidFill>
                <a:latin typeface="Comic Sans MS" panose="030F0702030302020204" pitchFamily="66" charset="0"/>
              </a:rPr>
              <a:t>Any questions?</a:t>
            </a:r>
          </a:p>
        </p:txBody>
      </p:sp>
      <p:pic>
        <p:nvPicPr>
          <p:cNvPr id="3" name="Picture 2" descr="http://www.cliparthut.com/clip-arts/674/google-question-mark-clip-art-674074.jpg">
            <a:extLst>
              <a:ext uri="{FF2B5EF4-FFF2-40B4-BE49-F238E27FC236}">
                <a16:creationId xmlns:a16="http://schemas.microsoft.com/office/drawing/2014/main" id="{42D9DB7A-A958-4535-963A-6D706C14BB06}"/>
              </a:ext>
            </a:extLst>
          </p:cNvPr>
          <p:cNvPicPr>
            <a:picLocks noChangeAspect="1" noChangeArrowheads="1"/>
          </p:cNvPicPr>
          <p:nvPr/>
        </p:nvPicPr>
        <p:blipFill>
          <a:blip r:embed="rId2" cstate="print"/>
          <a:srcRect/>
          <a:stretch>
            <a:fillRect/>
          </a:stretch>
        </p:blipFill>
        <p:spPr bwMode="auto">
          <a:xfrm>
            <a:off x="3923928" y="2780928"/>
            <a:ext cx="2486025" cy="2771776"/>
          </a:xfrm>
          <a:prstGeom prst="rect">
            <a:avLst/>
          </a:prstGeom>
          <a:noFill/>
        </p:spPr>
      </p:pic>
    </p:spTree>
    <p:extLst>
      <p:ext uri="{BB962C8B-B14F-4D97-AF65-F5344CB8AC3E}">
        <p14:creationId xmlns:p14="http://schemas.microsoft.com/office/powerpoint/2010/main" val="3428068930"/>
      </p:ext>
    </p:extLst>
  </p:cSld>
  <p:clrMapOvr>
    <a:masterClrMapping/>
  </p:clrMapOvr>
  <mc:AlternateContent xmlns:mc="http://schemas.openxmlformats.org/markup-compatibility/2006" xmlns:p14="http://schemas.microsoft.com/office/powerpoint/2010/main">
    <mc:Choice Requires="p14">
      <p:transition spd="slow" p14:dur="2000" advTm="19792"/>
    </mc:Choice>
    <mc:Fallback xmlns="">
      <p:transition spd="slow" advTm="197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s-media-cache-ak0.pinimg.com/736x/43/7b/9b/437b9bbf3fde6d6a331b52bf6c422850.jpg"/>
          <p:cNvPicPr>
            <a:picLocks noChangeAspect="1" noChangeArrowheads="1"/>
          </p:cNvPicPr>
          <p:nvPr/>
        </p:nvPicPr>
        <p:blipFill>
          <a:blip r:embed="rId3"/>
          <a:srcRect/>
          <a:stretch>
            <a:fillRect/>
          </a:stretch>
        </p:blipFill>
        <p:spPr bwMode="auto">
          <a:xfrm>
            <a:off x="3497773" y="2945598"/>
            <a:ext cx="2470723" cy="2128290"/>
          </a:xfrm>
          <a:prstGeom prst="rect">
            <a:avLst/>
          </a:prstGeom>
          <a:noFill/>
        </p:spPr>
      </p:pic>
      <p:sp>
        <p:nvSpPr>
          <p:cNvPr id="6" name="TextBox 5">
            <a:extLst>
              <a:ext uri="{FF2B5EF4-FFF2-40B4-BE49-F238E27FC236}">
                <a16:creationId xmlns:a16="http://schemas.microsoft.com/office/drawing/2014/main" id="{F0C35C47-64E5-4898-B01B-3B4F2132F26E}"/>
              </a:ext>
            </a:extLst>
          </p:cNvPr>
          <p:cNvSpPr txBox="1"/>
          <p:nvPr/>
        </p:nvSpPr>
        <p:spPr>
          <a:xfrm>
            <a:off x="1672794" y="979117"/>
            <a:ext cx="6120680" cy="1569660"/>
          </a:xfrm>
          <a:prstGeom prst="rect">
            <a:avLst/>
          </a:prstGeom>
          <a:noFill/>
        </p:spPr>
        <p:txBody>
          <a:bodyPr wrap="square" lIns="91440" tIns="45720" rIns="91440" bIns="45720" rtlCol="0" anchor="t">
            <a:spAutoFit/>
          </a:bodyPr>
          <a:lstStyle/>
          <a:p>
            <a:pPr algn="ctr"/>
            <a:r>
              <a:rPr lang="en-GB" sz="3200" b="1">
                <a:solidFill>
                  <a:srgbClr val="0070C0"/>
                </a:solidFill>
                <a:latin typeface="Comic Sans MS" panose="030F0702030302020204" pitchFamily="66" charset="0"/>
              </a:rPr>
              <a:t>Thank you!</a:t>
            </a:r>
          </a:p>
          <a:p>
            <a:pPr algn="ctr"/>
            <a:r>
              <a:rPr lang="en-GB" sz="3200" b="1">
                <a:solidFill>
                  <a:srgbClr val="0070C0"/>
                </a:solidFill>
                <a:latin typeface="Comic Sans MS"/>
              </a:rPr>
              <a:t>We look forward to working together!</a:t>
            </a:r>
          </a:p>
        </p:txBody>
      </p:sp>
      <p:sp>
        <p:nvSpPr>
          <p:cNvPr id="7" name="TextBox 6">
            <a:extLst>
              <a:ext uri="{FF2B5EF4-FFF2-40B4-BE49-F238E27FC236}">
                <a16:creationId xmlns:a16="http://schemas.microsoft.com/office/drawing/2014/main" id="{0F068934-26D0-4F57-938F-510266D8A1DD}"/>
              </a:ext>
            </a:extLst>
          </p:cNvPr>
          <p:cNvSpPr txBox="1"/>
          <p:nvPr/>
        </p:nvSpPr>
        <p:spPr>
          <a:xfrm>
            <a:off x="1010168" y="5105586"/>
            <a:ext cx="7090224" cy="584775"/>
          </a:xfrm>
          <a:prstGeom prst="rect">
            <a:avLst/>
          </a:prstGeom>
          <a:noFill/>
        </p:spPr>
        <p:txBody>
          <a:bodyPr wrap="square" rtlCol="0">
            <a:spAutoFit/>
          </a:bodyPr>
          <a:lstStyle/>
          <a:p>
            <a:pPr algn="ctr"/>
            <a:r>
              <a:rPr lang="en-GB" sz="3200" b="1" dirty="0">
                <a:solidFill>
                  <a:srgbClr val="00B0F0"/>
                </a:solidFill>
                <a:latin typeface="Comic Sans MS" panose="030F0702030302020204" pitchFamily="66" charset="0"/>
              </a:rPr>
              <a:t>Mrs Maher and Mrs Warren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9"/>
</p:tagLst>
</file>

<file path=ppt/tags/tag2.xml><?xml version="1.0" encoding="utf-8"?>
<p:tagLst xmlns:a="http://schemas.openxmlformats.org/drawingml/2006/main" xmlns:r="http://schemas.openxmlformats.org/officeDocument/2006/relationships" xmlns:p="http://schemas.openxmlformats.org/presentationml/2006/main">
  <p:tag name="TIMING" val="|4.7|0.8|0.8|0.7|0.7|0.9|0.7|0.9|0.9|0.9"/>
</p:tagLst>
</file>

<file path=ppt/tags/tag3.xml><?xml version="1.0" encoding="utf-8"?>
<p:tagLst xmlns:a="http://schemas.openxmlformats.org/drawingml/2006/main" xmlns:r="http://schemas.openxmlformats.org/officeDocument/2006/relationships" xmlns:p="http://schemas.openxmlformats.org/presentationml/2006/main">
  <p:tag name="TIMING" val="|3.2|6.5|7.6"/>
</p:tagLst>
</file>

<file path=ppt/tags/tag4.xml><?xml version="1.0" encoding="utf-8"?>
<p:tagLst xmlns:a="http://schemas.openxmlformats.org/drawingml/2006/main" xmlns:r="http://schemas.openxmlformats.org/officeDocument/2006/relationships" xmlns:p="http://schemas.openxmlformats.org/presentationml/2006/main">
  <p:tag name="TIMING" val="|2.2|2.3|1.3|1.9|2.1|4.4|1.3"/>
</p:tagLst>
</file>

<file path=ppt/tags/tag5.xml><?xml version="1.0" encoding="utf-8"?>
<p:tagLst xmlns:a="http://schemas.openxmlformats.org/drawingml/2006/main" xmlns:r="http://schemas.openxmlformats.org/officeDocument/2006/relationships" xmlns:p="http://schemas.openxmlformats.org/presentationml/2006/main">
  <p:tag name="TIMING" val="|2.2|2.3|1.3|1.9|2.1|4.4|1.3"/>
</p:tagLst>
</file>

<file path=ppt/tags/tag6.xml><?xml version="1.0" encoding="utf-8"?>
<p:tagLst xmlns:a="http://schemas.openxmlformats.org/drawingml/2006/main" xmlns:r="http://schemas.openxmlformats.org/officeDocument/2006/relationships" xmlns:p="http://schemas.openxmlformats.org/presentationml/2006/main">
  <p:tag name="TIMING" val="|2.4|8.8"/>
</p:tagLst>
</file>

<file path=ppt/tags/tag7.xml><?xml version="1.0" encoding="utf-8"?>
<p:tagLst xmlns:a="http://schemas.openxmlformats.org/drawingml/2006/main" xmlns:r="http://schemas.openxmlformats.org/officeDocument/2006/relationships" xmlns:p="http://schemas.openxmlformats.org/presentationml/2006/main">
  <p:tag name="TIMING" val="|1.1|15.3|7.2|23.8"/>
</p:tagLst>
</file>

<file path=ppt/tags/tag8.xml><?xml version="1.0" encoding="utf-8"?>
<p:tagLst xmlns:a="http://schemas.openxmlformats.org/drawingml/2006/main" xmlns:r="http://schemas.openxmlformats.org/officeDocument/2006/relationships" xmlns:p="http://schemas.openxmlformats.org/presentationml/2006/main">
  <p:tag name="TIMING" val="|1.8|2|13.9|3.3"/>
</p:tagLst>
</file>

<file path=ppt/tags/tag9.xml><?xml version="1.0" encoding="utf-8"?>
<p:tagLst xmlns:a="http://schemas.openxmlformats.org/drawingml/2006/main" xmlns:r="http://schemas.openxmlformats.org/officeDocument/2006/relationships" xmlns:p="http://schemas.openxmlformats.org/presentationml/2006/main">
  <p:tag name="TIMING" val="|0.7|4.2|10.5|8.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76668642-f934-4610-b993-d2030cf93ae0">
      <UserInfo>
        <DisplayName>Barbara Kaul</DisplayName>
        <AccountId>64</AccountId>
        <AccountType/>
      </UserInfo>
      <UserInfo>
        <DisplayName>Naomi King</DisplayName>
        <AccountId>25</AccountId>
        <AccountType/>
      </UserInfo>
    </SharedWithUsers>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8" ma:contentTypeDescription="Create a new document." ma:contentTypeScope="" ma:versionID="37d382a4d5bf99297982362d05b97dd5">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1c4731c1fc490d1277ae77b7624c6173"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0a6596-e18b-4682-aa9e-410f0d070486}"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E668B85-CCFB-4681-B93F-8B59799A741E}">
  <ds:schemaRefs>
    <ds:schemaRef ds:uri="http://schemas.microsoft.com/sharepoint/v3/contenttype/forms"/>
  </ds:schemaRefs>
</ds:datastoreItem>
</file>

<file path=customXml/itemProps2.xml><?xml version="1.0" encoding="utf-8"?>
<ds:datastoreItem xmlns:ds="http://schemas.openxmlformats.org/officeDocument/2006/customXml" ds:itemID="{537F4E64-72EF-4C51-9D0A-FCB7FD582148}">
  <ds:schemaRefs>
    <ds:schemaRef ds:uri="http://schemas.openxmlformats.org/package/2006/metadata/core-properties"/>
    <ds:schemaRef ds:uri="76668642-f934-4610-b993-d2030cf93ae0"/>
    <ds:schemaRef ds:uri="http://schemas.microsoft.com/office/2006/documentManagement/types"/>
    <ds:schemaRef ds:uri="http://schemas.microsoft.com/office/infopath/2007/PartnerControls"/>
    <ds:schemaRef ds:uri="b7690056-a357-435e-b8ff-9edb59231559"/>
    <ds:schemaRef ds:uri="http://purl.org/dc/elements/1.1/"/>
    <ds:schemaRef ds:uri="http://schemas.microsoft.com/office/2006/metadata/properties"/>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CE447D3F-5FDE-45B8-A857-0315C65E84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Concourse</Template>
  <TotalTime>2117</TotalTime>
  <Words>1233</Words>
  <Application>Microsoft Office PowerPoint</Application>
  <PresentationFormat>On-screen Show (4:3)</PresentationFormat>
  <Paragraphs>227</Paragraphs>
  <Slides>23</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Arial</vt:lpstr>
      <vt:lpstr>Calibri</vt:lpstr>
      <vt:lpstr>Century Gothic</vt:lpstr>
      <vt:lpstr>Comic Sans MS</vt:lpstr>
      <vt:lpstr>Lucida Sans Unicode</vt:lpstr>
      <vt:lpstr>Times New Roman</vt:lpstr>
      <vt:lpstr>Verdana</vt:lpstr>
      <vt:lpstr>Wingdings</vt:lpstr>
      <vt:lpstr>Wingdings 2</vt:lpstr>
      <vt:lpstr>Wingdings 3</vt:lpstr>
      <vt:lpstr>Concourse</vt:lpstr>
      <vt:lpstr>Meet the team   Emerald Class Year 1  – 2025/26</vt:lpstr>
      <vt:lpstr>PowerPoint Presentation</vt:lpstr>
      <vt:lpstr>Our Mission Statement</vt:lpstr>
      <vt:lpstr>Golden Rules</vt:lpstr>
      <vt:lpstr>Reception to Year 1</vt:lpstr>
      <vt:lpstr>Timings for the school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I support my child?</vt:lpstr>
      <vt:lpstr>How can I support my child?</vt:lpstr>
      <vt:lpstr>PowerPoint Presentation</vt:lpstr>
      <vt:lpstr>PowerPoint Presentation</vt:lpstr>
      <vt:lpstr>We are a healthy school</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team evening  Garnet Class Year 4 - 2015/16</dc:title>
  <dc:creator>Hannah L Wickham</dc:creator>
  <cp:lastModifiedBy>Naomi King</cp:lastModifiedBy>
  <cp:revision>121</cp:revision>
  <dcterms:created xsi:type="dcterms:W3CDTF">2015-07-12T16:11:46Z</dcterms:created>
  <dcterms:modified xsi:type="dcterms:W3CDTF">2025-07-07T09:32:15Z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y fmtid="{D5CDD505-2E9C-101B-9397-08002B2CF9AE}" pid="3" name="MediaServiceImageTags">
    <vt:lpwstr/>
  </property>
</Properties>
</file>