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sldIdLst>
    <p:sldId id="322" r:id="rId5"/>
    <p:sldId id="257" r:id="rId6"/>
    <p:sldId id="324" r:id="rId7"/>
    <p:sldId id="261" r:id="rId8"/>
    <p:sldId id="266" r:id="rId9"/>
    <p:sldId id="288" r:id="rId10"/>
    <p:sldId id="327" r:id="rId11"/>
    <p:sldId id="269" r:id="rId12"/>
    <p:sldId id="270" r:id="rId13"/>
    <p:sldId id="273" r:id="rId14"/>
    <p:sldId id="274" r:id="rId15"/>
    <p:sldId id="286" r:id="rId16"/>
    <p:sldId id="275" r:id="rId17"/>
    <p:sldId id="285" r:id="rId18"/>
    <p:sldId id="320" r:id="rId19"/>
    <p:sldId id="318" r:id="rId20"/>
    <p:sldId id="309" r:id="rId21"/>
    <p:sldId id="312" r:id="rId22"/>
    <p:sldId id="296" r:id="rId23"/>
    <p:sldId id="315" r:id="rId24"/>
    <p:sldId id="321" r:id="rId25"/>
    <p:sldId id="32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E1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EC1646-45EE-E838-33ED-34AE694114AC}" v="561" dt="2023-10-08T18:40:02.711"/>
    <p1510:client id="{2F2F8735-7B3F-DA18-ED0C-68C03BEE9889}" v="75" dt="2023-07-24T21:37:32.356"/>
    <p1510:client id="{4314E9B5-3137-291F-8007-98E6EF6D46E3}" v="89" dt="2023-10-04T21:21:25.696"/>
    <p1510:client id="{494443DC-C124-37C3-42C1-964659BDAC62}" v="2" dt="2023-10-10T19:08:08.865"/>
    <p1510:client id="{4AB5C5B6-0C06-D100-D1F3-3C9C047E4CC6}" v="1" dt="2023-09-19T15:13:07.264"/>
    <p1510:client id="{4CD9CF62-44E4-79A2-3731-13C43691514B}" v="66" dt="2023-09-27T10:46:19.232"/>
    <p1510:client id="{572EEE12-518A-6D7C-C11C-D0D6D29F8486}" v="1" dt="2023-10-08T08:33:18.376"/>
    <p1510:client id="{5FC094CC-CB6C-D846-0A2E-D28A5167F74A}" v="36" dt="2023-09-26T13:19:44.266"/>
    <p1510:client id="{605465A7-2256-D5F6-629B-D079FA0FF44A}" v="11" dt="2023-09-27T09:58:01.060"/>
    <p1510:client id="{6E67BF9C-B07E-4C3F-E26D-4A3FCEBDFB11}" v="2253" dt="2023-07-27T21:44:46.611"/>
    <p1510:client id="{8BD5C0AA-0091-6542-61C4-F746460A5E92}" v="241" dt="2023-10-09T20:41:26.955"/>
    <p1510:client id="{A87A889C-A988-4C85-95B8-F2482A98D780}" v="280" dt="2023-11-15T15:19:27.286"/>
    <p1510:client id="{AA7FE720-9BCD-2B9D-5367-0120A46D62A4}" v="54" dt="2023-11-21T21:01:32.290"/>
    <p1510:client id="{AE17E569-4CFA-3811-967D-01EB97320F7D}" v="293" dt="2023-10-10T15:41:49.019"/>
    <p1510:client id="{B57B41D3-8296-2446-8B53-AFEA2FFC1479}" v="273" dt="2023-07-27T19:41:13.506"/>
    <p1510:client id="{BB7F38CE-DAAA-8351-ABC3-BB68DF87B6DB}" v="132" dt="2023-10-10T21:07:52.917"/>
    <p1510:client id="{C2DBC684-5BC9-1E78-3D5D-B22FC4F34A57}" v="184" dt="2023-10-09T15:28:06.490"/>
    <p1510:client id="{C49E8AA6-E96C-D255-0AEE-00BBBEB5985A}" v="2" dt="2023-10-04T07:44:19.407"/>
    <p1510:client id="{EA039E93-6310-3A0C-110E-1B6BA180486A}" v="6" dt="2023-10-10T19:00:27.565"/>
    <p1510:client id="{F90F3197-83C8-5CAC-2117-A84B24EA27E5}" v="88" dt="2023-07-28T13:42:50.7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 snapToGrid="0">
      <p:cViewPr varScale="1">
        <p:scale>
          <a:sx n="20" d="100"/>
          <a:sy n="20" d="100"/>
        </p:scale>
        <p:origin x="315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B7CAD-9923-4583-BDE3-5A16E93B4ACD}" type="datetimeFigureOut">
              <a:t>11/21/2023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CABD3A-E9D5-4AD7-9CAB-D369C24863C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356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CABD3A-E9D5-4AD7-9CAB-D369C24863C4}" type="slidenum"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07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CABD3A-E9D5-4AD7-9CAB-D369C24863C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645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792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881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689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546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305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209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32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34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421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39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302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D8399D6-2D01-477E-B62E-0E7A747D11E7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702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9CF40-5848-41D6-8C48-F7F4C983386C}" type="datetimeFigureOut">
              <a:rPr lang="en-GB" smtClean="0"/>
              <a:t>21/11/2023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26D45-97C2-40C2-9ECC-B9231C656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50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8E31D6-E27E-A572-9A8A-78CD32957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4024777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latin typeface="Comic Sans MS"/>
              </a:rPr>
              <a:t>Welcome to</a:t>
            </a:r>
            <a:br>
              <a:rPr lang="en-US" dirty="0">
                <a:latin typeface="Comic Sans MS"/>
              </a:rPr>
            </a:br>
            <a:r>
              <a:rPr lang="en-US" dirty="0">
                <a:latin typeface="Comic Sans MS"/>
              </a:rPr>
              <a:t>Ruby Class Phonics</a:t>
            </a:r>
            <a:br>
              <a:rPr lang="en-US" dirty="0">
                <a:latin typeface="Comic Sans MS"/>
              </a:rPr>
            </a:br>
            <a:r>
              <a:rPr lang="en-US" dirty="0">
                <a:latin typeface="Comic Sans MS"/>
              </a:rPr>
              <a:t>Workshop</a:t>
            </a:r>
          </a:p>
          <a:p>
            <a:pPr algn="ctr"/>
            <a:endParaRPr lang="en-US" dirty="0">
              <a:latin typeface="Comic Sans MS"/>
            </a:endParaRP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kids reading a book&#10;&#10;Description automatically generated">
            <a:extLst>
              <a:ext uri="{FF2B5EF4-FFF2-40B4-BE49-F238E27FC236}">
                <a16:creationId xmlns:a16="http://schemas.microsoft.com/office/drawing/2014/main" id="{0A04AF38-0F33-CFE2-6B49-50D07C6ECC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5" r="8626" b="1"/>
          <a:stretch/>
        </p:blipFill>
        <p:spPr>
          <a:xfrm>
            <a:off x="7041890" y="1138528"/>
            <a:ext cx="3499081" cy="3487261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80446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u="sng">
                <a:solidFill>
                  <a:srgbClr val="FFFFFF"/>
                </a:solidFill>
                <a:latin typeface="Comic Sans MS" panose="030F0702030302020204" pitchFamily="66" charset="0"/>
              </a:rPr>
              <a:t>Aims</a:t>
            </a:r>
          </a:p>
        </p:txBody>
      </p:sp>
      <p:sp>
        <p:nvSpPr>
          <p:cNvPr id="7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/>
              </a:rPr>
              <a:t>To support your understanding of phonics in Year 2</a:t>
            </a:r>
          </a:p>
          <a:p>
            <a:r>
              <a:rPr lang="en-GB" dirty="0">
                <a:latin typeface="Comic Sans MS"/>
              </a:rPr>
              <a:t>To share some of the terminology and teaching practices we use with the children</a:t>
            </a:r>
          </a:p>
          <a:p>
            <a:r>
              <a:rPr lang="en-GB" dirty="0">
                <a:latin typeface="Comic Sans MS"/>
              </a:rPr>
              <a:t>Guidance on how to help your child with their reading and spelling at home</a:t>
            </a:r>
          </a:p>
          <a:p>
            <a:r>
              <a:rPr lang="en-GB" dirty="0">
                <a:latin typeface="Comic Sans MS"/>
              </a:rPr>
              <a:t>To share a short reading activity with your child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063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BF6A32-3F16-F0CE-8A78-F1348C97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862" y="1153572"/>
            <a:ext cx="3780410" cy="4461163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FFFF"/>
                </a:solidFill>
                <a:latin typeface="Comic Sans MS"/>
                <a:ea typeface="Calibri Light"/>
                <a:cs typeface="Calibri Light"/>
              </a:rPr>
              <a:t>New research</a:t>
            </a:r>
            <a:br>
              <a:rPr lang="en-GB" dirty="0">
                <a:solidFill>
                  <a:srgbClr val="FFFFFF"/>
                </a:solidFill>
                <a:latin typeface="Comic Sans MS"/>
                <a:ea typeface="Calibri Light"/>
                <a:cs typeface="Calibri Light"/>
              </a:rPr>
            </a:br>
            <a:r>
              <a:rPr lang="en-GB" dirty="0">
                <a:solidFill>
                  <a:srgbClr val="FFFFFF"/>
                </a:solidFill>
                <a:latin typeface="Comic Sans MS"/>
                <a:ea typeface="Calibri Light"/>
                <a:cs typeface="Calibri Light"/>
              </a:rPr>
              <a:t>on the  benefits of reading (beyond academic success)</a:t>
            </a:r>
          </a:p>
        </p:txBody>
      </p:sp>
      <p:sp>
        <p:nvSpPr>
          <p:cNvPr id="7" name="Arc 6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F33AE-DC39-9F06-793D-9D7B80ADA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endParaRPr lang="en-GB" sz="2000">
              <a:latin typeface="Comic Sans MS"/>
              <a:ea typeface="Calibri" panose="020F0502020204030204"/>
              <a:cs typeface="Calibri" panose="020F0502020204030204"/>
            </a:endParaRPr>
          </a:p>
          <a:p>
            <a:r>
              <a:rPr lang="en-GB" sz="2000">
                <a:latin typeface="Comic Sans MS"/>
                <a:ea typeface="Calibri" panose="020F0502020204030204"/>
                <a:cs typeface="Calibri" panose="020F0502020204030204"/>
              </a:rPr>
              <a:t>Children who read are more likely to be happier/healthier</a:t>
            </a:r>
          </a:p>
          <a:p>
            <a:pPr marL="0" indent="0">
              <a:buNone/>
            </a:pPr>
            <a:endParaRPr lang="en-GB" sz="2000">
              <a:latin typeface="Comic Sans MS"/>
              <a:ea typeface="Calibri" panose="020F0502020204030204"/>
              <a:cs typeface="Calibri" panose="020F0502020204030204"/>
            </a:endParaRPr>
          </a:p>
          <a:p>
            <a:r>
              <a:rPr lang="en-GB" sz="2000">
                <a:latin typeface="Comic Sans MS"/>
                <a:ea typeface="Calibri" panose="020F0502020204030204"/>
                <a:cs typeface="Calibri" panose="020F0502020204030204"/>
              </a:rPr>
              <a:t>Children who read are more likely to experience better mental well-being and self-esteem</a:t>
            </a:r>
          </a:p>
          <a:p>
            <a:pPr marL="0" indent="0">
              <a:buNone/>
            </a:pPr>
            <a:endParaRPr lang="en-GB" sz="2000">
              <a:latin typeface="Comic Sans MS"/>
              <a:ea typeface="Calibri" panose="020F0502020204030204"/>
              <a:cs typeface="Calibri" panose="020F0502020204030204"/>
            </a:endParaRPr>
          </a:p>
          <a:p>
            <a:r>
              <a:rPr lang="en-GB" sz="2000">
                <a:latin typeface="Comic Sans MS"/>
                <a:ea typeface="Calibri" panose="020F0502020204030204"/>
                <a:cs typeface="Calibri" panose="020F0502020204030204"/>
              </a:rPr>
              <a:t>Children who read are more likely to develop empathy and creativity</a:t>
            </a:r>
          </a:p>
          <a:p>
            <a:endParaRPr lang="en-GB" sz="2000">
              <a:latin typeface="Comic Sans MS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latin typeface="Comic Sans MS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000" b="1">
                <a:latin typeface="Comic Sans MS"/>
                <a:ea typeface="Calibri" panose="020F0502020204030204"/>
                <a:cs typeface="Calibri" panose="020F0502020204030204"/>
              </a:rPr>
              <a:t>We need to read </a:t>
            </a:r>
            <a:r>
              <a:rPr lang="en-GB" sz="2000" b="1">
                <a:solidFill>
                  <a:srgbClr val="FF0000"/>
                </a:solidFill>
                <a:latin typeface="Comic Sans MS"/>
                <a:ea typeface="Calibri" panose="020F0502020204030204"/>
                <a:cs typeface="Calibri" panose="020F0502020204030204"/>
              </a:rPr>
              <a:t>to</a:t>
            </a:r>
            <a:r>
              <a:rPr lang="en-GB" sz="2000" b="1">
                <a:latin typeface="Comic Sans MS"/>
                <a:ea typeface="Calibri" panose="020F0502020204030204"/>
                <a:cs typeface="Calibri" panose="020F0502020204030204"/>
              </a:rPr>
              <a:t> and read </a:t>
            </a:r>
            <a:r>
              <a:rPr lang="en-GB" sz="2000" b="1">
                <a:solidFill>
                  <a:srgbClr val="FF0000"/>
                </a:solidFill>
                <a:latin typeface="Comic Sans MS"/>
                <a:ea typeface="Calibri" panose="020F0502020204030204"/>
                <a:cs typeface="Calibri" panose="020F0502020204030204"/>
              </a:rPr>
              <a:t>with</a:t>
            </a:r>
            <a:r>
              <a:rPr lang="en-GB" sz="2000" b="1">
                <a:latin typeface="Comic Sans MS"/>
                <a:ea typeface="Calibri" panose="020F0502020204030204"/>
                <a:cs typeface="Calibri" panose="020F0502020204030204"/>
              </a:rPr>
              <a:t> children and make time to talk about books. </a:t>
            </a:r>
            <a:endParaRPr lang="en-GB" b="1"/>
          </a:p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400">
                <a:latin typeface="Comic Sans MS"/>
                <a:ea typeface="Calibri" panose="020F0502020204030204"/>
                <a:cs typeface="Calibri" panose="020F0502020204030204"/>
              </a:rPr>
              <a:t>(Book Trust March '23)</a:t>
            </a:r>
          </a:p>
        </p:txBody>
      </p:sp>
    </p:spTree>
    <p:extLst>
      <p:ext uri="{BB962C8B-B14F-4D97-AF65-F5344CB8AC3E}">
        <p14:creationId xmlns:p14="http://schemas.microsoft.com/office/powerpoint/2010/main" val="159522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Phonics consists of: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27204" y="600136"/>
            <a:ext cx="7839127" cy="491217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400" dirty="0">
              <a:latin typeface="Comic Sans MS"/>
            </a:endParaRPr>
          </a:p>
          <a:p>
            <a:r>
              <a:rPr lang="en-GB" sz="2400" dirty="0">
                <a:latin typeface="Comic Sans MS"/>
              </a:rPr>
              <a:t>Identifying sounds in spoken words</a:t>
            </a:r>
          </a:p>
          <a:p>
            <a:r>
              <a:rPr lang="en-GB" sz="2400" dirty="0">
                <a:latin typeface="Comic Sans MS"/>
              </a:rPr>
              <a:t>Blending phonemes (sounds) into words</a:t>
            </a:r>
          </a:p>
          <a:p>
            <a:r>
              <a:rPr lang="en-GB" sz="2400" dirty="0">
                <a:latin typeface="Comic Sans MS"/>
              </a:rPr>
              <a:t>Segmenting words into phonemes for spelling</a:t>
            </a:r>
          </a:p>
          <a:p>
            <a:r>
              <a:rPr lang="en-GB" sz="2400" dirty="0">
                <a:latin typeface="Comic Sans MS"/>
              </a:rPr>
              <a:t>Helping children to develop good reading and spelling skills</a:t>
            </a:r>
          </a:p>
          <a:p>
            <a:endParaRPr lang="en-GB" sz="2400" dirty="0">
              <a:latin typeface="Comic Sans MS"/>
            </a:endParaRPr>
          </a:p>
          <a:p>
            <a:pPr marL="0" indent="0">
              <a:buNone/>
            </a:pPr>
            <a:r>
              <a:rPr lang="en-GB" sz="2400" dirty="0">
                <a:latin typeface="Comic Sans MS"/>
              </a:rPr>
              <a:t>In year 2 the teaching of phonics consolidates Phase 4 and 5 sounds (phonemes) so the children become more fluent with reading and writing them. Often sounds will be represented by different spelling patterns (graphemes)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Comic Sans MS"/>
            </a:endParaRPr>
          </a:p>
          <a:p>
            <a:pPr marL="0" indent="0">
              <a:buNone/>
            </a:pPr>
            <a:r>
              <a:rPr lang="en-GB" sz="2400" dirty="0">
                <a:latin typeface="Comic Sans MS"/>
              </a:rPr>
              <a:t>/</a:t>
            </a:r>
            <a:r>
              <a:rPr lang="en-GB" sz="2400" dirty="0" err="1">
                <a:latin typeface="Comic Sans MS"/>
              </a:rPr>
              <a:t>ee</a:t>
            </a:r>
            <a:r>
              <a:rPr lang="en-GB" sz="2400" dirty="0">
                <a:latin typeface="Comic Sans MS"/>
              </a:rPr>
              <a:t>/ can be written using the graphemes </a:t>
            </a:r>
            <a:r>
              <a:rPr lang="en-GB" sz="2400" b="1" dirty="0" err="1">
                <a:latin typeface="Comic Sans MS"/>
              </a:rPr>
              <a:t>ee</a:t>
            </a:r>
            <a:r>
              <a:rPr lang="en-GB" sz="2400" dirty="0">
                <a:latin typeface="Comic Sans MS"/>
              </a:rPr>
              <a:t> (bee), </a:t>
            </a:r>
            <a:r>
              <a:rPr lang="en-GB" sz="2400" b="1" dirty="0">
                <a:latin typeface="Comic Sans MS"/>
              </a:rPr>
              <a:t>e-e</a:t>
            </a:r>
            <a:r>
              <a:rPr lang="en-GB" sz="2400" dirty="0">
                <a:latin typeface="Comic Sans MS"/>
              </a:rPr>
              <a:t> (scene), </a:t>
            </a:r>
            <a:r>
              <a:rPr lang="en-GB" sz="2400" b="1" dirty="0" err="1">
                <a:latin typeface="Comic Sans MS"/>
              </a:rPr>
              <a:t>ie</a:t>
            </a:r>
            <a:r>
              <a:rPr lang="en-GB" sz="2400" dirty="0">
                <a:latin typeface="Comic Sans MS"/>
              </a:rPr>
              <a:t> (shield), </a:t>
            </a:r>
            <a:r>
              <a:rPr lang="en-GB" sz="2400" b="1" dirty="0" err="1">
                <a:latin typeface="Comic Sans MS"/>
              </a:rPr>
              <a:t>ea</a:t>
            </a:r>
            <a:r>
              <a:rPr lang="en-GB" sz="2400" dirty="0">
                <a:latin typeface="Comic Sans MS"/>
              </a:rPr>
              <a:t> (peach), </a:t>
            </a:r>
            <a:r>
              <a:rPr lang="en-GB" sz="2400" b="1" dirty="0">
                <a:latin typeface="Comic Sans MS"/>
              </a:rPr>
              <a:t>y</a:t>
            </a:r>
            <a:r>
              <a:rPr lang="en-GB" sz="2400" dirty="0">
                <a:latin typeface="Comic Sans MS"/>
              </a:rPr>
              <a:t> (happy), </a:t>
            </a:r>
            <a:r>
              <a:rPr lang="en-GB" sz="2400" b="1" dirty="0" err="1">
                <a:latin typeface="Comic Sans MS"/>
              </a:rPr>
              <a:t>ey</a:t>
            </a:r>
            <a:r>
              <a:rPr lang="en-GB" sz="2400" dirty="0">
                <a:latin typeface="Comic Sans MS"/>
              </a:rPr>
              <a:t> (key), </a:t>
            </a:r>
            <a:r>
              <a:rPr lang="en-GB" sz="2400" b="1" dirty="0">
                <a:latin typeface="Comic Sans MS"/>
              </a:rPr>
              <a:t>e </a:t>
            </a:r>
            <a:r>
              <a:rPr lang="en-GB" sz="2400" dirty="0">
                <a:latin typeface="Comic Sans MS"/>
              </a:rPr>
              <a:t>(me)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Comic Sans M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Comic Sans M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Comic Sans MS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544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How to say the sounds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endParaRPr lang="en-GB" sz="240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/>
              </a:rPr>
              <a:t>Saying the sounds correctly with your child is extremely important. 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/>
              </a:rPr>
              <a:t>The way we say a sound may well be different from when you were at school.</a:t>
            </a:r>
          </a:p>
          <a:p>
            <a:endParaRPr lang="en-GB" sz="240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/>
              </a:rPr>
              <a:t>We say the shortest form of the sounds. Sounds should be pronounced softly and in a clipped, short manner. Not with a ‘</a:t>
            </a:r>
            <a:r>
              <a:rPr lang="en-GB" sz="2400" dirty="0" err="1">
                <a:latin typeface="Comic Sans MS"/>
              </a:rPr>
              <a:t>schwar</a:t>
            </a:r>
            <a:r>
              <a:rPr lang="en-GB" sz="2400" dirty="0">
                <a:latin typeface="Comic Sans MS"/>
              </a:rPr>
              <a:t>’</a:t>
            </a:r>
          </a:p>
          <a:p>
            <a:endParaRPr lang="en-GB" sz="240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sz="2400" dirty="0">
                <a:latin typeface="Comic Sans MS"/>
              </a:rPr>
              <a:t>Otherwise blending or spelling pin </a:t>
            </a:r>
          </a:p>
          <a:p>
            <a:pPr marL="0" indent="0">
              <a:buNone/>
              <a:defRPr/>
            </a:pPr>
            <a:r>
              <a:rPr lang="en-GB" sz="2400" dirty="0">
                <a:latin typeface="Comic Sans MS"/>
              </a:rPr>
              <a:t>e.g. </a:t>
            </a:r>
            <a:r>
              <a:rPr lang="en-GB" sz="2400" dirty="0" err="1">
                <a:latin typeface="Comic Sans MS"/>
              </a:rPr>
              <a:t>pur</a:t>
            </a:r>
            <a:r>
              <a:rPr lang="en-GB" sz="2400" dirty="0">
                <a:latin typeface="Comic Sans MS"/>
              </a:rPr>
              <a:t>- </a:t>
            </a:r>
            <a:r>
              <a:rPr lang="en-GB" sz="2400" dirty="0" err="1">
                <a:latin typeface="Comic Sans MS"/>
              </a:rPr>
              <a:t>i</a:t>
            </a:r>
            <a:r>
              <a:rPr lang="en-GB" sz="2400" dirty="0">
                <a:latin typeface="Comic Sans MS"/>
              </a:rPr>
              <a:t> –</a:t>
            </a:r>
            <a:r>
              <a:rPr lang="en-GB" sz="2400" dirty="0" err="1">
                <a:latin typeface="Comic Sans MS"/>
              </a:rPr>
              <a:t>nur</a:t>
            </a:r>
            <a:r>
              <a:rPr lang="en-GB" sz="2400" dirty="0">
                <a:latin typeface="Comic Sans MS"/>
              </a:rPr>
              <a:t> becomes very tricky!</a:t>
            </a:r>
          </a:p>
          <a:p>
            <a:pPr marL="0" indent="0">
              <a:buNone/>
              <a:defRPr/>
            </a:pPr>
            <a:endParaRPr lang="en-GB" sz="2400">
              <a:latin typeface="Comic Sans MS"/>
              <a:cs typeface="Calibri" panose="020F0502020204030204"/>
            </a:endParaRPr>
          </a:p>
          <a:p>
            <a:pPr marL="0" indent="0">
              <a:buNone/>
              <a:defRPr/>
            </a:pPr>
            <a:r>
              <a:rPr lang="en-GB" sz="2400" dirty="0">
                <a:latin typeface="Comic Sans MS"/>
                <a:cs typeface="Calibri" panose="020F0502020204030204"/>
              </a:rPr>
              <a:t>So it’s p – </a:t>
            </a:r>
            <a:r>
              <a:rPr lang="en-GB" sz="2400" dirty="0" err="1">
                <a:latin typeface="Comic Sans MS"/>
                <a:cs typeface="Calibri" panose="020F0502020204030204"/>
              </a:rPr>
              <a:t>i</a:t>
            </a:r>
            <a:r>
              <a:rPr lang="en-GB" sz="2400" dirty="0">
                <a:latin typeface="Comic Sans MS"/>
                <a:cs typeface="Calibri" panose="020F0502020204030204"/>
              </a:rPr>
              <a:t> - n</a:t>
            </a:r>
            <a:endParaRPr lang="en-GB" dirty="0">
              <a:cs typeface="Calibri" panose="020F0502020204030204"/>
            </a:endParaRPr>
          </a:p>
          <a:p>
            <a:endParaRPr lang="en-GB" sz="2400">
              <a:latin typeface="Comic Sans MS" panose="030F0702030302020204" pitchFamily="66" charset="0"/>
            </a:endParaRPr>
          </a:p>
          <a:p>
            <a:endParaRPr lang="en-GB" sz="240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758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9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195BE4-1FFD-1F39-95A4-7C1E61FCC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96" y="1793384"/>
            <a:ext cx="3571810" cy="178887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500" kern="1200" dirty="0">
                <a:latin typeface="Comic Sans MS"/>
              </a:rPr>
              <a:t>Some of the graphemes we teach in </a:t>
            </a:r>
            <a:r>
              <a:rPr lang="en-US" sz="3500" dirty="0">
                <a:latin typeface="Comic Sans MS"/>
              </a:rPr>
              <a:t>Year 2. We have this for you to take home. </a:t>
            </a:r>
            <a:endParaRPr lang="en-US" sz="3500" kern="1200" dirty="0">
              <a:latin typeface="Comic Sans MS"/>
            </a:endParaRP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94E57B-D0E6-92E4-70B0-39DA5CE282B0}"/>
              </a:ext>
            </a:extLst>
          </p:cNvPr>
          <p:cNvSpPr txBox="1"/>
          <p:nvPr/>
        </p:nvSpPr>
        <p:spPr>
          <a:xfrm rot="-5400000">
            <a:off x="4724400" y="3200399"/>
            <a:ext cx="2743200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69896" y="164715"/>
            <a:ext cx="11102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/>
              </a:rPr>
              <a:t>We use a systematic synthetic scheme called </a:t>
            </a:r>
            <a:r>
              <a:rPr lang="en-GB" b="1" dirty="0">
                <a:latin typeface="Comic Sans MS"/>
              </a:rPr>
              <a:t>‘Rocket Phonics’. 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853" t="12771" r="70545" b="37986"/>
          <a:stretch/>
        </p:blipFill>
        <p:spPr>
          <a:xfrm>
            <a:off x="473128" y="4721741"/>
            <a:ext cx="3574616" cy="1996682"/>
          </a:xfrm>
          <a:custGeom>
            <a:avLst/>
            <a:gdLst/>
            <a:ahLst/>
            <a:cxnLst/>
            <a:rect l="l" t="t" r="r" b="b"/>
            <a:pathLst>
              <a:path w="4221597" h="4303912">
                <a:moveTo>
                  <a:pt x="126986" y="0"/>
                </a:moveTo>
                <a:lnTo>
                  <a:pt x="4094611" y="0"/>
                </a:lnTo>
                <a:cubicBezTo>
                  <a:pt x="4164743" y="0"/>
                  <a:pt x="4221597" y="56854"/>
                  <a:pt x="4221597" y="126986"/>
                </a:cubicBezTo>
                <a:lnTo>
                  <a:pt x="4221597" y="4176926"/>
                </a:lnTo>
                <a:cubicBezTo>
                  <a:pt x="4221597" y="4247058"/>
                  <a:pt x="4164743" y="4303912"/>
                  <a:pt x="4094611" y="4303912"/>
                </a:cubicBezTo>
                <a:lnTo>
                  <a:pt x="126986" y="4303912"/>
                </a:lnTo>
                <a:cubicBezTo>
                  <a:pt x="56854" y="4303912"/>
                  <a:pt x="0" y="4247058"/>
                  <a:pt x="0" y="4176926"/>
                </a:cubicBezTo>
                <a:lnTo>
                  <a:pt x="0" y="126986"/>
                </a:lnTo>
                <a:cubicBezTo>
                  <a:pt x="0" y="56854"/>
                  <a:pt x="56854" y="0"/>
                  <a:pt x="126986" y="0"/>
                </a:cubicBezTo>
                <a:close/>
              </a:path>
            </a:pathLst>
          </a:custGeom>
        </p:spPr>
      </p:pic>
      <p:sp>
        <p:nvSpPr>
          <p:cNvPr id="7" name="TextBox 6"/>
          <p:cNvSpPr txBox="1"/>
          <p:nvPr/>
        </p:nvSpPr>
        <p:spPr>
          <a:xfrm>
            <a:off x="4185174" y="6032949"/>
            <a:ext cx="7821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Comic Sans MS" panose="030F0702030302020204" pitchFamily="66" charset="0"/>
              </a:rPr>
              <a:t>Rocket phonics uses a mnemonic system to help children to remember letter-sound correspondences. E.g. ‘</a:t>
            </a:r>
            <a:r>
              <a:rPr lang="en-US" err="1">
                <a:latin typeface="Comic Sans MS" panose="030F0702030302020204" pitchFamily="66" charset="0"/>
              </a:rPr>
              <a:t>i</a:t>
            </a:r>
            <a:r>
              <a:rPr lang="en-US">
                <a:latin typeface="Comic Sans MS" panose="030F0702030302020204" pitchFamily="66" charset="0"/>
              </a:rPr>
              <a:t> as in child’</a:t>
            </a:r>
          </a:p>
          <a:p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5174" y="409076"/>
            <a:ext cx="6008131" cy="26773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4746" y="3193883"/>
            <a:ext cx="6110159" cy="2541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097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634" y="757918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Comic Sans MS" panose="030F0702030302020204" pitchFamily="66" charset="0"/>
              </a:rPr>
              <a:t>Sequence of graphemes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7311" y="533400"/>
            <a:ext cx="2019300" cy="57912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6612" y="533400"/>
            <a:ext cx="5783874" cy="579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40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Blending for reading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4365" y="336701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>
                <a:latin typeface="Comic Sans MS"/>
              </a:rPr>
              <a:t>First, children need to recognise the graphemes* in a written word</a:t>
            </a:r>
            <a:endParaRPr lang="en-US">
              <a:latin typeface="Comic Sans MS"/>
            </a:endParaRPr>
          </a:p>
          <a:p>
            <a:pPr marL="0" indent="0">
              <a:buNone/>
            </a:pPr>
            <a:r>
              <a:rPr lang="en-GB">
                <a:latin typeface="Comic Sans MS"/>
              </a:rPr>
              <a:t>e.g. ch</a:t>
            </a:r>
            <a:r>
              <a:rPr lang="en-GB" b="1">
                <a:solidFill>
                  <a:srgbClr val="FF0000"/>
                </a:solidFill>
                <a:latin typeface="Comic Sans MS"/>
              </a:rPr>
              <a:t>i</a:t>
            </a:r>
            <a:r>
              <a:rPr lang="en-GB">
                <a:latin typeface="Comic Sans MS"/>
              </a:rPr>
              <a:t>ld</a:t>
            </a:r>
          </a:p>
          <a:p>
            <a:pPr marL="0" indent="0">
              <a:buNone/>
            </a:pPr>
            <a:endParaRPr lang="en-GB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>
                <a:latin typeface="Comic Sans MS"/>
              </a:rPr>
              <a:t>Then children need to blend them in the order in which they are written to pronounce the word ‘ch</a:t>
            </a:r>
            <a:r>
              <a:rPr lang="en-GB">
                <a:solidFill>
                  <a:srgbClr val="FF0000"/>
                </a:solidFill>
                <a:latin typeface="Comic Sans MS"/>
              </a:rPr>
              <a:t>i</a:t>
            </a:r>
            <a:r>
              <a:rPr lang="en-GB">
                <a:latin typeface="Comic Sans MS"/>
              </a:rPr>
              <a:t>ld’. </a:t>
            </a:r>
          </a:p>
          <a:p>
            <a:pPr marL="0" indent="0">
              <a:buNone/>
            </a:pPr>
            <a:endParaRPr lang="en-GB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54261" y="5200415"/>
            <a:ext cx="6096000" cy="1200329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r>
              <a:rPr lang="en-GB">
                <a:latin typeface="Comic Sans MS"/>
              </a:rPr>
              <a:t>*A</a:t>
            </a:r>
            <a:r>
              <a:rPr lang="en-GB">
                <a:solidFill>
                  <a:srgbClr val="FF0000"/>
                </a:solidFill>
                <a:latin typeface="Comic Sans MS"/>
              </a:rPr>
              <a:t> grapheme</a:t>
            </a:r>
            <a:r>
              <a:rPr lang="en-GB">
                <a:latin typeface="Comic Sans MS"/>
              </a:rPr>
              <a:t> – These are the letters that represent the phoneme (sound). </a:t>
            </a:r>
          </a:p>
          <a:p>
            <a:endParaRPr lang="en-GB">
              <a:latin typeface="Comic Sans MS"/>
            </a:endParaRPr>
          </a:p>
          <a:p>
            <a:r>
              <a:rPr lang="en-GB">
                <a:latin typeface="Comic Sans MS"/>
              </a:rPr>
              <a:t>A </a:t>
            </a:r>
            <a:r>
              <a:rPr lang="en-GB" u="sng">
                <a:latin typeface="Comic Sans MS"/>
              </a:rPr>
              <a:t>grapheme</a:t>
            </a:r>
            <a:r>
              <a:rPr lang="en-GB">
                <a:latin typeface="Comic Sans MS"/>
              </a:rPr>
              <a:t> you </a:t>
            </a:r>
            <a:r>
              <a:rPr lang="en-GB" u="sng">
                <a:latin typeface="Comic Sans MS"/>
              </a:rPr>
              <a:t>see</a:t>
            </a:r>
            <a:endParaRPr lang="en-GB" u="sng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60535" t="45361" r="14204" b="26185"/>
          <a:stretch/>
        </p:blipFill>
        <p:spPr>
          <a:xfrm>
            <a:off x="6966333" y="5604169"/>
            <a:ext cx="1175990" cy="1183352"/>
          </a:xfrm>
          <a:custGeom>
            <a:avLst/>
            <a:gdLst/>
            <a:ahLst/>
            <a:cxnLst/>
            <a:rect l="l" t="t" r="r" b="b"/>
            <a:pathLst>
              <a:path w="4221597" h="4303912">
                <a:moveTo>
                  <a:pt x="126986" y="0"/>
                </a:moveTo>
                <a:lnTo>
                  <a:pt x="4094611" y="0"/>
                </a:lnTo>
                <a:cubicBezTo>
                  <a:pt x="4164743" y="0"/>
                  <a:pt x="4221597" y="56854"/>
                  <a:pt x="4221597" y="126986"/>
                </a:cubicBezTo>
                <a:lnTo>
                  <a:pt x="4221597" y="4176926"/>
                </a:lnTo>
                <a:cubicBezTo>
                  <a:pt x="4221597" y="4247058"/>
                  <a:pt x="4164743" y="4303912"/>
                  <a:pt x="4094611" y="4303912"/>
                </a:cubicBezTo>
                <a:lnTo>
                  <a:pt x="126986" y="4303912"/>
                </a:lnTo>
                <a:cubicBezTo>
                  <a:pt x="56854" y="4303912"/>
                  <a:pt x="0" y="4247058"/>
                  <a:pt x="0" y="4176926"/>
                </a:cubicBezTo>
                <a:lnTo>
                  <a:pt x="0" y="126986"/>
                </a:lnTo>
                <a:cubicBezTo>
                  <a:pt x="0" y="56854"/>
                  <a:pt x="56854" y="0"/>
                  <a:pt x="126986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3067D1-8FBB-16C3-5713-657375098231}"/>
              </a:ext>
            </a:extLst>
          </p:cNvPr>
          <p:cNvSpPr txBox="1"/>
          <p:nvPr/>
        </p:nvSpPr>
        <p:spPr>
          <a:xfrm>
            <a:off x="423333" y="4402666"/>
            <a:ext cx="34290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latin typeface="Comic Sans MS"/>
                <a:ea typeface="Calibri"/>
                <a:cs typeface="Calibri"/>
              </a:rPr>
              <a:t>Children become code breakers and are able to decode unfamiliar words</a:t>
            </a:r>
            <a:endParaRPr lang="en-GB" b="1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708050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  <a:latin typeface="Comic Sans MS" panose="030F0702030302020204" pitchFamily="66" charset="0"/>
              </a:rPr>
              <a:t>Segmenting for spelling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3572" y="792627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200">
                <a:latin typeface="Comic Sans MS"/>
              </a:rPr>
              <a:t>To spell a word, we need to be able to identify the individual sounds in the spoken word </a:t>
            </a:r>
            <a:endParaRPr lang="en-GB" sz="22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>
                <a:latin typeface="Comic Sans MS"/>
              </a:rPr>
              <a:t>   E.g. rain </a:t>
            </a:r>
            <a:r>
              <a:rPr lang="en-GB" sz="2200">
                <a:latin typeface="Comic Sans MS"/>
                <a:sym typeface="Wingdings" panose="05000000000000000000" pitchFamily="2" charset="2"/>
              </a:rPr>
              <a:t> r-</a:t>
            </a:r>
            <a:r>
              <a:rPr lang="en-GB" sz="2200" err="1">
                <a:latin typeface="Comic Sans MS"/>
                <a:sym typeface="Wingdings" panose="05000000000000000000" pitchFamily="2" charset="2"/>
              </a:rPr>
              <a:t>ai</a:t>
            </a:r>
            <a:r>
              <a:rPr lang="en-GB" sz="2200">
                <a:latin typeface="Comic Sans MS"/>
                <a:sym typeface="Wingdings" panose="05000000000000000000" pitchFamily="2" charset="2"/>
              </a:rPr>
              <a:t>-n</a:t>
            </a:r>
            <a:endParaRPr lang="en-GB" sz="2200">
              <a:latin typeface="Comic Sans MS"/>
            </a:endParaRPr>
          </a:p>
          <a:p>
            <a:endParaRPr lang="en-GB" sz="220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0" indent="0">
              <a:buNone/>
              <a:defRPr/>
            </a:pPr>
            <a:r>
              <a:rPr lang="en-GB" sz="2200" b="1" u="sng">
                <a:latin typeface="Comic Sans MS"/>
              </a:rPr>
              <a:t>Phonics Fingers</a:t>
            </a:r>
            <a:endParaRPr lang="en-GB" sz="2200">
              <a:latin typeface="Comic Sans MS"/>
            </a:endParaRPr>
          </a:p>
          <a:p>
            <a:pPr marL="0" indent="0">
              <a:buNone/>
              <a:defRPr/>
            </a:pPr>
            <a:r>
              <a:rPr lang="en-GB" sz="2200">
                <a:latin typeface="Comic Sans MS"/>
              </a:rPr>
              <a:t>We use the left hand (palm facing) to count sounds from the thumb across the fingers to work out how many sounds can be heard in a word before attempting to write it.</a:t>
            </a:r>
            <a:endParaRPr lang="en-GB" sz="220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200" i="1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endParaRPr lang="en-GB" sz="2200">
              <a:latin typeface="Comic Sans MS" panose="030F0702030302020204" pitchFamily="66" charset="0"/>
            </a:endParaRPr>
          </a:p>
        </p:txBody>
      </p:sp>
      <p:pic>
        <p:nvPicPr>
          <p:cNvPr id="5" name="Picture 5" descr="A close up of black text&#10;&#10;Description automatically generated">
            <a:extLst>
              <a:ext uri="{FF2B5EF4-FFF2-40B4-BE49-F238E27FC236}">
                <a16:creationId xmlns:a16="http://schemas.microsoft.com/office/drawing/2014/main" id="{B2253CD7-AC5D-B4D8-2354-C92988767F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063" r="5138" b="-3960"/>
          <a:stretch/>
        </p:blipFill>
        <p:spPr>
          <a:xfrm>
            <a:off x="7743224" y="4637022"/>
            <a:ext cx="1468763" cy="186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994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  <a:latin typeface="Comic Sans MS" panose="030F0702030302020204" pitchFamily="66" charset="0"/>
              </a:rPr>
              <a:t>Segmenting activity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endParaRPr lang="en-GB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>
                <a:latin typeface="Comic Sans MS" panose="030F0702030302020204" pitchFamily="66" charset="0"/>
              </a:rPr>
              <a:t>Using phonics fingers, can you say how many phonemes are in each word?</a:t>
            </a:r>
          </a:p>
          <a:p>
            <a:r>
              <a:rPr lang="en-GB">
                <a:latin typeface="Comic Sans MS" panose="030F0702030302020204" pitchFamily="66" charset="0"/>
              </a:rPr>
              <a:t>cat</a:t>
            </a:r>
          </a:p>
          <a:p>
            <a:r>
              <a:rPr lang="en-GB">
                <a:latin typeface="Comic Sans MS" panose="030F0702030302020204" pitchFamily="66" charset="0"/>
              </a:rPr>
              <a:t>dress</a:t>
            </a:r>
          </a:p>
          <a:p>
            <a:r>
              <a:rPr lang="en-GB">
                <a:latin typeface="Comic Sans MS" panose="030F0702030302020204" pitchFamily="66" charset="0"/>
              </a:rPr>
              <a:t>sprint</a:t>
            </a:r>
          </a:p>
          <a:p>
            <a:pPr marL="0" indent="0">
              <a:buNone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6834" y="5807631"/>
            <a:ext cx="2658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Phoneme = sound</a:t>
            </a:r>
          </a:p>
          <a:p>
            <a:r>
              <a:rPr lang="en-GB">
                <a:latin typeface="Comic Sans MS" panose="030F0702030302020204" pitchFamily="66" charset="0"/>
              </a:rPr>
              <a:t>A phoneme you hear</a:t>
            </a:r>
          </a:p>
          <a:p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63465" t="19931" r="23844" b="58763"/>
          <a:stretch/>
        </p:blipFill>
        <p:spPr>
          <a:xfrm>
            <a:off x="3247394" y="5324456"/>
            <a:ext cx="950701" cy="140650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26285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How many phonemes are in each word?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528969" cy="5585619"/>
          </a:xfrm>
        </p:spPr>
        <p:txBody>
          <a:bodyPr anchor="ctr">
            <a:normAutofit/>
          </a:bodyPr>
          <a:lstStyle/>
          <a:p>
            <a:endParaRPr lang="en-GB">
              <a:latin typeface="Comic Sans MS" panose="030F0702030302020204" pitchFamily="66" charset="0"/>
            </a:endParaRPr>
          </a:p>
          <a:p>
            <a:r>
              <a:rPr lang="en-GB">
                <a:latin typeface="Comic Sans MS"/>
              </a:rPr>
              <a:t>cat = c – a – t                   = 3 phonemes </a:t>
            </a:r>
          </a:p>
          <a:p>
            <a:r>
              <a:rPr lang="pt-BR">
                <a:latin typeface="Comic Sans MS"/>
              </a:rPr>
              <a:t>dress = d - r - e – ss         = 4 phonemes</a:t>
            </a:r>
          </a:p>
          <a:p>
            <a:r>
              <a:rPr lang="pt-BR">
                <a:latin typeface="Comic Sans MS"/>
              </a:rPr>
              <a:t>sprint = s – p – r – i – n –t  = 6 phonemes</a:t>
            </a:r>
          </a:p>
          <a:p>
            <a:pPr marL="0" indent="0">
              <a:buNone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6834" y="5807631"/>
            <a:ext cx="2658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Phoneme = sound</a:t>
            </a:r>
          </a:p>
          <a:p>
            <a:r>
              <a:rPr lang="en-GB">
                <a:latin typeface="Comic Sans MS" panose="030F0702030302020204" pitchFamily="66" charset="0"/>
              </a:rPr>
              <a:t>A phoneme you hear</a:t>
            </a:r>
          </a:p>
          <a:p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63465" t="19931" r="23844" b="58763"/>
          <a:stretch/>
        </p:blipFill>
        <p:spPr>
          <a:xfrm>
            <a:off x="3247394" y="5324456"/>
            <a:ext cx="950701" cy="140650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51655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AAFE11-78E4-4093-2859-65FE02A3D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/>
                <a:cs typeface="Calibri Light"/>
              </a:rPr>
              <a:t>Supporting segmenting to write  </a:t>
            </a:r>
            <a:endParaRPr lang="en-GB">
              <a:solidFill>
                <a:srgbClr val="FFFFFF"/>
              </a:solidFill>
              <a:latin typeface="Comic Sans M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765AA-0D41-32DA-F69E-2894675639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latin typeface="Comic Sans MS"/>
                <a:cs typeface="Calibri" panose="020F0502020204030204"/>
              </a:rPr>
              <a:t>In rocket phonics we use:</a:t>
            </a:r>
            <a:endParaRPr lang="en-US"/>
          </a:p>
          <a:p>
            <a:pPr marL="457200" indent="-457200"/>
            <a:r>
              <a:rPr lang="en-GB">
                <a:latin typeface="Comic Sans MS"/>
                <a:cs typeface="Calibri" panose="020F0502020204030204"/>
              </a:rPr>
              <a:t>Phonics fingers</a:t>
            </a:r>
            <a:endParaRPr lang="en-GB">
              <a:latin typeface="Calibri" panose="020F0502020204030204"/>
              <a:cs typeface="Calibri" panose="020F0502020204030204"/>
            </a:endParaRPr>
          </a:p>
          <a:p>
            <a:pPr marL="457200" indent="-457200"/>
            <a:r>
              <a:rPr lang="en-GB">
                <a:latin typeface="Comic Sans MS"/>
                <a:cs typeface="Calibri" panose="020F0502020204030204"/>
              </a:rPr>
              <a:t>Phonics dashes </a:t>
            </a:r>
            <a:endParaRPr lang="en-GB">
              <a:cs typeface="Calibri" panose="020F0502020204030204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51FF7CA-701E-C8B4-EFEA-298E9B9FDE1A}"/>
              </a:ext>
            </a:extLst>
          </p:cNvPr>
          <p:cNvCxnSpPr/>
          <p:nvPr/>
        </p:nvCxnSpPr>
        <p:spPr>
          <a:xfrm>
            <a:off x="5724166" y="4149844"/>
            <a:ext cx="1058173" cy="8627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97039FF-2BC8-7379-E226-730F6E17F853}"/>
              </a:ext>
            </a:extLst>
          </p:cNvPr>
          <p:cNvCxnSpPr>
            <a:cxnSpLocks/>
          </p:cNvCxnSpPr>
          <p:nvPr/>
        </p:nvCxnSpPr>
        <p:spPr>
          <a:xfrm>
            <a:off x="7075637" y="4149843"/>
            <a:ext cx="1058173" cy="8627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34068F5-1025-4EA2-FEE2-BF6F894426B9}"/>
              </a:ext>
            </a:extLst>
          </p:cNvPr>
          <p:cNvCxnSpPr>
            <a:cxnSpLocks/>
          </p:cNvCxnSpPr>
          <p:nvPr/>
        </p:nvCxnSpPr>
        <p:spPr>
          <a:xfrm>
            <a:off x="8498996" y="4149844"/>
            <a:ext cx="1058173" cy="8627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B7669B3-81F3-8C01-5CFF-15D94FB3500C}"/>
              </a:ext>
            </a:extLst>
          </p:cNvPr>
          <p:cNvSpPr txBox="1">
            <a:spLocks/>
          </p:cNvSpPr>
          <p:nvPr/>
        </p:nvSpPr>
        <p:spPr>
          <a:xfrm>
            <a:off x="6097647" y="3648130"/>
            <a:ext cx="691228" cy="3840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>
                <a:latin typeface="Comic Sans MS"/>
                <a:cs typeface="Calibri" panose="020F0502020204030204"/>
              </a:rPr>
              <a:t>r</a:t>
            </a:r>
            <a:endParaRPr lang="en-US" sz="3600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F8E9DB83-94A9-7A4F-B4F3-D877ABA86290}"/>
              </a:ext>
            </a:extLst>
          </p:cNvPr>
          <p:cNvSpPr txBox="1">
            <a:spLocks/>
          </p:cNvSpPr>
          <p:nvPr/>
        </p:nvSpPr>
        <p:spPr>
          <a:xfrm>
            <a:off x="7262213" y="3648129"/>
            <a:ext cx="691228" cy="3840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>
                <a:latin typeface="Comic Sans MS"/>
                <a:cs typeface="Calibri" panose="020F0502020204030204"/>
              </a:rPr>
              <a:t>ai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CBEE7766-8348-D6CC-2B53-2CB60B2F740C}"/>
              </a:ext>
            </a:extLst>
          </p:cNvPr>
          <p:cNvSpPr txBox="1">
            <a:spLocks/>
          </p:cNvSpPr>
          <p:nvPr/>
        </p:nvSpPr>
        <p:spPr>
          <a:xfrm>
            <a:off x="8642439" y="3648130"/>
            <a:ext cx="691228" cy="3840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>
                <a:latin typeface="Comic Sans MS"/>
                <a:cs typeface="Calibri" panose="020F0502020204030204"/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23977553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Common Exception Words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200" dirty="0">
                <a:latin typeface="Comic Sans MS"/>
              </a:rPr>
              <a:t>Alongside the teaching of phonics, we cover </a:t>
            </a:r>
            <a:r>
              <a:rPr lang="en-GB" sz="2200" dirty="0">
                <a:solidFill>
                  <a:srgbClr val="FF0000"/>
                </a:solidFill>
                <a:latin typeface="Comic Sans MS"/>
              </a:rPr>
              <a:t>Common Exception Words (CEWs). </a:t>
            </a:r>
            <a:r>
              <a:rPr lang="en-GB" sz="2200" dirty="0">
                <a:latin typeface="Comic Sans MS"/>
              </a:rPr>
              <a:t>They are taught as whole words and need to be recognised by sight. </a:t>
            </a:r>
            <a:endParaRPr lang="en-GB" dirty="0"/>
          </a:p>
          <a:p>
            <a:pPr marL="0" indent="0">
              <a:buNone/>
            </a:pPr>
            <a:endParaRPr lang="en-GB" sz="22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>
                <a:latin typeface="Comic Sans MS"/>
              </a:rPr>
              <a:t>Many of these words are not phonetically decodable</a:t>
            </a:r>
          </a:p>
          <a:p>
            <a:r>
              <a:rPr lang="en-GB" sz="2200" dirty="0">
                <a:latin typeface="Comic Sans MS"/>
              </a:rPr>
              <a:t>e.g. was, the, I</a:t>
            </a:r>
          </a:p>
          <a:p>
            <a:pPr marL="0" indent="0">
              <a:buNone/>
            </a:pPr>
            <a:endParaRPr lang="en-GB" sz="22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>
                <a:latin typeface="Comic Sans MS"/>
              </a:rPr>
              <a:t>•Some are ‘tricky’ to start with but will become decodable once they have learned the harder GPCs (Grapheme Phoneme Correspondences)</a:t>
            </a:r>
          </a:p>
          <a:p>
            <a:endParaRPr lang="en-GB" sz="2200">
              <a:latin typeface="Comic Sans MS"/>
            </a:endParaRPr>
          </a:p>
          <a:p>
            <a:r>
              <a:rPr lang="en-GB" sz="2200" dirty="0">
                <a:latin typeface="Comic Sans MS"/>
              </a:rPr>
              <a:t>e.g.    out,  there</a:t>
            </a:r>
          </a:p>
        </p:txBody>
      </p:sp>
    </p:spTree>
    <p:extLst>
      <p:ext uri="{BB962C8B-B14F-4D97-AF65-F5344CB8AC3E}">
        <p14:creationId xmlns:p14="http://schemas.microsoft.com/office/powerpoint/2010/main" val="3019944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84889" y="2341582"/>
            <a:ext cx="221672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solidFill>
                  <a:srgbClr val="0070C0"/>
                </a:solidFill>
                <a:latin typeface="Comic Sans MS" panose="030F0702030302020204" pitchFamily="66" charset="0"/>
              </a:rPr>
              <a:t>Something that often holds a child back from becoming a fluent reader, is their common exception words recognition. Please help your child become confident at reading all of these. </a:t>
            </a:r>
            <a:endParaRPr lang="en-GB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705" y="419893"/>
            <a:ext cx="2363502" cy="17867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96" y="138539"/>
            <a:ext cx="4435720" cy="3239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5715" y="3511016"/>
            <a:ext cx="5306990" cy="30220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7539" y="3763107"/>
            <a:ext cx="2549769" cy="12003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solidFill>
                  <a:srgbClr val="00B050"/>
                </a:solidFill>
                <a:latin typeface="Comic Sans MS" panose="030F0702030302020204" pitchFamily="66" charset="0"/>
              </a:rPr>
              <a:t>Year 1 Common Exception Words</a:t>
            </a:r>
          </a:p>
        </p:txBody>
      </p:sp>
    </p:spTree>
    <p:extLst>
      <p:ext uri="{BB962C8B-B14F-4D97-AF65-F5344CB8AC3E}">
        <p14:creationId xmlns:p14="http://schemas.microsoft.com/office/powerpoint/2010/main" val="9017697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/>
              </a:rPr>
              <a:t>How we teach:</a:t>
            </a:r>
            <a:br>
              <a:rPr lang="en-GB">
                <a:solidFill>
                  <a:srgbClr val="FFFFFF"/>
                </a:solidFill>
                <a:latin typeface="Comic Sans MS"/>
              </a:rPr>
            </a:br>
            <a:r>
              <a:rPr lang="en-GB">
                <a:solidFill>
                  <a:srgbClr val="FFFFFF"/>
                </a:solidFill>
                <a:latin typeface="Comic Sans MS"/>
              </a:rPr>
              <a:t>Daily Phonics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/>
              </a:rPr>
              <a:t>15 minutes phonics input </a:t>
            </a:r>
            <a:r>
              <a:rPr lang="en-GB" sz="1400" dirty="0">
                <a:latin typeface="Comic Sans MS"/>
              </a:rPr>
              <a:t>(Revise, teach, practise and apply)</a:t>
            </a:r>
            <a:endParaRPr lang="en-GB" sz="1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/>
              </a:rPr>
              <a:t>15 minutes Pupil Practice Booklet</a:t>
            </a:r>
          </a:p>
          <a:p>
            <a:pPr marL="0" indent="0">
              <a:buNone/>
            </a:pPr>
            <a:r>
              <a:rPr lang="en-GB" sz="2000" dirty="0">
                <a:latin typeface="Comic Sans MS"/>
              </a:rPr>
              <a:t>15 minutes paired reading</a:t>
            </a:r>
          </a:p>
          <a:p>
            <a:pPr marL="0" indent="0">
              <a:buNone/>
            </a:pPr>
            <a:endParaRPr lang="en-GB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/>
              </a:rPr>
              <a:t>Extra phonics practice to consolidate and revise</a:t>
            </a:r>
          </a:p>
          <a:p>
            <a:pPr marL="0" indent="0">
              <a:buNone/>
            </a:pPr>
            <a:endParaRPr lang="en-GB" sz="20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omic Sans MS"/>
                <a:cs typeface="Calibri"/>
              </a:rPr>
              <a:t>Letter formation is taught as a specific lesson on a Friday.</a:t>
            </a:r>
            <a:endParaRPr lang="en-GB" sz="2000" dirty="0">
              <a:latin typeface="Comic Sans MS"/>
            </a:endParaRPr>
          </a:p>
          <a:p>
            <a:pPr marL="0" indent="0">
              <a:buNone/>
            </a:pPr>
            <a:endParaRPr lang="en-GB" sz="220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561419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br>
              <a:rPr lang="en-GB" sz="3400">
                <a:solidFill>
                  <a:srgbClr val="FFFFFF"/>
                </a:solidFill>
                <a:latin typeface="Comic Sans MS"/>
                <a:cs typeface="Calibri Light"/>
              </a:rPr>
            </a:br>
            <a:r>
              <a:rPr lang="en-GB" sz="3400">
                <a:solidFill>
                  <a:srgbClr val="FFFFFF"/>
                </a:solidFill>
                <a:latin typeface="Comic Sans MS"/>
                <a:cs typeface="Calibri Light"/>
              </a:rPr>
              <a:t>Reading at home</a:t>
            </a:r>
            <a:br>
              <a:rPr lang="en-GB" sz="3400">
                <a:solidFill>
                  <a:srgbClr val="FFFFFF"/>
                </a:solidFill>
                <a:latin typeface="Comic Sans MS"/>
                <a:cs typeface="Calibri Light"/>
              </a:rPr>
            </a:br>
            <a:br>
              <a:rPr lang="en-GB" sz="3400">
                <a:latin typeface="Comic Sans MS"/>
                <a:cs typeface="Calibri Light"/>
              </a:rPr>
            </a:br>
            <a:r>
              <a:rPr lang="en-GB" sz="3400">
                <a:solidFill>
                  <a:srgbClr val="FFFFFF"/>
                </a:solidFill>
                <a:latin typeface="Comic Sans MS"/>
                <a:cs typeface="Calibri Light"/>
              </a:rPr>
              <a:t>Decoding, fluency and comprehension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550583"/>
            <a:ext cx="8024728" cy="6168521"/>
          </a:xfrm>
        </p:spPr>
        <p:txBody>
          <a:bodyPr vert="horz" lIns="91440" tIns="45720" rIns="91440" bIns="45720" rtlCol="0" anchor="ctr">
            <a:noAutofit/>
          </a:bodyPr>
          <a:lstStyle/>
          <a:p>
            <a:endParaRPr lang="en-GB" sz="200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/>
              </a:rPr>
              <a:t>All children  will receive a reading book, access to several  e-books per half term and a library book</a:t>
            </a:r>
          </a:p>
          <a:p>
            <a:r>
              <a:rPr lang="en-GB" sz="2000" dirty="0">
                <a:latin typeface="Comic Sans MS"/>
              </a:rPr>
              <a:t>The reading book needs to be read at home (many times) and returned to school on a </a:t>
            </a:r>
            <a:r>
              <a:rPr lang="en-GB" sz="2000" dirty="0">
                <a:solidFill>
                  <a:srgbClr val="FF0000"/>
                </a:solidFill>
                <a:latin typeface="Comic Sans MS"/>
              </a:rPr>
              <a:t>Friday morning</a:t>
            </a:r>
            <a:r>
              <a:rPr lang="en-GB" sz="2000" b="1" dirty="0">
                <a:solidFill>
                  <a:srgbClr val="FF0000"/>
                </a:solidFill>
                <a:latin typeface="Comic Sans MS"/>
              </a:rPr>
              <a:t>. </a:t>
            </a:r>
            <a:r>
              <a:rPr lang="en-GB" sz="2000" dirty="0">
                <a:latin typeface="Comic Sans MS"/>
              </a:rPr>
              <a:t>Please ask your child to read and re-read the story over several days to develop their fluency. </a:t>
            </a:r>
            <a:endParaRPr lang="en-GB" sz="2000" b="1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/>
              </a:rPr>
              <a:t>Children read daily at school with a partner and within the week with a TA/CT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/>
              </a:rPr>
              <a:t>We suggest this pattern:</a:t>
            </a:r>
          </a:p>
          <a:p>
            <a:endParaRPr lang="en-GB" sz="2000">
              <a:latin typeface="Comic Sans MS" panose="030F0702030302020204" pitchFamily="66" charset="0"/>
            </a:endParaRPr>
          </a:p>
          <a:p>
            <a:pPr lvl="1"/>
            <a:r>
              <a:rPr lang="en-GB" sz="1600" b="1" dirty="0">
                <a:latin typeface="Comic Sans MS"/>
              </a:rPr>
              <a:t>1</a:t>
            </a:r>
            <a:r>
              <a:rPr lang="en-GB" sz="1600" b="1" baseline="30000" dirty="0">
                <a:latin typeface="Comic Sans MS"/>
              </a:rPr>
              <a:t>st</a:t>
            </a:r>
            <a:r>
              <a:rPr lang="en-GB" sz="1600" b="1" dirty="0">
                <a:latin typeface="Comic Sans MS"/>
              </a:rPr>
              <a:t> reading </a:t>
            </a:r>
            <a:r>
              <a:rPr lang="en-GB" sz="1600" dirty="0">
                <a:latin typeface="Comic Sans MS"/>
              </a:rPr>
              <a:t>- Look at the </a:t>
            </a:r>
            <a:r>
              <a:rPr lang="en-GB" sz="1600" dirty="0">
                <a:solidFill>
                  <a:srgbClr val="00B050"/>
                </a:solidFill>
                <a:latin typeface="Comic Sans MS"/>
              </a:rPr>
              <a:t>pictures</a:t>
            </a:r>
            <a:r>
              <a:rPr lang="en-GB" sz="1600" dirty="0">
                <a:latin typeface="Comic Sans MS"/>
              </a:rPr>
              <a:t> and talk about what is happening</a:t>
            </a:r>
          </a:p>
          <a:p>
            <a:endParaRPr lang="en-GB" sz="2000">
              <a:latin typeface="Comic Sans MS" panose="030F0702030302020204" pitchFamily="66" charset="0"/>
            </a:endParaRPr>
          </a:p>
          <a:p>
            <a:pPr lvl="1"/>
            <a:r>
              <a:rPr lang="en-GB" sz="1600" b="1" dirty="0">
                <a:latin typeface="Comic Sans MS"/>
              </a:rPr>
              <a:t>2</a:t>
            </a:r>
            <a:r>
              <a:rPr lang="en-GB" sz="1600" b="1" baseline="30000" dirty="0">
                <a:latin typeface="Comic Sans MS"/>
              </a:rPr>
              <a:t>nd</a:t>
            </a:r>
            <a:r>
              <a:rPr lang="en-GB" sz="1600" b="1" dirty="0">
                <a:latin typeface="Comic Sans MS"/>
              </a:rPr>
              <a:t> reading </a:t>
            </a:r>
            <a:r>
              <a:rPr lang="en-GB" sz="1600" dirty="0">
                <a:latin typeface="Comic Sans MS"/>
              </a:rPr>
              <a:t>- Ask your child to read the book concentrating on the </a:t>
            </a:r>
            <a:r>
              <a:rPr lang="en-GB" sz="1600" dirty="0">
                <a:solidFill>
                  <a:srgbClr val="00B050"/>
                </a:solidFill>
                <a:latin typeface="Comic Sans MS"/>
              </a:rPr>
              <a:t>phonics/keywords </a:t>
            </a:r>
            <a:r>
              <a:rPr lang="en-GB" sz="1600" dirty="0">
                <a:latin typeface="Comic Sans MS"/>
              </a:rPr>
              <a:t>on the inside front cover.</a:t>
            </a:r>
          </a:p>
          <a:p>
            <a:endParaRPr lang="en-GB" sz="2000">
              <a:latin typeface="Comic Sans MS" panose="030F0702030302020204" pitchFamily="66" charset="0"/>
            </a:endParaRPr>
          </a:p>
          <a:p>
            <a:pPr lvl="1"/>
            <a:r>
              <a:rPr lang="en-GB" sz="1600" b="1" dirty="0">
                <a:latin typeface="Comic Sans MS"/>
              </a:rPr>
              <a:t>3</a:t>
            </a:r>
            <a:r>
              <a:rPr lang="en-GB" sz="1600" b="1" baseline="30000" dirty="0">
                <a:latin typeface="Comic Sans MS"/>
              </a:rPr>
              <a:t>rd</a:t>
            </a:r>
            <a:r>
              <a:rPr lang="en-GB" sz="1600" b="1" dirty="0">
                <a:latin typeface="Comic Sans MS"/>
              </a:rPr>
              <a:t> reading </a:t>
            </a:r>
            <a:r>
              <a:rPr lang="en-GB" sz="1600" dirty="0">
                <a:latin typeface="Comic Sans MS"/>
              </a:rPr>
              <a:t>– Focus on using a </a:t>
            </a:r>
            <a:r>
              <a:rPr lang="en-GB" sz="1600" dirty="0">
                <a:solidFill>
                  <a:srgbClr val="00B050"/>
                </a:solidFill>
                <a:latin typeface="Comic Sans MS"/>
              </a:rPr>
              <a:t>storyteller voice </a:t>
            </a:r>
            <a:r>
              <a:rPr lang="en-GB" sz="1600" dirty="0">
                <a:latin typeface="Comic Sans MS"/>
              </a:rPr>
              <a:t>and developing fluency for the words read. </a:t>
            </a:r>
          </a:p>
          <a:p>
            <a:endParaRPr lang="en-GB" sz="2000">
              <a:latin typeface="Comic Sans MS" panose="030F0702030302020204" pitchFamily="66" charset="0"/>
            </a:endParaRPr>
          </a:p>
          <a:p>
            <a:pPr lvl="1"/>
            <a:r>
              <a:rPr lang="en-GB" sz="1600" b="1" dirty="0">
                <a:latin typeface="Comic Sans MS"/>
              </a:rPr>
              <a:t>4</a:t>
            </a:r>
            <a:r>
              <a:rPr lang="en-GB" sz="1600" b="1" baseline="30000" dirty="0">
                <a:latin typeface="Comic Sans MS"/>
              </a:rPr>
              <a:t>th</a:t>
            </a:r>
            <a:r>
              <a:rPr lang="en-GB" sz="1600" b="1" dirty="0">
                <a:latin typeface="Comic Sans MS"/>
              </a:rPr>
              <a:t> reading </a:t>
            </a:r>
            <a:r>
              <a:rPr lang="en-GB" sz="1600" dirty="0">
                <a:latin typeface="Comic Sans MS"/>
              </a:rPr>
              <a:t>– Ask your child questions about the story to develop their </a:t>
            </a:r>
            <a:r>
              <a:rPr lang="en-GB" sz="1600" dirty="0">
                <a:solidFill>
                  <a:srgbClr val="00B050"/>
                </a:solidFill>
                <a:latin typeface="Comic Sans MS"/>
              </a:rPr>
              <a:t>comprehension. </a:t>
            </a:r>
            <a:endParaRPr lang="en-GB" sz="16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8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4958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455A81E4-64E9-97FD-A231-2FC1E39D3655}"/>
              </a:ext>
            </a:extLst>
          </p:cNvPr>
          <p:cNvSpPr/>
          <p:nvPr/>
        </p:nvSpPr>
        <p:spPr>
          <a:xfrm rot="19380000">
            <a:off x="5286962" y="4397962"/>
            <a:ext cx="1166518" cy="54563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765" y="476445"/>
            <a:ext cx="4673112" cy="57941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217" y="209107"/>
            <a:ext cx="4870092" cy="602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072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Right 2">
            <a:extLst>
              <a:ext uri="{FF2B5EF4-FFF2-40B4-BE49-F238E27FC236}">
                <a16:creationId xmlns:a16="http://schemas.microsoft.com/office/drawing/2014/main" id="{F7362CA5-70A3-3A09-98E8-9AA810938FF0}"/>
              </a:ext>
            </a:extLst>
          </p:cNvPr>
          <p:cNvSpPr/>
          <p:nvPr/>
        </p:nvSpPr>
        <p:spPr>
          <a:xfrm>
            <a:off x="733777" y="1058333"/>
            <a:ext cx="2135481" cy="24835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3335" y="292763"/>
            <a:ext cx="5294434" cy="640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8021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554E87-30F8-DA70-79E8-A645F2AD8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529" y="436361"/>
            <a:ext cx="9513252" cy="1325563"/>
          </a:xfrm>
        </p:spPr>
        <p:txBody>
          <a:bodyPr>
            <a:normAutofit/>
          </a:bodyPr>
          <a:lstStyle/>
          <a:p>
            <a:r>
              <a:rPr lang="en-GB">
                <a:latin typeface="Comic Sans MS"/>
                <a:cs typeface="Calibri Light"/>
              </a:rPr>
              <a:t>How can I help my child at home?</a:t>
            </a:r>
            <a:endParaRPr lang="en-US">
              <a:latin typeface="Comic Sans M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1B73E-1316-F441-EC05-621057248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4841" y="1979680"/>
            <a:ext cx="6867819" cy="419252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  <a:latin typeface="Comic Sans MS"/>
                <a:cs typeface="Calibri" panose="020F0502020204030204"/>
              </a:rPr>
              <a:t>'I can blend' </a:t>
            </a:r>
            <a:r>
              <a:rPr lang="en-GB" sz="2000" dirty="0">
                <a:latin typeface="Comic Sans MS"/>
                <a:cs typeface="Calibri" panose="020F0502020204030204"/>
              </a:rPr>
              <a:t>sheets will be sent home weekly. Please help your child to read and </a:t>
            </a:r>
            <a:r>
              <a:rPr lang="en-GB" sz="2000" b="1" dirty="0">
                <a:latin typeface="Comic Sans MS"/>
                <a:cs typeface="Calibri" panose="020F0502020204030204"/>
              </a:rPr>
              <a:t>write</a:t>
            </a:r>
            <a:r>
              <a:rPr lang="en-GB" sz="2000" dirty="0">
                <a:latin typeface="Comic Sans MS"/>
                <a:cs typeface="Calibri" panose="020F0502020204030204"/>
              </a:rPr>
              <a:t> the words to help consolidate the learning at home.</a:t>
            </a:r>
          </a:p>
          <a:p>
            <a:pPr marL="0" indent="0">
              <a:buNone/>
            </a:pPr>
            <a:r>
              <a:rPr lang="en-GB" sz="2000" dirty="0">
                <a:latin typeface="Comic Sans MS"/>
                <a:cs typeface="Calibri" panose="020F0502020204030204"/>
              </a:rPr>
              <a:t>Once they have read them and are confident cover them and then dictate one.</a:t>
            </a:r>
          </a:p>
          <a:p>
            <a:pPr marL="0" indent="0">
              <a:buNone/>
            </a:pPr>
            <a:endParaRPr lang="en-GB" sz="2000">
              <a:latin typeface="Comic Sans MS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000" u="sng" dirty="0">
                <a:latin typeface="Comic Sans MS"/>
                <a:cs typeface="Calibri" panose="020F0502020204030204"/>
              </a:rPr>
              <a:t>Practise oral blending </a:t>
            </a:r>
            <a:r>
              <a:rPr lang="en-GB" sz="2000" dirty="0">
                <a:latin typeface="Comic Sans MS"/>
                <a:cs typeface="Calibri" panose="020F0502020204030204"/>
              </a:rPr>
              <a:t>e.g. s-m-</a:t>
            </a:r>
            <a:r>
              <a:rPr lang="en-GB" sz="2000" dirty="0" err="1">
                <a:latin typeface="Comic Sans MS"/>
                <a:cs typeface="Calibri" panose="020F0502020204030204"/>
              </a:rPr>
              <a:t>ar</a:t>
            </a:r>
            <a:r>
              <a:rPr lang="en-GB" sz="2000" dirty="0">
                <a:latin typeface="Comic Sans MS"/>
                <a:cs typeface="Calibri" panose="020F0502020204030204"/>
              </a:rPr>
              <a:t>-t</a:t>
            </a:r>
          </a:p>
          <a:p>
            <a:pPr marL="0" indent="0">
              <a:buNone/>
            </a:pPr>
            <a:endParaRPr lang="en-GB" sz="2000">
              <a:latin typeface="Comic Sans MS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000" dirty="0">
                <a:latin typeface="Comic Sans MS"/>
                <a:cs typeface="Calibri" panose="020F0502020204030204"/>
              </a:rPr>
              <a:t>My school uniform looks s-m-</a:t>
            </a:r>
            <a:r>
              <a:rPr lang="en-GB" sz="2000" dirty="0" err="1">
                <a:latin typeface="Comic Sans MS"/>
                <a:cs typeface="Calibri" panose="020F0502020204030204"/>
              </a:rPr>
              <a:t>ar</a:t>
            </a:r>
            <a:r>
              <a:rPr lang="en-GB" sz="2000" dirty="0">
                <a:latin typeface="Comic Sans MS"/>
                <a:cs typeface="Calibri" panose="020F0502020204030204"/>
              </a:rPr>
              <a:t>-t.</a:t>
            </a:r>
          </a:p>
        </p:txBody>
      </p:sp>
      <p:pic>
        <p:nvPicPr>
          <p:cNvPr id="6" name="Picture 5" descr="A close-up of a card&#10;&#10;Description automatically generated">
            <a:extLst>
              <a:ext uri="{FF2B5EF4-FFF2-40B4-BE49-F238E27FC236}">
                <a16:creationId xmlns:a16="http://schemas.microsoft.com/office/drawing/2014/main" id="{EDA82091-B706-D217-FCB4-38C8F06477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87" y="1973179"/>
            <a:ext cx="204821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5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37D5E-9536-B0D9-6EFD-2B41EEB59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208" y="427470"/>
            <a:ext cx="10515600" cy="5751260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/>
              </a:rPr>
              <a:t>Please </a:t>
            </a:r>
            <a:r>
              <a:rPr lang="en-GB" sz="2800" dirty="0">
                <a:solidFill>
                  <a:srgbClr val="FF0000"/>
                </a:solidFill>
                <a:latin typeface="Comic Sans MS"/>
              </a:rPr>
              <a:t>record</a:t>
            </a:r>
            <a:r>
              <a:rPr lang="en-GB" sz="2800" dirty="0">
                <a:latin typeface="Comic Sans MS"/>
              </a:rPr>
              <a:t> in your child’s home school link book what they have read and do note if they are finding something tricky.</a:t>
            </a:r>
            <a:br>
              <a:rPr lang="en-GB" sz="2800" dirty="0">
                <a:latin typeface="Comic Sans MS"/>
              </a:rPr>
            </a:b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</a:rPr>
              <a:t>i.e. 1</a:t>
            </a:r>
            <a:r>
              <a:rPr lang="en-GB" sz="2800" baseline="30000" dirty="0">
                <a:latin typeface="Comic Sans MS"/>
              </a:rPr>
              <a:t>st</a:t>
            </a:r>
            <a:r>
              <a:rPr lang="en-GB" sz="2800" dirty="0">
                <a:latin typeface="Comic Sans MS"/>
              </a:rPr>
              <a:t> read – Joe looked at the pictures and was able to predict what they story might be about. </a:t>
            </a:r>
            <a:r>
              <a:rPr lang="en-GB" sz="2800" dirty="0">
                <a:latin typeface="Comic Sans MS"/>
                <a:sym typeface="Wingdings" panose="05000000000000000000" pitchFamily="2" charset="2"/>
              </a:rPr>
              <a:t></a:t>
            </a:r>
            <a:br>
              <a:rPr lang="en-GB" sz="2800" dirty="0">
                <a:latin typeface="Comic Sans MS" panose="030F0702030302020204" pitchFamily="66" charset="0"/>
              </a:rPr>
            </a:b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  <a:sym typeface="Wingdings" panose="05000000000000000000" pitchFamily="2" charset="2"/>
              </a:rPr>
              <a:t>2</a:t>
            </a:r>
            <a:r>
              <a:rPr lang="en-GB" sz="2800" baseline="30000" dirty="0">
                <a:latin typeface="Comic Sans MS"/>
                <a:sym typeface="Wingdings" panose="05000000000000000000" pitchFamily="2" charset="2"/>
              </a:rPr>
              <a:t>nd</a:t>
            </a:r>
            <a:r>
              <a:rPr lang="en-GB" sz="2800" dirty="0">
                <a:latin typeface="Comic Sans MS"/>
                <a:sym typeface="Wingdings" panose="05000000000000000000" pitchFamily="2" charset="2"/>
              </a:rPr>
              <a:t> read –  hairdresser </a:t>
            </a:r>
            <a:r>
              <a:rPr lang="en-GB" sz="2800" dirty="0">
                <a:latin typeface="Comic Sans MS"/>
                <a:sym typeface="Symbol" panose="05050102010706020507" pitchFamily="18" charset="2"/>
              </a:rPr>
              <a:t>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  <a:sym typeface="Symbol" panose="05050102010706020507" pitchFamily="18" charset="2"/>
              </a:rPr>
              <a:t>scooted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  <a:sym typeface="Symbol" panose="05050102010706020507" pitchFamily="18" charset="2"/>
              </a:rPr>
              <a:t>		Joe needed help with glanced</a:t>
            </a:r>
            <a:br>
              <a:rPr lang="en-GB" sz="2800" dirty="0">
                <a:latin typeface="Comic Sans MS" panose="030F0702030302020204" pitchFamily="66" charset="0"/>
              </a:rPr>
            </a:b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  <a:sym typeface="Symbol" panose="05050102010706020507" pitchFamily="18" charset="2"/>
              </a:rPr>
              <a:t>3</a:t>
            </a:r>
            <a:r>
              <a:rPr lang="en-GB" sz="2800" baseline="30000" dirty="0">
                <a:latin typeface="Comic Sans MS"/>
                <a:sym typeface="Symbol" panose="05050102010706020507" pitchFamily="18" charset="2"/>
              </a:rPr>
              <a:t>rd</a:t>
            </a:r>
            <a:r>
              <a:rPr lang="en-GB" sz="2800" dirty="0">
                <a:latin typeface="Comic Sans MS"/>
                <a:sym typeface="Symbol" panose="05050102010706020507" pitchFamily="18" charset="2"/>
              </a:rPr>
              <a:t> read – Joe re-read the story well and was able to sight read glanced.</a:t>
            </a:r>
            <a:br>
              <a:rPr lang="en-GB" sz="2800" dirty="0">
                <a:latin typeface="Comic Sans MS" panose="030F0702030302020204" pitchFamily="66" charset="0"/>
              </a:rPr>
            </a:b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  <a:sym typeface="Symbol" panose="05050102010706020507" pitchFamily="18" charset="2"/>
              </a:rPr>
              <a:t>4</a:t>
            </a:r>
            <a:r>
              <a:rPr lang="en-GB" sz="2800" baseline="30000" dirty="0">
                <a:latin typeface="Comic Sans MS"/>
                <a:sym typeface="Symbol" panose="05050102010706020507" pitchFamily="18" charset="2"/>
              </a:rPr>
              <a:t>th</a:t>
            </a:r>
            <a:r>
              <a:rPr lang="en-GB" sz="2800" dirty="0">
                <a:latin typeface="Comic Sans MS"/>
                <a:sym typeface="Symbol" panose="05050102010706020507" pitchFamily="18" charset="2"/>
              </a:rPr>
              <a:t> read – We discussed the questions in the book and Joe retold the story in his own words.</a:t>
            </a:r>
            <a:r>
              <a:rPr lang="en-GB" sz="1800" dirty="0">
                <a:latin typeface="Comic Sans MS"/>
                <a:sym typeface="Symbol" panose="05050102010706020507" pitchFamily="18" charset="2"/>
              </a:rPr>
              <a:t> 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7749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1B73E-1316-F441-EC05-621057248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081" y="1665902"/>
            <a:ext cx="10056930" cy="419252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rgbClr val="FF0000"/>
                </a:solidFill>
                <a:latin typeface="Comic Sans MS"/>
                <a:cs typeface="Calibri" panose="020F0502020204030204"/>
              </a:rPr>
              <a:t>Any questions?</a:t>
            </a:r>
          </a:p>
          <a:p>
            <a:pPr marL="0" indent="0">
              <a:buNone/>
            </a:pPr>
            <a:endParaRPr lang="en-GB" sz="4000" dirty="0">
              <a:solidFill>
                <a:srgbClr val="FF0000"/>
              </a:solidFill>
              <a:latin typeface="Comic Sans MS"/>
              <a:cs typeface="Calibri" panose="020F0502020204030204"/>
            </a:endParaRPr>
          </a:p>
          <a:p>
            <a:pPr marL="0" indent="0">
              <a:buNone/>
            </a:pPr>
            <a:r>
              <a:rPr lang="en-GB" sz="4000" b="1" dirty="0">
                <a:latin typeface="Comic Sans MS"/>
                <a:cs typeface="Calibri" panose="020F0502020204030204"/>
              </a:rPr>
              <a:t>Children will now join us to….</a:t>
            </a:r>
          </a:p>
        </p:txBody>
      </p:sp>
    </p:spTree>
    <p:extLst>
      <p:ext uri="{BB962C8B-B14F-4D97-AF65-F5344CB8AC3E}">
        <p14:creationId xmlns:p14="http://schemas.microsoft.com/office/powerpoint/2010/main" val="4863383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F2FBB9-482E-6AB3-749B-406FD1A52B34}"/>
              </a:ext>
            </a:extLst>
          </p:cNvPr>
          <p:cNvSpPr txBox="1"/>
          <p:nvPr/>
        </p:nvSpPr>
        <p:spPr>
          <a:xfrm>
            <a:off x="3149573" y="2452281"/>
            <a:ext cx="5895598" cy="21236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3600" b="1">
              <a:latin typeface="Comic Sans MS"/>
            </a:endParaRPr>
          </a:p>
          <a:p>
            <a:pPr lvl="1" algn="ctr"/>
            <a:r>
              <a:rPr lang="en-GB" sz="2400" b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'Reading and writing cannot be separated</a:t>
            </a:r>
          </a:p>
          <a:p>
            <a:pPr lvl="1" algn="ctr"/>
            <a:r>
              <a:rPr lang="en-GB" sz="2400" b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Reading is breathing in</a:t>
            </a:r>
          </a:p>
          <a:p>
            <a:pPr lvl="1" algn="ctr"/>
            <a:r>
              <a:rPr lang="en-GB" sz="2400" b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Writing is breathing out'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2EA46E-59DC-4166-9152-DB0063F0F22A}"/>
              </a:ext>
            </a:extLst>
          </p:cNvPr>
          <p:cNvSpPr txBox="1"/>
          <p:nvPr/>
        </p:nvSpPr>
        <p:spPr>
          <a:xfrm>
            <a:off x="787000" y="410266"/>
            <a:ext cx="10149051" cy="16927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Comic Sans MS"/>
                <a:cs typeface="Calibri"/>
              </a:rPr>
              <a:t>Ohio State University researchers found that young children whose parents frequently read to them could enter kindergarten having heard an estimated </a:t>
            </a:r>
            <a:r>
              <a:rPr lang="en-US" sz="3200" b="1" dirty="0">
                <a:latin typeface="Comic Sans MS"/>
                <a:cs typeface="Calibri"/>
              </a:rPr>
              <a:t>1.4 million more words</a:t>
            </a:r>
            <a:r>
              <a:rPr lang="en-US" sz="2400" dirty="0">
                <a:latin typeface="Comic Sans MS"/>
                <a:cs typeface="Calibri"/>
              </a:rPr>
              <a:t> than children who were rarely or never read to </a:t>
            </a:r>
            <a:r>
              <a:rPr lang="en-US" sz="1400" dirty="0">
                <a:latin typeface="Comic Sans MS"/>
                <a:cs typeface="Calibri"/>
              </a:rPr>
              <a:t>(July  2019).</a:t>
            </a:r>
            <a:endParaRPr lang="en-US" sz="1400" dirty="0">
              <a:latin typeface="Comic Sans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972A16-A345-24E5-93D8-38FFAFC2712E}"/>
              </a:ext>
            </a:extLst>
          </p:cNvPr>
          <p:cNvSpPr txBox="1"/>
          <p:nvPr/>
        </p:nvSpPr>
        <p:spPr>
          <a:xfrm>
            <a:off x="1552432" y="5061045"/>
            <a:ext cx="9553432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>
                <a:solidFill>
                  <a:schemeClr val="accent6"/>
                </a:solidFill>
                <a:latin typeface="Comic Sans MS"/>
                <a:ea typeface="Calibri"/>
                <a:cs typeface="Calibri"/>
              </a:rPr>
              <a:t>Thank you for coming today. </a:t>
            </a:r>
            <a:endParaRPr lang="en-US" b="1">
              <a:solidFill>
                <a:schemeClr val="accent6"/>
              </a:solidFill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GB" sz="3600" b="1" dirty="0">
                <a:solidFill>
                  <a:schemeClr val="accent6"/>
                </a:solidFill>
                <a:latin typeface="Comic Sans MS"/>
                <a:ea typeface="Calibri"/>
                <a:cs typeface="Calibri"/>
              </a:rPr>
              <a:t>Your time and support is invaluable to helping your child succeed.</a:t>
            </a:r>
            <a:endParaRPr lang="en-GB" b="1">
              <a:solidFill>
                <a:schemeClr val="accent6"/>
              </a:solidFill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44254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A6E98444773541B2FFAA1AD96D1FA1" ma:contentTypeVersion="17" ma:contentTypeDescription="Create a new document." ma:contentTypeScope="" ma:versionID="4b6af4fd6f7fef78e60138038f1f798a">
  <xsd:schema xmlns:xsd="http://www.w3.org/2001/XMLSchema" xmlns:xs="http://www.w3.org/2001/XMLSchema" xmlns:p="http://schemas.microsoft.com/office/2006/metadata/properties" xmlns:ns2="b7690056-a357-435e-b8ff-9edb59231559" xmlns:ns3="76668642-f934-4610-b993-d2030cf93ae0" targetNamespace="http://schemas.microsoft.com/office/2006/metadata/properties" ma:root="true" ma:fieldsID="9e587bf64c96a8074a700410001c9980" ns2:_="" ns3:_="">
    <xsd:import namespace="b7690056-a357-435e-b8ff-9edb59231559"/>
    <xsd:import namespace="76668642-f934-4610-b993-d2030cf93a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690056-a357-435e-b8ff-9edb592315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0b1f9e3-a32c-47c2-a0c8-0018341ad0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668642-f934-4610-b993-d2030cf93ae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60a6596-e18b-4682-aa9e-410f0d070486}" ma:internalName="TaxCatchAll" ma:showField="CatchAllData" ma:web="76668642-f934-4610-b993-d2030cf93a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6668642-f934-4610-b993-d2030cf93ae0" xsi:nil="true"/>
    <lcf76f155ced4ddcb4097134ff3c332f xmlns="b7690056-a357-435e-b8ff-9edb59231559">
      <Terms xmlns="http://schemas.microsoft.com/office/infopath/2007/PartnerControls"/>
    </lcf76f155ced4ddcb4097134ff3c332f>
    <SharedWithUsers xmlns="76668642-f934-4610-b993-d2030cf93ae0">
      <UserInfo>
        <DisplayName>deputy</DisplayName>
        <AccountId>16</AccountId>
        <AccountType/>
      </UserInfo>
      <UserInfo>
        <DisplayName>Helen Southgate</DisplayName>
        <AccountId>13</AccountId>
        <AccountType/>
      </UserInfo>
      <UserInfo>
        <DisplayName>Lisa Wallage</DisplayName>
        <AccountId>105</AccountId>
        <AccountType/>
      </UserInfo>
      <UserInfo>
        <DisplayName>Office@thorpe.surrey.sch.uk</DisplayName>
        <AccountId>292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3C04C4-8020-43FE-846F-AF27AF16CAA3}">
  <ds:schemaRefs>
    <ds:schemaRef ds:uri="76668642-f934-4610-b993-d2030cf93ae0"/>
    <ds:schemaRef ds:uri="b7690056-a357-435e-b8ff-9edb592315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F5E693C-23E9-4A49-BF23-D10DC74E4655}">
  <ds:schemaRefs>
    <ds:schemaRef ds:uri="http://purl.org/dc/elements/1.1/"/>
    <ds:schemaRef ds:uri="http://schemas.microsoft.com/office/infopath/2007/PartnerControls"/>
    <ds:schemaRef ds:uri="http://purl.org/dc/terms/"/>
    <ds:schemaRef ds:uri="76668642-f934-4610-b993-d2030cf93ae0"/>
    <ds:schemaRef ds:uri="http://schemas.openxmlformats.org/package/2006/metadata/core-properties"/>
    <ds:schemaRef ds:uri="http://schemas.microsoft.com/office/2006/documentManagement/types"/>
    <ds:schemaRef ds:uri="b7690056-a357-435e-b8ff-9edb59231559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CEF89EE-FD40-428E-A43D-FE0EFE0931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1195</Words>
  <Application>Microsoft Office PowerPoint</Application>
  <PresentationFormat>Widescreen</PresentationFormat>
  <Paragraphs>141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Twinkl SemiBold</vt:lpstr>
      <vt:lpstr>Office Theme</vt:lpstr>
      <vt:lpstr>Welcome to Ruby Class Phonics Workshop </vt:lpstr>
      <vt:lpstr>Aims</vt:lpstr>
      <vt:lpstr>New research on the  benefits of reading (beyond academic success)</vt:lpstr>
      <vt:lpstr>Phonics consists of:</vt:lpstr>
      <vt:lpstr>How to say the sounds</vt:lpstr>
      <vt:lpstr>Some of the graphemes we teach in Year 2. We have this for you to take home. </vt:lpstr>
      <vt:lpstr>Sequence of graphemes</vt:lpstr>
      <vt:lpstr>Blending for reading</vt:lpstr>
      <vt:lpstr>Segmenting for spelling</vt:lpstr>
      <vt:lpstr>Segmenting activity</vt:lpstr>
      <vt:lpstr>How many phonemes are in each word?</vt:lpstr>
      <vt:lpstr>Supporting segmenting to write  </vt:lpstr>
      <vt:lpstr>Common Exception Words</vt:lpstr>
      <vt:lpstr>PowerPoint Presentation</vt:lpstr>
      <vt:lpstr>How we teach: Daily Phonics</vt:lpstr>
      <vt:lpstr> Reading at home  Decoding, fluency and comprehension</vt:lpstr>
      <vt:lpstr>PowerPoint Presentation</vt:lpstr>
      <vt:lpstr>PowerPoint Presentation</vt:lpstr>
      <vt:lpstr>How can I help my child at home?</vt:lpstr>
      <vt:lpstr>Please record in your child’s home school link book what they have read and do note if they are finding something tricky.  i.e. 1st read – Joe looked at the pictures and was able to predict what they story might be about.   2nd read –  hairdresser  scooted   Joe needed help with glanced  3rd read – Joe re-read the story well and was able to sight read glanced.  4th read – We discussed the questions in the book and Joe retold the story in his own words. 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King</dc:creator>
  <cp:lastModifiedBy>Kimberley George</cp:lastModifiedBy>
  <cp:revision>159</cp:revision>
  <dcterms:created xsi:type="dcterms:W3CDTF">2023-07-19T20:33:38Z</dcterms:created>
  <dcterms:modified xsi:type="dcterms:W3CDTF">2023-11-21T21:06:18Z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0x0101001FA6E98444773541B2FFAA1AD96D1FA1</vt:lpwstr>
  </property>
  <property fmtid="{D5CDD505-2E9C-101B-9397-08002B2CF9AE}" pid="3" name="MediaServiceImageTags">
    <vt:lpwstr/>
  </property>
</Properties>
</file>