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ags/tag1.xml" ContentType="application/vnd.openxmlformats-officedocument.presentationml.tags+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tags/tag2.xml" ContentType="application/vnd.openxmlformats-officedocument.presentationml.tags+xml"/>
  <Override PartName="/ppt/tags/tag3.xml" ContentType="application/vnd.openxmlformats-officedocument.presentationml.tags+xml"/>
  <Override PartName="/ppt/notesSlides/notesSlide1.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notesSlides/notesSlide2.xml" ContentType="application/vnd.openxmlformats-officedocument.presentationml.notesSlide+xml"/>
  <Override PartName="/ppt/tags/tag6.xml" ContentType="application/vnd.openxmlformats-officedocument.presentationml.tags+xml"/>
  <Override PartName="/ppt/notesSlides/notesSlide3.xml" ContentType="application/vnd.openxmlformats-officedocument.presentationml.notesSlide+xml"/>
  <Override PartName="/ppt/tags/tag7.xml" ContentType="application/vnd.openxmlformats-officedocument.presentationml.tags+xml"/>
  <Override PartName="/ppt/notesSlides/notesSlide4.xml" ContentType="application/vnd.openxmlformats-officedocument.presentationml.notesSlide+xml"/>
  <Override PartName="/ppt/tags/tag8.xml" ContentType="application/vnd.openxmlformats-officedocument.presentationml.tags+xml"/>
  <Override PartName="/ppt/notesSlides/notesSlide5.xml" ContentType="application/vnd.openxmlformats-officedocument.presentationml.notesSlide+xml"/>
  <Override PartName="/ppt/tags/tag9.xml" ContentType="application/vnd.openxmlformats-officedocument.presentationml.tags+xml"/>
  <Override PartName="/ppt/tags/tag10.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6" r:id="rId4"/>
    <p:sldMasterId id="2147483840" r:id="rId5"/>
    <p:sldMasterId id="2147483852" r:id="rId6"/>
  </p:sldMasterIdLst>
  <p:notesMasterIdLst>
    <p:notesMasterId r:id="rId31"/>
  </p:notesMasterIdLst>
  <p:sldIdLst>
    <p:sldId id="256" r:id="rId7"/>
    <p:sldId id="298" r:id="rId8"/>
    <p:sldId id="260" r:id="rId9"/>
    <p:sldId id="290" r:id="rId10"/>
    <p:sldId id="258" r:id="rId11"/>
    <p:sldId id="267" r:id="rId12"/>
    <p:sldId id="274" r:id="rId13"/>
    <p:sldId id="268" r:id="rId14"/>
    <p:sldId id="299" r:id="rId15"/>
    <p:sldId id="293" r:id="rId16"/>
    <p:sldId id="285" r:id="rId17"/>
    <p:sldId id="303" r:id="rId18"/>
    <p:sldId id="288" r:id="rId19"/>
    <p:sldId id="279" r:id="rId20"/>
    <p:sldId id="286" r:id="rId21"/>
    <p:sldId id="278" r:id="rId22"/>
    <p:sldId id="257" r:id="rId23"/>
    <p:sldId id="300" r:id="rId24"/>
    <p:sldId id="291" r:id="rId25"/>
    <p:sldId id="301" r:id="rId26"/>
    <p:sldId id="302" r:id="rId27"/>
    <p:sldId id="280" r:id="rId28"/>
    <p:sldId id="269" r:id="rId29"/>
    <p:sldId id="281" r:id="rId3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C84AD57-6850-C9C2-6B51-1506BF57BE42}" v="38" dt="2025-07-01T20:37:21.614"/>
    <p1510:client id="{FB4C00F7-DA19-731E-3F5A-173A976FA773}" v="130" dt="2025-07-03T07:15:48.79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2880"/>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21" Type="http://schemas.openxmlformats.org/officeDocument/2006/relationships/slide" Target="slides/slide15.xml"/><Relationship Id="rId34" Type="http://schemas.openxmlformats.org/officeDocument/2006/relationships/theme" Target="theme/theme1.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microsoft.com/office/2016/11/relationships/changesInfo" Target="changesInfos/changesInfo1.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tableStyles" Target="tableStyles.xml"/><Relationship Id="rId8" Type="http://schemas.openxmlformats.org/officeDocument/2006/relationships/slide" Target="slides/slide2.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na Tambaro" userId="S::annatambaro@thorpe.surrey.sch.uk::bba90b75-b8ef-4050-9925-06e4a7159fe5" providerId="AD" clId="Web-{FB4C00F7-DA19-731E-3F5A-173A976FA773}"/>
    <pc:docChg chg="modSld">
      <pc:chgData name="Anna Tambaro" userId="S::annatambaro@thorpe.surrey.sch.uk::bba90b75-b8ef-4050-9925-06e4a7159fe5" providerId="AD" clId="Web-{FB4C00F7-DA19-731E-3F5A-173A976FA773}" dt="2025-07-03T07:15:48.794" v="129" actId="1076"/>
      <pc:docMkLst>
        <pc:docMk/>
      </pc:docMkLst>
      <pc:sldChg chg="addSp modSp">
        <pc:chgData name="Anna Tambaro" userId="S::annatambaro@thorpe.surrey.sch.uk::bba90b75-b8ef-4050-9925-06e4a7159fe5" providerId="AD" clId="Web-{FB4C00F7-DA19-731E-3F5A-173A976FA773}" dt="2025-07-03T07:15:48.794" v="129" actId="1076"/>
        <pc:sldMkLst>
          <pc:docMk/>
          <pc:sldMk cId="0" sldId="286"/>
        </pc:sldMkLst>
        <pc:spChg chg="mod">
          <ac:chgData name="Anna Tambaro" userId="S::annatambaro@thorpe.surrey.sch.uk::bba90b75-b8ef-4050-9925-06e4a7159fe5" providerId="AD" clId="Web-{FB4C00F7-DA19-731E-3F5A-173A976FA773}" dt="2025-07-03T07:15:41.997" v="128" actId="20577"/>
          <ac:spMkLst>
            <pc:docMk/>
            <pc:sldMk cId="0" sldId="286"/>
            <ac:spMk id="3" creationId="{00000000-0000-0000-0000-000000000000}"/>
          </ac:spMkLst>
        </pc:spChg>
        <pc:picChg chg="add mod">
          <ac:chgData name="Anna Tambaro" userId="S::annatambaro@thorpe.surrey.sch.uk::bba90b75-b8ef-4050-9925-06e4a7159fe5" providerId="AD" clId="Web-{FB4C00F7-DA19-731E-3F5A-173A976FA773}" dt="2025-07-03T07:15:48.794" v="129" actId="1076"/>
          <ac:picMkLst>
            <pc:docMk/>
            <pc:sldMk cId="0" sldId="286"/>
            <ac:picMk id="2" creationId="{BD4330C7-A9AC-0974-3F96-4EBE3D88CFE6}"/>
          </ac:picMkLst>
        </pc:picChg>
      </pc:sldChg>
    </pc:docChg>
  </pc:docChgLst>
</pc:chgInfo>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6-30T16:34:35.257"/>
    </inkml:context>
    <inkml:brush xml:id="br0">
      <inkml:brushProperty name="width" value="0.05" units="cm"/>
      <inkml:brushProperty name="height" value="0.05" units="cm"/>
      <inkml:brushProperty name="color" value="#E71224"/>
      <inkml:brushProperty name="ignorePressure" value="1"/>
    </inkml:brush>
  </inkml:definitions>
  <inkml:trace contextRef="#ctx0" brushRef="#br0">0 0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6-30T16:34:36.207"/>
    </inkml:context>
    <inkml:brush xml:id="br0">
      <inkml:brushProperty name="width" value="0.05" units="cm"/>
      <inkml:brushProperty name="height" value="0.05" units="cm"/>
      <inkml:brushProperty name="color" value="#E71224"/>
      <inkml:brushProperty name="ignorePressure" value="1"/>
    </inkml:brush>
  </inkml:definitions>
  <inkml:trace contextRef="#ctx0" brushRef="#br0">1 0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6-30T16:34:37.005"/>
    </inkml:context>
    <inkml:brush xml:id="br0">
      <inkml:brushProperty name="width" value="0.05" units="cm"/>
      <inkml:brushProperty name="height" value="0.05" units="cm"/>
      <inkml:brushProperty name="color" value="#E71224"/>
      <inkml:brushProperty name="ignorePressure" value="1"/>
    </inkml:brush>
  </inkml:definitions>
  <inkml:trace contextRef="#ctx0" brushRef="#br0">1 1</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6-30T16:34:37.453"/>
    </inkml:context>
    <inkml:brush xml:id="br0">
      <inkml:brushProperty name="width" value="0.05" units="cm"/>
      <inkml:brushProperty name="height" value="0.05" units="cm"/>
      <inkml:brushProperty name="color" value="#E71224"/>
      <inkml:brushProperty name="ignorePressure" value="1"/>
    </inkml:brush>
  </inkml:definitions>
  <inkml:trace contextRef="#ctx0" brushRef="#br0">0 1,'0'4,"0"1</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6-30T16:34:37.890"/>
    </inkml:context>
    <inkml:brush xml:id="br0">
      <inkml:brushProperty name="width" value="0.05" units="cm"/>
      <inkml:brushProperty name="height" value="0.05" units="cm"/>
      <inkml:brushProperty name="color" value="#E71224"/>
      <inkml:brushProperty name="ignorePressure" value="1"/>
    </inkml:brush>
  </inkml:definitions>
  <inkml:trace contextRef="#ctx0" brushRef="#br0">1 0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0-06-30T16:34:38.234"/>
    </inkml:context>
    <inkml:brush xml:id="br0">
      <inkml:brushProperty name="width" value="0.05" units="cm"/>
      <inkml:brushProperty name="height" value="0.05" units="cm"/>
      <inkml:brushProperty name="color" value="#E71224"/>
      <inkml:brushProperty name="ignorePressure" value="1"/>
    </inkml:brush>
  </inkml:definitions>
  <inkml:trace contextRef="#ctx0" brushRef="#br0">24 0,'-3'4,"-6"1,-2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F4E2AC4-B50E-4D79-9CF2-080365476528}" type="datetimeFigureOut">
              <a:rPr lang="en-GB" smtClean="0"/>
              <a:pPr/>
              <a:t>03/07/2025</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1CA0655-54CF-49B0-827C-2F44165B2B76}" type="slidenum">
              <a:rPr lang="en-GB" smtClean="0"/>
              <a:pPr/>
              <a:t>‹#›</a:t>
            </a:fld>
            <a:endParaRPr lang="en-GB"/>
          </a:p>
        </p:txBody>
      </p:sp>
    </p:spTree>
    <p:extLst>
      <p:ext uri="{BB962C8B-B14F-4D97-AF65-F5344CB8AC3E}">
        <p14:creationId xmlns:p14="http://schemas.microsoft.com/office/powerpoint/2010/main" val="3751596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Example of what could be posted by each year group on their</a:t>
            </a:r>
            <a:r>
              <a:rPr lang="en-GB" baseline="0"/>
              <a:t> website. </a:t>
            </a:r>
            <a:r>
              <a:rPr lang="en-GB"/>
              <a:t>This is taken from new end of  year objective sheets, They will be able to get decent clipart to add!</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44591C2-1F4E-4E71-9009-16CB651D4C26}"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203408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A792D199-3639-473D-9912-CAD5B0A70CA9}" type="slidenum">
              <a:rPr lang="en-GB" smtClean="0"/>
              <a:pPr/>
              <a:t>11</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A792D199-3639-473D-9912-CAD5B0A70CA9}" type="slidenum">
              <a:rPr lang="en-GB" smtClean="0"/>
              <a:pPr/>
              <a:t>14</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A792D199-3639-473D-9912-CAD5B0A70CA9}" type="slidenum">
              <a:rPr lang="en-GB" smtClean="0"/>
              <a:pPr/>
              <a:t>15</a:t>
            </a:fld>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A792D199-3639-473D-9912-CAD5B0A70CA9}" type="slidenum">
              <a:rPr lang="en-GB" smtClean="0"/>
              <a:pPr/>
              <a:t>16</a:t>
            </a:fld>
            <a:endParaRPr 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A792D199-3639-473D-9912-CAD5B0A70CA9}" type="slidenum">
              <a:rPr lang="en-GB" smtClean="0"/>
              <a:pPr/>
              <a:t>22</a:t>
            </a:fld>
            <a:endParaRPr lang="en-GB"/>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A792D199-3639-473D-9912-CAD5B0A70CA9}" type="slidenum">
              <a:rPr lang="en-GB" smtClean="0"/>
              <a:pPr/>
              <a:t>24</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2CF0BF44-1076-4B06-ABD0-B5169C43A217}" type="datetimeFigureOut">
              <a:rPr lang="en-GB" smtClean="0"/>
              <a:pPr/>
              <a:t>03/07/2025</a:t>
            </a:fld>
            <a:endParaRPr lang="en-GB"/>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GB"/>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19EF39AC-86B1-46CF-A2E6-387CEF044C47}"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2CF0BF44-1076-4B06-ABD0-B5169C43A217}" type="datetimeFigureOut">
              <a:rPr lang="en-GB" smtClean="0"/>
              <a:pPr/>
              <a:t>03/07/2025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EF39AC-86B1-46CF-A2E6-387CEF044C47}" type="slidenum">
              <a:rPr lang="en-GB" smtClean="0"/>
              <a:pPr/>
              <a:t>‹#›</a:t>
            </a:fld>
            <a:endParaRPr lang="en-GB"/>
          </a:p>
        </p:txBody>
      </p:sp>
      <p:sp>
        <p:nvSpPr>
          <p:cNvPr id="7" name="Title 6"/>
          <p:cNvSpPr>
            <a:spLocks noGrp="1"/>
          </p:cNvSpPr>
          <p:nvPr>
            <p:ph type="title"/>
          </p:nvPr>
        </p:nvSpPr>
        <p:spPr/>
        <p:txBody>
          <a:bodyPr rtlCol="0"/>
          <a:lstStyle/>
          <a:p>
            <a:r>
              <a:rPr kumimoji="0" lang="en-US"/>
              <a:t>Click to edit Master title style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a:t>Click to edit Master title style</a:t>
            </a:r>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2CF0BF44-1076-4B06-ABD0-B5169C43A217}" type="datetimeFigureOut">
              <a:rPr lang="en-GB" smtClean="0"/>
              <a:pPr/>
              <a:t>03/07/2025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EF39AC-86B1-46CF-A2E6-387CEF044C47}" type="slidenum">
              <a:rPr lang="en-GB" smtClean="0"/>
              <a:pPr/>
              <a:t>‹#›</a:t>
            </a:fld>
            <a:endParaRPr lang="en-GB"/>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2CF0BF44-1076-4B06-ABD0-B5169C43A217}" type="datetimeFigureOut">
              <a:rPr lang="en-GB" smtClean="0"/>
              <a:pPr/>
              <a:t>03/07/2025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EF39AC-86B1-46CF-A2E6-387CEF044C47}" type="slidenum">
              <a:rPr lang="en-GB" smtClean="0"/>
              <a:pPr/>
              <a:t>‹#›</a:t>
            </a:fld>
            <a:endParaRPr lang="en-GB"/>
          </a:p>
        </p:txBody>
      </p:sp>
      <p:sp>
        <p:nvSpPr>
          <p:cNvPr id="8" name="Title 7"/>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a:t>Click to edit Master title style</a:t>
            </a:r>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2CF0BF44-1076-4B06-ABD0-B5169C43A217}" type="datetimeFigureOut">
              <a:rPr lang="en-GB" smtClean="0"/>
              <a:pPr/>
              <a:t>03/07/2025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9EF39AC-86B1-46CF-A2E6-387CEF044C47}"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2CF0BF44-1076-4B06-ABD0-B5169C43A217}" type="datetimeFigureOut">
              <a:rPr lang="en-GB" smtClean="0"/>
              <a:pPr/>
              <a:t>03/07/2025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9EF39AC-86B1-46CF-A2E6-387CEF044C47}" type="slidenum">
              <a:rPr lang="en-GB" smtClean="0"/>
              <a:pPr/>
              <a:t>‹#›</a:t>
            </a:fld>
            <a:endParaRPr lang="en-GB"/>
          </a:p>
        </p:txBody>
      </p:sp>
      <p:sp>
        <p:nvSpPr>
          <p:cNvPr id="6" name="Title 5"/>
          <p:cNvSpPr>
            <a:spLocks noGrp="1"/>
          </p:cNvSpPr>
          <p:nvPr>
            <p:ph type="title"/>
          </p:nvPr>
        </p:nvSpPr>
        <p:spPr/>
        <p:txBody>
          <a:bodyPr rtlCol="0"/>
          <a:lstStyle/>
          <a:p>
            <a:r>
              <a:rPr kumimoji="0" lang="en-US"/>
              <a:t>Click to edit Master title style</a:t>
            </a:r>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F0BF44-1076-4B06-ABD0-B5169C43A217}" type="datetimeFigureOut">
              <a:rPr lang="en-GB" smtClean="0"/>
              <a:pPr/>
              <a:t>03/07/2025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9EF39AC-86B1-46CF-A2E6-387CEF044C47}"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a:t>Click to edit Master title style</a:t>
            </a:r>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p>
            <a:fld id="{2CF0BF44-1076-4B06-ABD0-B5169C43A217}" type="datetimeFigureOut">
              <a:rPr lang="en-GB" smtClean="0"/>
              <a:pPr/>
              <a:t>03/07/2025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EF39AC-86B1-46CF-A2E6-387CEF044C47}"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a:t>Click icon to add picture</a:t>
            </a:r>
          </a:p>
        </p:txBody>
      </p:sp>
      <p:sp>
        <p:nvSpPr>
          <p:cNvPr id="5" name="Date Placeholder 4"/>
          <p:cNvSpPr>
            <a:spLocks noGrp="1"/>
          </p:cNvSpPr>
          <p:nvPr>
            <p:ph type="dt" sz="half" idx="10"/>
          </p:nvPr>
        </p:nvSpPr>
        <p:spPr/>
        <p:txBody>
          <a:bodyPr/>
          <a:lstStyle>
            <a:lvl1pPr>
              <a:defRPr>
                <a:solidFill>
                  <a:schemeClr val="tx1"/>
                </a:solidFill>
              </a:defRPr>
            </a:lvl1pPr>
            <a:extLst/>
          </a:lstStyle>
          <a:p>
            <a:fld id="{2CF0BF44-1076-4B06-ABD0-B5169C43A217}" type="datetimeFigureOut">
              <a:rPr lang="en-GB" smtClean="0"/>
              <a:pPr/>
              <a:t>03/07/2025</a:t>
            </a:fld>
            <a:endParaRPr lang="en-GB"/>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GB"/>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19EF39AC-86B1-46CF-A2E6-387CEF044C47}" type="slidenum">
              <a:rPr lang="en-GB" smtClean="0"/>
              <a:pPr/>
              <a:t>‹#›</a:t>
            </a:fld>
            <a:endParaRPr lang="en-GB"/>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a:t>Click to edit Master title style</a:t>
            </a:r>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a:xfrm>
            <a:off x="457200" y="1481329"/>
            <a:ext cx="8229600" cy="4386071"/>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2CF0BF44-1076-4B06-ABD0-B5169C43A217}" type="datetimeFigureOut">
              <a:rPr lang="en-GB" smtClean="0"/>
              <a:pPr/>
              <a:t>03/07/2025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EF39AC-86B1-46CF-A2E6-387CEF044C47}"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274641"/>
            <a:ext cx="6324600" cy="5592760"/>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2CF0BF44-1076-4B06-ABD0-B5169C43A217}" type="datetimeFigureOut">
              <a:rPr lang="en-GB" smtClean="0"/>
              <a:pPr/>
              <a:t>03/07/2025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EF39AC-86B1-46CF-A2E6-387CEF044C47}" type="slidenum">
              <a:rPr lang="en-GB" smtClean="0"/>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7"/>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1" y="3886200"/>
            <a:ext cx="6400800" cy="1752600"/>
          </a:xfrm>
        </p:spPr>
        <p:txBody>
          <a:bodyPr/>
          <a:lstStyle>
            <a:lvl1pPr marL="0" indent="0" algn="ctr">
              <a:buNone/>
              <a:defRPr>
                <a:solidFill>
                  <a:schemeClr val="tx1">
                    <a:tint val="75000"/>
                  </a:schemeClr>
                </a:solidFill>
              </a:defRPr>
            </a:lvl1pPr>
            <a:lvl2pPr marL="343769" indent="0" algn="ctr">
              <a:buNone/>
              <a:defRPr>
                <a:solidFill>
                  <a:schemeClr val="tx1">
                    <a:tint val="75000"/>
                  </a:schemeClr>
                </a:solidFill>
              </a:defRPr>
            </a:lvl2pPr>
            <a:lvl3pPr marL="687537" indent="0" algn="ctr">
              <a:buNone/>
              <a:defRPr>
                <a:solidFill>
                  <a:schemeClr val="tx1">
                    <a:tint val="75000"/>
                  </a:schemeClr>
                </a:solidFill>
              </a:defRPr>
            </a:lvl3pPr>
            <a:lvl4pPr marL="1031306" indent="0" algn="ctr">
              <a:buNone/>
              <a:defRPr>
                <a:solidFill>
                  <a:schemeClr val="tx1">
                    <a:tint val="75000"/>
                  </a:schemeClr>
                </a:solidFill>
              </a:defRPr>
            </a:lvl4pPr>
            <a:lvl5pPr marL="1375075" indent="0" algn="ctr">
              <a:buNone/>
              <a:defRPr>
                <a:solidFill>
                  <a:schemeClr val="tx1">
                    <a:tint val="75000"/>
                  </a:schemeClr>
                </a:solidFill>
              </a:defRPr>
            </a:lvl5pPr>
            <a:lvl6pPr marL="1718843" indent="0" algn="ctr">
              <a:buNone/>
              <a:defRPr>
                <a:solidFill>
                  <a:schemeClr val="tx1">
                    <a:tint val="75000"/>
                  </a:schemeClr>
                </a:solidFill>
              </a:defRPr>
            </a:lvl6pPr>
            <a:lvl7pPr marL="2062612" indent="0" algn="ctr">
              <a:buNone/>
              <a:defRPr>
                <a:solidFill>
                  <a:schemeClr val="tx1">
                    <a:tint val="75000"/>
                  </a:schemeClr>
                </a:solidFill>
              </a:defRPr>
            </a:lvl7pPr>
            <a:lvl8pPr marL="2406381" indent="0" algn="ctr">
              <a:buNone/>
              <a:defRPr>
                <a:solidFill>
                  <a:schemeClr val="tx1">
                    <a:tint val="75000"/>
                  </a:schemeClr>
                </a:solidFill>
              </a:defRPr>
            </a:lvl8pPr>
            <a:lvl9pPr marL="2750149"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797CFC77-90CE-4E61-B2DA-398D8254884A}" type="datetimeFigureOut">
              <a:rPr lang="en-GB" smtClean="0"/>
              <a:pPr/>
              <a:t>03/07/2025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FBF3CE-F751-4A20-A6B2-786B47F077FC}" type="slidenum">
              <a:rPr lang="en-GB" smtClean="0"/>
              <a:pPr/>
              <a:t>‹#›</a:t>
            </a:fld>
            <a:endParaRPr lang="en-GB"/>
          </a:p>
        </p:txBody>
      </p:sp>
    </p:spTree>
    <p:extLst>
      <p:ext uri="{BB962C8B-B14F-4D97-AF65-F5344CB8AC3E}">
        <p14:creationId xmlns:p14="http://schemas.microsoft.com/office/powerpoint/2010/main" val="9553056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97CFC77-90CE-4E61-B2DA-398D8254884A}" type="datetimeFigureOut">
              <a:rPr lang="en-GB" smtClean="0"/>
              <a:pPr/>
              <a:t>03/07/2025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FBF3CE-F751-4A20-A6B2-786B47F077FC}" type="slidenum">
              <a:rPr lang="en-GB" smtClean="0"/>
              <a:pPr/>
              <a:t>‹#›</a:t>
            </a:fld>
            <a:endParaRPr lang="en-GB"/>
          </a:p>
        </p:txBody>
      </p:sp>
    </p:spTree>
    <p:extLst>
      <p:ext uri="{BB962C8B-B14F-4D97-AF65-F5344CB8AC3E}">
        <p14:creationId xmlns:p14="http://schemas.microsoft.com/office/powerpoint/2010/main" val="6726159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2"/>
            <a:ext cx="7772400" cy="1362075"/>
          </a:xfrm>
        </p:spPr>
        <p:txBody>
          <a:bodyPr anchor="t"/>
          <a:lstStyle>
            <a:lvl1pPr algn="l">
              <a:defRPr sz="3008"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1504">
                <a:solidFill>
                  <a:schemeClr val="tx1">
                    <a:tint val="75000"/>
                  </a:schemeClr>
                </a:solidFill>
              </a:defRPr>
            </a:lvl1pPr>
            <a:lvl2pPr marL="343769" indent="0">
              <a:buNone/>
              <a:defRPr sz="1353">
                <a:solidFill>
                  <a:schemeClr val="tx1">
                    <a:tint val="75000"/>
                  </a:schemeClr>
                </a:solidFill>
              </a:defRPr>
            </a:lvl2pPr>
            <a:lvl3pPr marL="687537" indent="0">
              <a:buNone/>
              <a:defRPr sz="1203">
                <a:solidFill>
                  <a:schemeClr val="tx1">
                    <a:tint val="75000"/>
                  </a:schemeClr>
                </a:solidFill>
              </a:defRPr>
            </a:lvl3pPr>
            <a:lvl4pPr marL="1031306" indent="0">
              <a:buNone/>
              <a:defRPr sz="1053">
                <a:solidFill>
                  <a:schemeClr val="tx1">
                    <a:tint val="75000"/>
                  </a:schemeClr>
                </a:solidFill>
              </a:defRPr>
            </a:lvl4pPr>
            <a:lvl5pPr marL="1375075" indent="0">
              <a:buNone/>
              <a:defRPr sz="1053">
                <a:solidFill>
                  <a:schemeClr val="tx1">
                    <a:tint val="75000"/>
                  </a:schemeClr>
                </a:solidFill>
              </a:defRPr>
            </a:lvl5pPr>
            <a:lvl6pPr marL="1718843" indent="0">
              <a:buNone/>
              <a:defRPr sz="1053">
                <a:solidFill>
                  <a:schemeClr val="tx1">
                    <a:tint val="75000"/>
                  </a:schemeClr>
                </a:solidFill>
              </a:defRPr>
            </a:lvl6pPr>
            <a:lvl7pPr marL="2062612" indent="0">
              <a:buNone/>
              <a:defRPr sz="1053">
                <a:solidFill>
                  <a:schemeClr val="tx1">
                    <a:tint val="75000"/>
                  </a:schemeClr>
                </a:solidFill>
              </a:defRPr>
            </a:lvl7pPr>
            <a:lvl8pPr marL="2406381" indent="0">
              <a:buNone/>
              <a:defRPr sz="1053">
                <a:solidFill>
                  <a:schemeClr val="tx1">
                    <a:tint val="75000"/>
                  </a:schemeClr>
                </a:solidFill>
              </a:defRPr>
            </a:lvl8pPr>
            <a:lvl9pPr marL="2750149" indent="0">
              <a:buNone/>
              <a:defRPr sz="1053">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97CFC77-90CE-4E61-B2DA-398D8254884A}" type="datetimeFigureOut">
              <a:rPr lang="en-GB" smtClean="0"/>
              <a:pPr/>
              <a:t>03/07/2025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FBF3CE-F751-4A20-A6B2-786B47F077FC}" type="slidenum">
              <a:rPr lang="en-GB" smtClean="0"/>
              <a:pPr/>
              <a:t>‹#›</a:t>
            </a:fld>
            <a:endParaRPr lang="en-GB"/>
          </a:p>
        </p:txBody>
      </p:sp>
    </p:spTree>
    <p:extLst>
      <p:ext uri="{BB962C8B-B14F-4D97-AF65-F5344CB8AC3E}">
        <p14:creationId xmlns:p14="http://schemas.microsoft.com/office/powerpoint/2010/main" val="23291542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2"/>
            <a:ext cx="4038600" cy="4525963"/>
          </a:xfrm>
        </p:spPr>
        <p:txBody>
          <a:bodyPr/>
          <a:lstStyle>
            <a:lvl1pPr>
              <a:defRPr sz="2105"/>
            </a:lvl1pPr>
            <a:lvl2pPr>
              <a:defRPr sz="1805"/>
            </a:lvl2pPr>
            <a:lvl3pPr>
              <a:defRPr sz="1504"/>
            </a:lvl3pPr>
            <a:lvl4pPr>
              <a:defRPr sz="1353"/>
            </a:lvl4pPr>
            <a:lvl5pPr>
              <a:defRPr sz="1353"/>
            </a:lvl5pPr>
            <a:lvl6pPr>
              <a:defRPr sz="1353"/>
            </a:lvl6pPr>
            <a:lvl7pPr>
              <a:defRPr sz="1353"/>
            </a:lvl7pPr>
            <a:lvl8pPr>
              <a:defRPr sz="1353"/>
            </a:lvl8pPr>
            <a:lvl9pPr>
              <a:defRPr sz="135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2"/>
            <a:ext cx="4038600" cy="4525963"/>
          </a:xfrm>
        </p:spPr>
        <p:txBody>
          <a:bodyPr/>
          <a:lstStyle>
            <a:lvl1pPr>
              <a:defRPr sz="2105"/>
            </a:lvl1pPr>
            <a:lvl2pPr>
              <a:defRPr sz="1805"/>
            </a:lvl2pPr>
            <a:lvl3pPr>
              <a:defRPr sz="1504"/>
            </a:lvl3pPr>
            <a:lvl4pPr>
              <a:defRPr sz="1353"/>
            </a:lvl4pPr>
            <a:lvl5pPr>
              <a:defRPr sz="1353"/>
            </a:lvl5pPr>
            <a:lvl6pPr>
              <a:defRPr sz="1353"/>
            </a:lvl6pPr>
            <a:lvl7pPr>
              <a:defRPr sz="1353"/>
            </a:lvl7pPr>
            <a:lvl8pPr>
              <a:defRPr sz="1353"/>
            </a:lvl8pPr>
            <a:lvl9pPr>
              <a:defRPr sz="135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797CFC77-90CE-4E61-B2DA-398D8254884A}" type="datetimeFigureOut">
              <a:rPr lang="en-GB" smtClean="0"/>
              <a:pPr/>
              <a:t>03/07/2025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9FBF3CE-F751-4A20-A6B2-786B47F077FC}" type="slidenum">
              <a:rPr lang="en-GB" smtClean="0"/>
              <a:pPr/>
              <a:t>‹#›</a:t>
            </a:fld>
            <a:endParaRPr lang="en-GB"/>
          </a:p>
        </p:txBody>
      </p:sp>
    </p:spTree>
    <p:extLst>
      <p:ext uri="{BB962C8B-B14F-4D97-AF65-F5344CB8AC3E}">
        <p14:creationId xmlns:p14="http://schemas.microsoft.com/office/powerpoint/2010/main" val="210188657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1" y="1535113"/>
            <a:ext cx="4040188" cy="639762"/>
          </a:xfrm>
        </p:spPr>
        <p:txBody>
          <a:bodyPr anchor="b"/>
          <a:lstStyle>
            <a:lvl1pPr marL="0" indent="0">
              <a:buNone/>
              <a:defRPr sz="1805" b="1"/>
            </a:lvl1pPr>
            <a:lvl2pPr marL="343769" indent="0">
              <a:buNone/>
              <a:defRPr sz="1504" b="1"/>
            </a:lvl2pPr>
            <a:lvl3pPr marL="687537" indent="0">
              <a:buNone/>
              <a:defRPr sz="1353" b="1"/>
            </a:lvl3pPr>
            <a:lvl4pPr marL="1031306" indent="0">
              <a:buNone/>
              <a:defRPr sz="1203" b="1"/>
            </a:lvl4pPr>
            <a:lvl5pPr marL="1375075" indent="0">
              <a:buNone/>
              <a:defRPr sz="1203" b="1"/>
            </a:lvl5pPr>
            <a:lvl6pPr marL="1718843" indent="0">
              <a:buNone/>
              <a:defRPr sz="1203" b="1"/>
            </a:lvl6pPr>
            <a:lvl7pPr marL="2062612" indent="0">
              <a:buNone/>
              <a:defRPr sz="1203" b="1"/>
            </a:lvl7pPr>
            <a:lvl8pPr marL="2406381" indent="0">
              <a:buNone/>
              <a:defRPr sz="1203" b="1"/>
            </a:lvl8pPr>
            <a:lvl9pPr marL="2750149" indent="0">
              <a:buNone/>
              <a:defRPr sz="1203" b="1"/>
            </a:lvl9pPr>
          </a:lstStyle>
          <a:p>
            <a:pPr lvl="0"/>
            <a:r>
              <a:rPr lang="en-US"/>
              <a:t>Click to edit Master text styles</a:t>
            </a:r>
          </a:p>
        </p:txBody>
      </p:sp>
      <p:sp>
        <p:nvSpPr>
          <p:cNvPr id="4" name="Content Placeholder 3"/>
          <p:cNvSpPr>
            <a:spLocks noGrp="1"/>
          </p:cNvSpPr>
          <p:nvPr>
            <p:ph sz="half" idx="2"/>
          </p:nvPr>
        </p:nvSpPr>
        <p:spPr>
          <a:xfrm>
            <a:off x="457201" y="2174875"/>
            <a:ext cx="4040188" cy="3951288"/>
          </a:xfrm>
        </p:spPr>
        <p:txBody>
          <a:bodyPr/>
          <a:lstStyle>
            <a:lvl1pPr>
              <a:defRPr sz="1805"/>
            </a:lvl1pPr>
            <a:lvl2pPr>
              <a:defRPr sz="1504"/>
            </a:lvl2pPr>
            <a:lvl3pPr>
              <a:defRPr sz="1353"/>
            </a:lvl3pPr>
            <a:lvl4pPr>
              <a:defRPr sz="1203"/>
            </a:lvl4pPr>
            <a:lvl5pPr>
              <a:defRPr sz="1203"/>
            </a:lvl5pPr>
            <a:lvl6pPr>
              <a:defRPr sz="1203"/>
            </a:lvl6pPr>
            <a:lvl7pPr>
              <a:defRPr sz="1203"/>
            </a:lvl7pPr>
            <a:lvl8pPr>
              <a:defRPr sz="1203"/>
            </a:lvl8pPr>
            <a:lvl9pPr>
              <a:defRPr sz="120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1805" b="1"/>
            </a:lvl1pPr>
            <a:lvl2pPr marL="343769" indent="0">
              <a:buNone/>
              <a:defRPr sz="1504" b="1"/>
            </a:lvl2pPr>
            <a:lvl3pPr marL="687537" indent="0">
              <a:buNone/>
              <a:defRPr sz="1353" b="1"/>
            </a:lvl3pPr>
            <a:lvl4pPr marL="1031306" indent="0">
              <a:buNone/>
              <a:defRPr sz="1203" b="1"/>
            </a:lvl4pPr>
            <a:lvl5pPr marL="1375075" indent="0">
              <a:buNone/>
              <a:defRPr sz="1203" b="1"/>
            </a:lvl5pPr>
            <a:lvl6pPr marL="1718843" indent="0">
              <a:buNone/>
              <a:defRPr sz="1203" b="1"/>
            </a:lvl6pPr>
            <a:lvl7pPr marL="2062612" indent="0">
              <a:buNone/>
              <a:defRPr sz="1203" b="1"/>
            </a:lvl7pPr>
            <a:lvl8pPr marL="2406381" indent="0">
              <a:buNone/>
              <a:defRPr sz="1203" b="1"/>
            </a:lvl8pPr>
            <a:lvl9pPr marL="2750149" indent="0">
              <a:buNone/>
              <a:defRPr sz="1203" b="1"/>
            </a:lvl9pPr>
          </a:lstStyle>
          <a:p>
            <a:pPr lvl="0"/>
            <a:r>
              <a:rPr lang="en-US"/>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1805"/>
            </a:lvl1pPr>
            <a:lvl2pPr>
              <a:defRPr sz="1504"/>
            </a:lvl2pPr>
            <a:lvl3pPr>
              <a:defRPr sz="1353"/>
            </a:lvl3pPr>
            <a:lvl4pPr>
              <a:defRPr sz="1203"/>
            </a:lvl4pPr>
            <a:lvl5pPr>
              <a:defRPr sz="1203"/>
            </a:lvl5pPr>
            <a:lvl6pPr>
              <a:defRPr sz="1203"/>
            </a:lvl6pPr>
            <a:lvl7pPr>
              <a:defRPr sz="1203"/>
            </a:lvl7pPr>
            <a:lvl8pPr>
              <a:defRPr sz="1203"/>
            </a:lvl8pPr>
            <a:lvl9pPr>
              <a:defRPr sz="120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797CFC77-90CE-4E61-B2DA-398D8254884A}" type="datetimeFigureOut">
              <a:rPr lang="en-GB" smtClean="0"/>
              <a:pPr/>
              <a:t>03/07/2025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9FBF3CE-F751-4A20-A6B2-786B47F077FC}" type="slidenum">
              <a:rPr lang="en-GB" smtClean="0"/>
              <a:pPr/>
              <a:t>‹#›</a:t>
            </a:fld>
            <a:endParaRPr lang="en-GB"/>
          </a:p>
        </p:txBody>
      </p:sp>
    </p:spTree>
    <p:extLst>
      <p:ext uri="{BB962C8B-B14F-4D97-AF65-F5344CB8AC3E}">
        <p14:creationId xmlns:p14="http://schemas.microsoft.com/office/powerpoint/2010/main" val="380758818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797CFC77-90CE-4E61-B2DA-398D8254884A}" type="datetimeFigureOut">
              <a:rPr lang="en-GB" smtClean="0"/>
              <a:pPr/>
              <a:t>03/07/2025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9FBF3CE-F751-4A20-A6B2-786B47F077FC}" type="slidenum">
              <a:rPr lang="en-GB" smtClean="0"/>
              <a:pPr/>
              <a:t>‹#›</a:t>
            </a:fld>
            <a:endParaRPr lang="en-GB"/>
          </a:p>
        </p:txBody>
      </p:sp>
    </p:spTree>
    <p:extLst>
      <p:ext uri="{BB962C8B-B14F-4D97-AF65-F5344CB8AC3E}">
        <p14:creationId xmlns:p14="http://schemas.microsoft.com/office/powerpoint/2010/main" val="395804661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97CFC77-90CE-4E61-B2DA-398D8254884A}" type="datetimeFigureOut">
              <a:rPr lang="en-GB" smtClean="0"/>
              <a:pPr/>
              <a:t>03/07/2025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9FBF3CE-F751-4A20-A6B2-786B47F077FC}" type="slidenum">
              <a:rPr lang="en-GB" smtClean="0"/>
              <a:pPr/>
              <a:t>‹#›</a:t>
            </a:fld>
            <a:endParaRPr lang="en-GB"/>
          </a:p>
        </p:txBody>
      </p:sp>
    </p:spTree>
    <p:extLst>
      <p:ext uri="{BB962C8B-B14F-4D97-AF65-F5344CB8AC3E}">
        <p14:creationId xmlns:p14="http://schemas.microsoft.com/office/powerpoint/2010/main" val="87668233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nchor="b"/>
          <a:lstStyle>
            <a:lvl1pPr algn="l">
              <a:defRPr sz="1504" b="1"/>
            </a:lvl1pPr>
          </a:lstStyle>
          <a:p>
            <a:r>
              <a:rPr lang="en-US"/>
              <a:t>Click to edit Master title style</a:t>
            </a:r>
            <a:endParaRPr lang="en-GB"/>
          </a:p>
        </p:txBody>
      </p:sp>
      <p:sp>
        <p:nvSpPr>
          <p:cNvPr id="3" name="Content Placeholder 2"/>
          <p:cNvSpPr>
            <a:spLocks noGrp="1"/>
          </p:cNvSpPr>
          <p:nvPr>
            <p:ph idx="1"/>
          </p:nvPr>
        </p:nvSpPr>
        <p:spPr>
          <a:xfrm>
            <a:off x="3575050" y="273052"/>
            <a:ext cx="5111750" cy="5853113"/>
          </a:xfrm>
        </p:spPr>
        <p:txBody>
          <a:bodyPr/>
          <a:lstStyle>
            <a:lvl1pPr>
              <a:defRPr sz="2406"/>
            </a:lvl1pPr>
            <a:lvl2pPr>
              <a:defRPr sz="2105"/>
            </a:lvl2pPr>
            <a:lvl3pPr>
              <a:defRPr sz="1805"/>
            </a:lvl3pPr>
            <a:lvl4pPr>
              <a:defRPr sz="1504"/>
            </a:lvl4pPr>
            <a:lvl5pPr>
              <a:defRPr sz="1504"/>
            </a:lvl5pPr>
            <a:lvl6pPr>
              <a:defRPr sz="1504"/>
            </a:lvl6pPr>
            <a:lvl7pPr>
              <a:defRPr sz="1504"/>
            </a:lvl7pPr>
            <a:lvl8pPr>
              <a:defRPr sz="1504"/>
            </a:lvl8pPr>
            <a:lvl9pPr>
              <a:defRPr sz="1504"/>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1" y="1435102"/>
            <a:ext cx="3008313" cy="4691063"/>
          </a:xfrm>
        </p:spPr>
        <p:txBody>
          <a:bodyPr/>
          <a:lstStyle>
            <a:lvl1pPr marL="0" indent="0">
              <a:buNone/>
              <a:defRPr sz="1053"/>
            </a:lvl1pPr>
            <a:lvl2pPr marL="343769" indent="0">
              <a:buNone/>
              <a:defRPr sz="902"/>
            </a:lvl2pPr>
            <a:lvl3pPr marL="687537" indent="0">
              <a:buNone/>
              <a:defRPr sz="752"/>
            </a:lvl3pPr>
            <a:lvl4pPr marL="1031306" indent="0">
              <a:buNone/>
              <a:defRPr sz="677"/>
            </a:lvl4pPr>
            <a:lvl5pPr marL="1375075" indent="0">
              <a:buNone/>
              <a:defRPr sz="677"/>
            </a:lvl5pPr>
            <a:lvl6pPr marL="1718843" indent="0">
              <a:buNone/>
              <a:defRPr sz="677"/>
            </a:lvl6pPr>
            <a:lvl7pPr marL="2062612" indent="0">
              <a:buNone/>
              <a:defRPr sz="677"/>
            </a:lvl7pPr>
            <a:lvl8pPr marL="2406381" indent="0">
              <a:buNone/>
              <a:defRPr sz="677"/>
            </a:lvl8pPr>
            <a:lvl9pPr marL="2750149" indent="0">
              <a:buNone/>
              <a:defRPr sz="677"/>
            </a:lvl9pPr>
          </a:lstStyle>
          <a:p>
            <a:pPr lvl="0"/>
            <a:r>
              <a:rPr lang="en-US"/>
              <a:t>Click to edit Master text styles</a:t>
            </a:r>
          </a:p>
        </p:txBody>
      </p:sp>
      <p:sp>
        <p:nvSpPr>
          <p:cNvPr id="5" name="Date Placeholder 4"/>
          <p:cNvSpPr>
            <a:spLocks noGrp="1"/>
          </p:cNvSpPr>
          <p:nvPr>
            <p:ph type="dt" sz="half" idx="10"/>
          </p:nvPr>
        </p:nvSpPr>
        <p:spPr/>
        <p:txBody>
          <a:bodyPr/>
          <a:lstStyle/>
          <a:p>
            <a:fld id="{797CFC77-90CE-4E61-B2DA-398D8254884A}" type="datetimeFigureOut">
              <a:rPr lang="en-GB" smtClean="0"/>
              <a:pPr/>
              <a:t>03/07/2025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9FBF3CE-F751-4A20-A6B2-786B47F077FC}" type="slidenum">
              <a:rPr lang="en-GB" smtClean="0"/>
              <a:pPr/>
              <a:t>‹#›</a:t>
            </a:fld>
            <a:endParaRPr lang="en-GB"/>
          </a:p>
        </p:txBody>
      </p:sp>
    </p:spTree>
    <p:extLst>
      <p:ext uri="{BB962C8B-B14F-4D97-AF65-F5344CB8AC3E}">
        <p14:creationId xmlns:p14="http://schemas.microsoft.com/office/powerpoint/2010/main" val="428558272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1504"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2406"/>
            </a:lvl1pPr>
            <a:lvl2pPr marL="343769" indent="0">
              <a:buNone/>
              <a:defRPr sz="2105"/>
            </a:lvl2pPr>
            <a:lvl3pPr marL="687537" indent="0">
              <a:buNone/>
              <a:defRPr sz="1805"/>
            </a:lvl3pPr>
            <a:lvl4pPr marL="1031306" indent="0">
              <a:buNone/>
              <a:defRPr sz="1504"/>
            </a:lvl4pPr>
            <a:lvl5pPr marL="1375075" indent="0">
              <a:buNone/>
              <a:defRPr sz="1504"/>
            </a:lvl5pPr>
            <a:lvl6pPr marL="1718843" indent="0">
              <a:buNone/>
              <a:defRPr sz="1504"/>
            </a:lvl6pPr>
            <a:lvl7pPr marL="2062612" indent="0">
              <a:buNone/>
              <a:defRPr sz="1504"/>
            </a:lvl7pPr>
            <a:lvl8pPr marL="2406381" indent="0">
              <a:buNone/>
              <a:defRPr sz="1504"/>
            </a:lvl8pPr>
            <a:lvl9pPr marL="2750149" indent="0">
              <a:buNone/>
              <a:defRPr sz="1504"/>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053"/>
            </a:lvl1pPr>
            <a:lvl2pPr marL="343769" indent="0">
              <a:buNone/>
              <a:defRPr sz="902"/>
            </a:lvl2pPr>
            <a:lvl3pPr marL="687537" indent="0">
              <a:buNone/>
              <a:defRPr sz="752"/>
            </a:lvl3pPr>
            <a:lvl4pPr marL="1031306" indent="0">
              <a:buNone/>
              <a:defRPr sz="677"/>
            </a:lvl4pPr>
            <a:lvl5pPr marL="1375075" indent="0">
              <a:buNone/>
              <a:defRPr sz="677"/>
            </a:lvl5pPr>
            <a:lvl6pPr marL="1718843" indent="0">
              <a:buNone/>
              <a:defRPr sz="677"/>
            </a:lvl6pPr>
            <a:lvl7pPr marL="2062612" indent="0">
              <a:buNone/>
              <a:defRPr sz="677"/>
            </a:lvl7pPr>
            <a:lvl8pPr marL="2406381" indent="0">
              <a:buNone/>
              <a:defRPr sz="677"/>
            </a:lvl8pPr>
            <a:lvl9pPr marL="2750149" indent="0">
              <a:buNone/>
              <a:defRPr sz="677"/>
            </a:lvl9pPr>
          </a:lstStyle>
          <a:p>
            <a:pPr lvl="0"/>
            <a:r>
              <a:rPr lang="en-US"/>
              <a:t>Click to edit Master text styles</a:t>
            </a:r>
          </a:p>
        </p:txBody>
      </p:sp>
      <p:sp>
        <p:nvSpPr>
          <p:cNvPr id="5" name="Date Placeholder 4"/>
          <p:cNvSpPr>
            <a:spLocks noGrp="1"/>
          </p:cNvSpPr>
          <p:nvPr>
            <p:ph type="dt" sz="half" idx="10"/>
          </p:nvPr>
        </p:nvSpPr>
        <p:spPr/>
        <p:txBody>
          <a:bodyPr/>
          <a:lstStyle/>
          <a:p>
            <a:fld id="{797CFC77-90CE-4E61-B2DA-398D8254884A}" type="datetimeFigureOut">
              <a:rPr lang="en-GB" smtClean="0"/>
              <a:pPr/>
              <a:t>03/07/2025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9FBF3CE-F751-4A20-A6B2-786B47F077FC}" type="slidenum">
              <a:rPr lang="en-GB" smtClean="0"/>
              <a:pPr/>
              <a:t>‹#›</a:t>
            </a:fld>
            <a:endParaRPr lang="en-GB"/>
          </a:p>
        </p:txBody>
      </p:sp>
    </p:spTree>
    <p:extLst>
      <p:ext uri="{BB962C8B-B14F-4D97-AF65-F5344CB8AC3E}">
        <p14:creationId xmlns:p14="http://schemas.microsoft.com/office/powerpoint/2010/main" val="125713546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97CFC77-90CE-4E61-B2DA-398D8254884A}" type="datetimeFigureOut">
              <a:rPr lang="en-GB" smtClean="0"/>
              <a:pPr/>
              <a:t>03/07/2025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FBF3CE-F751-4A20-A6B2-786B47F077FC}" type="slidenum">
              <a:rPr lang="en-GB" smtClean="0"/>
              <a:pPr/>
              <a:t>‹#›</a:t>
            </a:fld>
            <a:endParaRPr lang="en-GB"/>
          </a:p>
        </p:txBody>
      </p:sp>
    </p:spTree>
    <p:extLst>
      <p:ext uri="{BB962C8B-B14F-4D97-AF65-F5344CB8AC3E}">
        <p14:creationId xmlns:p14="http://schemas.microsoft.com/office/powerpoint/2010/main" val="50182040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0"/>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40"/>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97CFC77-90CE-4E61-B2DA-398D8254884A}" type="datetimeFigureOut">
              <a:rPr lang="en-GB" smtClean="0"/>
              <a:pPr/>
              <a:t>03/07/2025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FBF3CE-F751-4A20-A6B2-786B47F077FC}" type="slidenum">
              <a:rPr lang="en-GB" smtClean="0"/>
              <a:pPr/>
              <a:t>‹#›</a:t>
            </a:fld>
            <a:endParaRPr lang="en-GB"/>
          </a:p>
        </p:txBody>
      </p:sp>
    </p:spTree>
    <p:extLst>
      <p:ext uri="{BB962C8B-B14F-4D97-AF65-F5344CB8AC3E}">
        <p14:creationId xmlns:p14="http://schemas.microsoft.com/office/powerpoint/2010/main" val="158000280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1" y="1122363"/>
            <a:ext cx="6858000" cy="2387600"/>
          </a:xfrm>
        </p:spPr>
        <p:txBody>
          <a:bodyPr anchor="b"/>
          <a:lstStyle>
            <a:lvl1pPr algn="ctr">
              <a:defRPr sz="4500"/>
            </a:lvl1pPr>
          </a:lstStyle>
          <a:p>
            <a:r>
              <a:rPr lang="en-US"/>
              <a:t>Click to edit Master title style</a:t>
            </a:r>
            <a:endParaRPr lang="en-GB"/>
          </a:p>
        </p:txBody>
      </p:sp>
      <p:sp>
        <p:nvSpPr>
          <p:cNvPr id="3" name="Subtitle 2"/>
          <p:cNvSpPr>
            <a:spLocks noGrp="1"/>
          </p:cNvSpPr>
          <p:nvPr>
            <p:ph type="subTitle" idx="1"/>
          </p:nvPr>
        </p:nvSpPr>
        <p:spPr>
          <a:xfrm>
            <a:off x="1143001" y="3602038"/>
            <a:ext cx="6858000" cy="1655762"/>
          </a:xfrm>
        </p:spPr>
        <p:txBody>
          <a:bodyPr/>
          <a:lstStyle>
            <a:lvl1pPr marL="0" indent="0" algn="ctr">
              <a:buNone/>
              <a:defRPr sz="1800"/>
            </a:lvl1pPr>
            <a:lvl2pPr marL="342909" indent="0" algn="ctr">
              <a:buNone/>
              <a:defRPr sz="1500"/>
            </a:lvl2pPr>
            <a:lvl3pPr marL="685819" indent="0" algn="ctr">
              <a:buNone/>
              <a:defRPr sz="1350"/>
            </a:lvl3pPr>
            <a:lvl4pPr marL="1028728" indent="0" algn="ctr">
              <a:buNone/>
              <a:defRPr sz="1200"/>
            </a:lvl4pPr>
            <a:lvl5pPr marL="1371637" indent="0" algn="ctr">
              <a:buNone/>
              <a:defRPr sz="1200"/>
            </a:lvl5pPr>
            <a:lvl6pPr marL="1714546" indent="0" algn="ctr">
              <a:buNone/>
              <a:defRPr sz="1200"/>
            </a:lvl6pPr>
            <a:lvl7pPr marL="2057456" indent="0" algn="ctr">
              <a:buNone/>
              <a:defRPr sz="1200"/>
            </a:lvl7pPr>
            <a:lvl8pPr marL="2400365" indent="0" algn="ctr">
              <a:buNone/>
              <a:defRPr sz="1200"/>
            </a:lvl8pPr>
            <a:lvl9pPr marL="2743274" indent="0" algn="ctr">
              <a:buNone/>
              <a:defRPr sz="12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0CC9A025-8391-42F2-B552-6362645B4B80}" type="datetimeFigureOut">
              <a:rPr lang="en-GB" smtClean="0"/>
              <a:t>03/07/2025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309E94-D379-4324-97FB-F4041B6F2DF7}" type="slidenum">
              <a:rPr lang="en-GB" smtClean="0"/>
              <a:t>‹#›</a:t>
            </a:fld>
            <a:endParaRPr lang="en-GB"/>
          </a:p>
        </p:txBody>
      </p:sp>
    </p:spTree>
    <p:extLst>
      <p:ext uri="{BB962C8B-B14F-4D97-AF65-F5344CB8AC3E}">
        <p14:creationId xmlns:p14="http://schemas.microsoft.com/office/powerpoint/2010/main" val="65949591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CC9A025-8391-42F2-B552-6362645B4B80}" type="datetimeFigureOut">
              <a:rPr lang="en-GB" smtClean="0"/>
              <a:t>03/07/2025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309E94-D379-4324-97FB-F4041B6F2DF7}" type="slidenum">
              <a:rPr lang="en-GB" smtClean="0"/>
              <a:t>‹#›</a:t>
            </a:fld>
            <a:endParaRPr lang="en-GB"/>
          </a:p>
        </p:txBody>
      </p:sp>
    </p:spTree>
    <p:extLst>
      <p:ext uri="{BB962C8B-B14F-4D97-AF65-F5344CB8AC3E}">
        <p14:creationId xmlns:p14="http://schemas.microsoft.com/office/powerpoint/2010/main" val="92595498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0"/>
            <a:ext cx="7886700" cy="2852737"/>
          </a:xfrm>
        </p:spPr>
        <p:txBody>
          <a:bodyPr anchor="b"/>
          <a:lstStyle>
            <a:lvl1pPr>
              <a:defRPr sz="4500"/>
            </a:lvl1pPr>
          </a:lstStyle>
          <a:p>
            <a:r>
              <a:rPr lang="en-US"/>
              <a:t>Click to edit Master title style</a:t>
            </a:r>
            <a:endParaRPr lang="en-GB"/>
          </a:p>
        </p:txBody>
      </p:sp>
      <p:sp>
        <p:nvSpPr>
          <p:cNvPr id="3" name="Text Placeholder 2"/>
          <p:cNvSpPr>
            <a:spLocks noGrp="1"/>
          </p:cNvSpPr>
          <p:nvPr>
            <p:ph type="body" idx="1"/>
          </p:nvPr>
        </p:nvSpPr>
        <p:spPr>
          <a:xfrm>
            <a:off x="623888" y="4589465"/>
            <a:ext cx="7886700" cy="1500187"/>
          </a:xfrm>
        </p:spPr>
        <p:txBody>
          <a:bodyPr/>
          <a:lstStyle>
            <a:lvl1pPr marL="0" indent="0">
              <a:buNone/>
              <a:defRPr sz="1800">
                <a:solidFill>
                  <a:schemeClr val="tx1">
                    <a:tint val="75000"/>
                  </a:schemeClr>
                </a:solidFill>
              </a:defRPr>
            </a:lvl1pPr>
            <a:lvl2pPr marL="342909" indent="0">
              <a:buNone/>
              <a:defRPr sz="1500">
                <a:solidFill>
                  <a:schemeClr val="tx1">
                    <a:tint val="75000"/>
                  </a:schemeClr>
                </a:solidFill>
              </a:defRPr>
            </a:lvl2pPr>
            <a:lvl3pPr marL="685819" indent="0">
              <a:buNone/>
              <a:defRPr sz="1350">
                <a:solidFill>
                  <a:schemeClr val="tx1">
                    <a:tint val="75000"/>
                  </a:schemeClr>
                </a:solidFill>
              </a:defRPr>
            </a:lvl3pPr>
            <a:lvl4pPr marL="1028728" indent="0">
              <a:buNone/>
              <a:defRPr sz="1200">
                <a:solidFill>
                  <a:schemeClr val="tx1">
                    <a:tint val="75000"/>
                  </a:schemeClr>
                </a:solidFill>
              </a:defRPr>
            </a:lvl4pPr>
            <a:lvl5pPr marL="1371637" indent="0">
              <a:buNone/>
              <a:defRPr sz="1200">
                <a:solidFill>
                  <a:schemeClr val="tx1">
                    <a:tint val="75000"/>
                  </a:schemeClr>
                </a:solidFill>
              </a:defRPr>
            </a:lvl5pPr>
            <a:lvl6pPr marL="1714546" indent="0">
              <a:buNone/>
              <a:defRPr sz="1200">
                <a:solidFill>
                  <a:schemeClr val="tx1">
                    <a:tint val="75000"/>
                  </a:schemeClr>
                </a:solidFill>
              </a:defRPr>
            </a:lvl6pPr>
            <a:lvl7pPr marL="2057456" indent="0">
              <a:buNone/>
              <a:defRPr sz="1200">
                <a:solidFill>
                  <a:schemeClr val="tx1">
                    <a:tint val="75000"/>
                  </a:schemeClr>
                </a:solidFill>
              </a:defRPr>
            </a:lvl7pPr>
            <a:lvl8pPr marL="2400365" indent="0">
              <a:buNone/>
              <a:defRPr sz="1200">
                <a:solidFill>
                  <a:schemeClr val="tx1">
                    <a:tint val="75000"/>
                  </a:schemeClr>
                </a:solidFill>
              </a:defRPr>
            </a:lvl8pPr>
            <a:lvl9pPr marL="2743274"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CC9A025-8391-42F2-B552-6362645B4B80}" type="datetimeFigureOut">
              <a:rPr lang="en-GB" smtClean="0"/>
              <a:t>03/07/2025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309E94-D379-4324-97FB-F4041B6F2DF7}" type="slidenum">
              <a:rPr lang="en-GB" smtClean="0"/>
              <a:t>‹#›</a:t>
            </a:fld>
            <a:endParaRPr lang="en-GB"/>
          </a:p>
        </p:txBody>
      </p:sp>
    </p:spTree>
    <p:extLst>
      <p:ext uri="{BB962C8B-B14F-4D97-AF65-F5344CB8AC3E}">
        <p14:creationId xmlns:p14="http://schemas.microsoft.com/office/powerpoint/2010/main" val="364092134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29151"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0CC9A025-8391-42F2-B552-6362645B4B80}" type="datetimeFigureOut">
              <a:rPr lang="en-GB" smtClean="0"/>
              <a:t>03/07/2025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9309E94-D379-4324-97FB-F4041B6F2DF7}" type="slidenum">
              <a:rPr lang="en-GB" smtClean="0"/>
              <a:t>‹#›</a:t>
            </a:fld>
            <a:endParaRPr lang="en-GB"/>
          </a:p>
        </p:txBody>
      </p:sp>
    </p:spTree>
    <p:extLst>
      <p:ext uri="{BB962C8B-B14F-4D97-AF65-F5344CB8AC3E}">
        <p14:creationId xmlns:p14="http://schemas.microsoft.com/office/powerpoint/2010/main" val="43717993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2" y="365127"/>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9" indent="0">
              <a:buNone/>
              <a:defRPr sz="1500" b="1"/>
            </a:lvl2pPr>
            <a:lvl3pPr marL="685819" indent="0">
              <a:buNone/>
              <a:defRPr sz="1350" b="1"/>
            </a:lvl3pPr>
            <a:lvl4pPr marL="1028728" indent="0">
              <a:buNone/>
              <a:defRPr sz="1200" b="1"/>
            </a:lvl4pPr>
            <a:lvl5pPr marL="1371637" indent="0">
              <a:buNone/>
              <a:defRPr sz="1200" b="1"/>
            </a:lvl5pPr>
            <a:lvl6pPr marL="1714546" indent="0">
              <a:buNone/>
              <a:defRPr sz="1200" b="1"/>
            </a:lvl6pPr>
            <a:lvl7pPr marL="2057456" indent="0">
              <a:buNone/>
              <a:defRPr sz="1200" b="1"/>
            </a:lvl7pPr>
            <a:lvl8pPr marL="2400365" indent="0">
              <a:buNone/>
              <a:defRPr sz="1200" b="1"/>
            </a:lvl8pPr>
            <a:lvl9pPr marL="2743274" indent="0">
              <a:buNone/>
              <a:defRPr sz="12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1" y="1681163"/>
            <a:ext cx="3887391" cy="823912"/>
          </a:xfrm>
        </p:spPr>
        <p:txBody>
          <a:bodyPr anchor="b"/>
          <a:lstStyle>
            <a:lvl1pPr marL="0" indent="0">
              <a:buNone/>
              <a:defRPr sz="1800" b="1"/>
            </a:lvl1pPr>
            <a:lvl2pPr marL="342909" indent="0">
              <a:buNone/>
              <a:defRPr sz="1500" b="1"/>
            </a:lvl2pPr>
            <a:lvl3pPr marL="685819" indent="0">
              <a:buNone/>
              <a:defRPr sz="1350" b="1"/>
            </a:lvl3pPr>
            <a:lvl4pPr marL="1028728" indent="0">
              <a:buNone/>
              <a:defRPr sz="1200" b="1"/>
            </a:lvl4pPr>
            <a:lvl5pPr marL="1371637" indent="0">
              <a:buNone/>
              <a:defRPr sz="1200" b="1"/>
            </a:lvl5pPr>
            <a:lvl6pPr marL="1714546" indent="0">
              <a:buNone/>
              <a:defRPr sz="1200" b="1"/>
            </a:lvl6pPr>
            <a:lvl7pPr marL="2057456" indent="0">
              <a:buNone/>
              <a:defRPr sz="1200" b="1"/>
            </a:lvl7pPr>
            <a:lvl8pPr marL="2400365" indent="0">
              <a:buNone/>
              <a:defRPr sz="1200" b="1"/>
            </a:lvl8pPr>
            <a:lvl9pPr marL="2743274" indent="0">
              <a:buNone/>
              <a:defRPr sz="1200" b="1"/>
            </a:lvl9pPr>
          </a:lstStyle>
          <a:p>
            <a:pPr lvl="0"/>
            <a:r>
              <a:rPr lang="en-US"/>
              <a:t>Edit Master text styles</a:t>
            </a:r>
          </a:p>
        </p:txBody>
      </p:sp>
      <p:sp>
        <p:nvSpPr>
          <p:cNvPr id="6" name="Content Placeholder 5"/>
          <p:cNvSpPr>
            <a:spLocks noGrp="1"/>
          </p:cNvSpPr>
          <p:nvPr>
            <p:ph sz="quarter" idx="4"/>
          </p:nvPr>
        </p:nvSpPr>
        <p:spPr>
          <a:xfrm>
            <a:off x="4629151"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0CC9A025-8391-42F2-B552-6362645B4B80}" type="datetimeFigureOut">
              <a:rPr lang="en-GB" smtClean="0"/>
              <a:t>03/07/2025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9309E94-D379-4324-97FB-F4041B6F2DF7}" type="slidenum">
              <a:rPr lang="en-GB" smtClean="0"/>
              <a:t>‹#›</a:t>
            </a:fld>
            <a:endParaRPr lang="en-GB"/>
          </a:p>
        </p:txBody>
      </p:sp>
    </p:spTree>
    <p:extLst>
      <p:ext uri="{BB962C8B-B14F-4D97-AF65-F5344CB8AC3E}">
        <p14:creationId xmlns:p14="http://schemas.microsoft.com/office/powerpoint/2010/main" val="389403367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0CC9A025-8391-42F2-B552-6362645B4B80}" type="datetimeFigureOut">
              <a:rPr lang="en-GB" smtClean="0"/>
              <a:t>03/07/2025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9309E94-D379-4324-97FB-F4041B6F2DF7}" type="slidenum">
              <a:rPr lang="en-GB" smtClean="0"/>
              <a:t>‹#›</a:t>
            </a:fld>
            <a:endParaRPr lang="en-GB"/>
          </a:p>
        </p:txBody>
      </p:sp>
    </p:spTree>
    <p:extLst>
      <p:ext uri="{BB962C8B-B14F-4D97-AF65-F5344CB8AC3E}">
        <p14:creationId xmlns:p14="http://schemas.microsoft.com/office/powerpoint/2010/main" val="379792383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CC9A025-8391-42F2-B552-6362645B4B80}" type="datetimeFigureOut">
              <a:rPr lang="en-GB" smtClean="0"/>
              <a:t>03/07/2025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9309E94-D379-4324-97FB-F4041B6F2DF7}" type="slidenum">
              <a:rPr lang="en-GB" smtClean="0"/>
              <a:t>‹#›</a:t>
            </a:fld>
            <a:endParaRPr lang="en-GB"/>
          </a:p>
        </p:txBody>
      </p:sp>
    </p:spTree>
    <p:extLst>
      <p:ext uri="{BB962C8B-B14F-4D97-AF65-F5344CB8AC3E}">
        <p14:creationId xmlns:p14="http://schemas.microsoft.com/office/powerpoint/2010/main" val="160381892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2" y="457200"/>
            <a:ext cx="2949178" cy="1600200"/>
          </a:xfrm>
        </p:spPr>
        <p:txBody>
          <a:bodyPr anchor="b"/>
          <a:lstStyle>
            <a:lvl1pPr>
              <a:defRPr sz="2400"/>
            </a:lvl1pPr>
          </a:lstStyle>
          <a:p>
            <a:r>
              <a:rPr lang="en-US"/>
              <a:t>Click to edit Master title style</a:t>
            </a:r>
            <a:endParaRPr lang="en-GB"/>
          </a:p>
        </p:txBody>
      </p:sp>
      <p:sp>
        <p:nvSpPr>
          <p:cNvPr id="3" name="Content Placeholder 2"/>
          <p:cNvSpPr>
            <a:spLocks noGrp="1"/>
          </p:cNvSpPr>
          <p:nvPr>
            <p:ph idx="1"/>
          </p:nvPr>
        </p:nvSpPr>
        <p:spPr>
          <a:xfrm>
            <a:off x="3887391" y="987427"/>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29842" y="2057400"/>
            <a:ext cx="2949178" cy="3811588"/>
          </a:xfrm>
        </p:spPr>
        <p:txBody>
          <a:bodyPr/>
          <a:lstStyle>
            <a:lvl1pPr marL="0" indent="0">
              <a:buNone/>
              <a:defRPr sz="1200"/>
            </a:lvl1pPr>
            <a:lvl2pPr marL="342909" indent="0">
              <a:buNone/>
              <a:defRPr sz="1050"/>
            </a:lvl2pPr>
            <a:lvl3pPr marL="685819" indent="0">
              <a:buNone/>
              <a:defRPr sz="900"/>
            </a:lvl3pPr>
            <a:lvl4pPr marL="1028728" indent="0">
              <a:buNone/>
              <a:defRPr sz="750"/>
            </a:lvl4pPr>
            <a:lvl5pPr marL="1371637" indent="0">
              <a:buNone/>
              <a:defRPr sz="750"/>
            </a:lvl5pPr>
            <a:lvl6pPr marL="1714546" indent="0">
              <a:buNone/>
              <a:defRPr sz="750"/>
            </a:lvl6pPr>
            <a:lvl7pPr marL="2057456" indent="0">
              <a:buNone/>
              <a:defRPr sz="750"/>
            </a:lvl7pPr>
            <a:lvl8pPr marL="2400365" indent="0">
              <a:buNone/>
              <a:defRPr sz="750"/>
            </a:lvl8pPr>
            <a:lvl9pPr marL="2743274"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0CC9A025-8391-42F2-B552-6362645B4B80}" type="datetimeFigureOut">
              <a:rPr lang="en-GB" smtClean="0"/>
              <a:t>03/07/2025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9309E94-D379-4324-97FB-F4041B6F2DF7}" type="slidenum">
              <a:rPr lang="en-GB" smtClean="0"/>
              <a:t>‹#›</a:t>
            </a:fld>
            <a:endParaRPr lang="en-GB"/>
          </a:p>
        </p:txBody>
      </p:sp>
    </p:spTree>
    <p:extLst>
      <p:ext uri="{BB962C8B-B14F-4D97-AF65-F5344CB8AC3E}">
        <p14:creationId xmlns:p14="http://schemas.microsoft.com/office/powerpoint/2010/main" val="343624441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2" y="457200"/>
            <a:ext cx="2949178" cy="1600200"/>
          </a:xfrm>
        </p:spPr>
        <p:txBody>
          <a:bodyPr anchor="b"/>
          <a:lstStyle>
            <a:lvl1pPr>
              <a:defRPr sz="2400"/>
            </a:lvl1pPr>
          </a:lstStyle>
          <a:p>
            <a:r>
              <a:rPr lang="en-US"/>
              <a:t>Click to edit Master title style</a:t>
            </a:r>
            <a:endParaRPr lang="en-GB"/>
          </a:p>
        </p:txBody>
      </p:sp>
      <p:sp>
        <p:nvSpPr>
          <p:cNvPr id="3" name="Picture Placeholder 2"/>
          <p:cNvSpPr>
            <a:spLocks noGrp="1"/>
          </p:cNvSpPr>
          <p:nvPr>
            <p:ph type="pic" idx="1"/>
          </p:nvPr>
        </p:nvSpPr>
        <p:spPr>
          <a:xfrm>
            <a:off x="3887391" y="987427"/>
            <a:ext cx="4629150" cy="4873625"/>
          </a:xfrm>
        </p:spPr>
        <p:txBody>
          <a:bodyPr/>
          <a:lstStyle>
            <a:lvl1pPr marL="0" indent="0">
              <a:buNone/>
              <a:defRPr sz="2400"/>
            </a:lvl1pPr>
            <a:lvl2pPr marL="342909" indent="0">
              <a:buNone/>
              <a:defRPr sz="2100"/>
            </a:lvl2pPr>
            <a:lvl3pPr marL="685819" indent="0">
              <a:buNone/>
              <a:defRPr sz="1800"/>
            </a:lvl3pPr>
            <a:lvl4pPr marL="1028728" indent="0">
              <a:buNone/>
              <a:defRPr sz="1500"/>
            </a:lvl4pPr>
            <a:lvl5pPr marL="1371637" indent="0">
              <a:buNone/>
              <a:defRPr sz="1500"/>
            </a:lvl5pPr>
            <a:lvl6pPr marL="1714546" indent="0">
              <a:buNone/>
              <a:defRPr sz="1500"/>
            </a:lvl6pPr>
            <a:lvl7pPr marL="2057456" indent="0">
              <a:buNone/>
              <a:defRPr sz="1500"/>
            </a:lvl7pPr>
            <a:lvl8pPr marL="2400365" indent="0">
              <a:buNone/>
              <a:defRPr sz="1500"/>
            </a:lvl8pPr>
            <a:lvl9pPr marL="2743274" indent="0">
              <a:buNone/>
              <a:defRPr sz="1500"/>
            </a:lvl9pPr>
          </a:lstStyle>
          <a:p>
            <a:endParaRPr lang="en-GB"/>
          </a:p>
        </p:txBody>
      </p:sp>
      <p:sp>
        <p:nvSpPr>
          <p:cNvPr id="4" name="Text Placeholder 3"/>
          <p:cNvSpPr>
            <a:spLocks noGrp="1"/>
          </p:cNvSpPr>
          <p:nvPr>
            <p:ph type="body" sz="half" idx="2"/>
          </p:nvPr>
        </p:nvSpPr>
        <p:spPr>
          <a:xfrm>
            <a:off x="629842" y="2057400"/>
            <a:ext cx="2949178" cy="3811588"/>
          </a:xfrm>
        </p:spPr>
        <p:txBody>
          <a:bodyPr/>
          <a:lstStyle>
            <a:lvl1pPr marL="0" indent="0">
              <a:buNone/>
              <a:defRPr sz="1200"/>
            </a:lvl1pPr>
            <a:lvl2pPr marL="342909" indent="0">
              <a:buNone/>
              <a:defRPr sz="1050"/>
            </a:lvl2pPr>
            <a:lvl3pPr marL="685819" indent="0">
              <a:buNone/>
              <a:defRPr sz="900"/>
            </a:lvl3pPr>
            <a:lvl4pPr marL="1028728" indent="0">
              <a:buNone/>
              <a:defRPr sz="750"/>
            </a:lvl4pPr>
            <a:lvl5pPr marL="1371637" indent="0">
              <a:buNone/>
              <a:defRPr sz="750"/>
            </a:lvl5pPr>
            <a:lvl6pPr marL="1714546" indent="0">
              <a:buNone/>
              <a:defRPr sz="750"/>
            </a:lvl6pPr>
            <a:lvl7pPr marL="2057456" indent="0">
              <a:buNone/>
              <a:defRPr sz="750"/>
            </a:lvl7pPr>
            <a:lvl8pPr marL="2400365" indent="0">
              <a:buNone/>
              <a:defRPr sz="750"/>
            </a:lvl8pPr>
            <a:lvl9pPr marL="2743274"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0CC9A025-8391-42F2-B552-6362645B4B80}" type="datetimeFigureOut">
              <a:rPr lang="en-GB" smtClean="0"/>
              <a:t>03/07/2025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9309E94-D379-4324-97FB-F4041B6F2DF7}" type="slidenum">
              <a:rPr lang="en-GB" smtClean="0"/>
              <a:t>‹#›</a:t>
            </a:fld>
            <a:endParaRPr lang="en-GB"/>
          </a:p>
        </p:txBody>
      </p:sp>
    </p:spTree>
    <p:extLst>
      <p:ext uri="{BB962C8B-B14F-4D97-AF65-F5344CB8AC3E}">
        <p14:creationId xmlns:p14="http://schemas.microsoft.com/office/powerpoint/2010/main" val="427224597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CC9A025-8391-42F2-B552-6362645B4B80}" type="datetimeFigureOut">
              <a:rPr lang="en-GB" smtClean="0"/>
              <a:t>03/07/2025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309E94-D379-4324-97FB-F4041B6F2DF7}" type="slidenum">
              <a:rPr lang="en-GB" smtClean="0"/>
              <a:t>‹#›</a:t>
            </a:fld>
            <a:endParaRPr lang="en-GB"/>
          </a:p>
        </p:txBody>
      </p:sp>
    </p:spTree>
    <p:extLst>
      <p:ext uri="{BB962C8B-B14F-4D97-AF65-F5344CB8AC3E}">
        <p14:creationId xmlns:p14="http://schemas.microsoft.com/office/powerpoint/2010/main" val="66001219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CC9A025-8391-42F2-B552-6362645B4B80}" type="datetimeFigureOut">
              <a:rPr lang="en-GB" smtClean="0"/>
              <a:t>03/07/2025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309E94-D379-4324-97FB-F4041B6F2DF7}" type="slidenum">
              <a:rPr lang="en-GB" smtClean="0"/>
              <a:t>‹#›</a:t>
            </a:fld>
            <a:endParaRPr lang="en-GB"/>
          </a:p>
        </p:txBody>
      </p:sp>
    </p:spTree>
    <p:extLst>
      <p:ext uri="{BB962C8B-B14F-4D97-AF65-F5344CB8AC3E}">
        <p14:creationId xmlns:p14="http://schemas.microsoft.com/office/powerpoint/2010/main" val="37859508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en-US"/>
              <a:t>Click to edit Master title style</a:t>
            </a:r>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2CF0BF44-1076-4B06-ABD0-B5169C43A217}" type="datetimeFigureOut">
              <a:rPr lang="en-GB" smtClean="0"/>
              <a:pPr/>
              <a:t>03/07/2025</a:t>
            </a:fld>
            <a:endParaRPr lang="en-GB"/>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GB"/>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19EF39AC-86B1-46CF-A2E6-387CEF044C47}"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2">
                <a:lumMod val="20000"/>
                <a:lumOff val="80000"/>
              </a:schemeClr>
            </a:gs>
            <a:gs pos="42000">
              <a:schemeClr val="accent1">
                <a:tint val="44500"/>
                <a:satMod val="160000"/>
              </a:schemeClr>
            </a:gs>
            <a:gs pos="100000">
              <a:schemeClr val="accent1">
                <a:tint val="23500"/>
                <a:satMod val="160000"/>
              </a:schemeClr>
            </a:gs>
          </a:gsLst>
          <a:lin ang="135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2"/>
            <a:ext cx="2133600" cy="365125"/>
          </a:xfrm>
          <a:prstGeom prst="rect">
            <a:avLst/>
          </a:prstGeom>
        </p:spPr>
        <p:txBody>
          <a:bodyPr vert="horz" lIns="91440" tIns="45720" rIns="91440" bIns="45720" rtlCol="0" anchor="ctr"/>
          <a:lstStyle>
            <a:lvl1pPr algn="l">
              <a:defRPr sz="902">
                <a:solidFill>
                  <a:schemeClr val="tx1">
                    <a:tint val="75000"/>
                  </a:schemeClr>
                </a:solidFill>
              </a:defRPr>
            </a:lvl1pPr>
          </a:lstStyle>
          <a:p>
            <a:fld id="{797CFC77-90CE-4E61-B2DA-398D8254884A}" type="datetimeFigureOut">
              <a:rPr lang="en-GB" smtClean="0"/>
              <a:pPr/>
              <a:t>03/07/2025</a:t>
            </a:fld>
            <a:endParaRPr lang="en-GB"/>
          </a:p>
        </p:txBody>
      </p:sp>
      <p:sp>
        <p:nvSpPr>
          <p:cNvPr id="5" name="Footer Placeholder 4"/>
          <p:cNvSpPr>
            <a:spLocks noGrp="1"/>
          </p:cNvSpPr>
          <p:nvPr>
            <p:ph type="ftr" sz="quarter" idx="3"/>
          </p:nvPr>
        </p:nvSpPr>
        <p:spPr>
          <a:xfrm>
            <a:off x="3124201" y="6356352"/>
            <a:ext cx="2895600" cy="365125"/>
          </a:xfrm>
          <a:prstGeom prst="rect">
            <a:avLst/>
          </a:prstGeom>
        </p:spPr>
        <p:txBody>
          <a:bodyPr vert="horz" lIns="91440" tIns="45720" rIns="91440" bIns="45720" rtlCol="0" anchor="ctr"/>
          <a:lstStyle>
            <a:lvl1pPr algn="ctr">
              <a:defRPr sz="902">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2"/>
            <a:ext cx="2133600" cy="365125"/>
          </a:xfrm>
          <a:prstGeom prst="rect">
            <a:avLst/>
          </a:prstGeom>
        </p:spPr>
        <p:txBody>
          <a:bodyPr vert="horz" lIns="91440" tIns="45720" rIns="91440" bIns="45720" rtlCol="0" anchor="ctr"/>
          <a:lstStyle>
            <a:lvl1pPr algn="r">
              <a:defRPr sz="902">
                <a:solidFill>
                  <a:schemeClr val="tx1">
                    <a:tint val="75000"/>
                  </a:schemeClr>
                </a:solidFill>
              </a:defRPr>
            </a:lvl1pPr>
          </a:lstStyle>
          <a:p>
            <a:fld id="{39FBF3CE-F751-4A20-A6B2-786B47F077FC}" type="slidenum">
              <a:rPr lang="en-GB" smtClean="0"/>
              <a:pPr/>
              <a:t>‹#›</a:t>
            </a:fld>
            <a:endParaRPr lang="en-GB"/>
          </a:p>
        </p:txBody>
      </p:sp>
    </p:spTree>
    <p:extLst>
      <p:ext uri="{BB962C8B-B14F-4D97-AF65-F5344CB8AC3E}">
        <p14:creationId xmlns:p14="http://schemas.microsoft.com/office/powerpoint/2010/main" val="3457994705"/>
      </p:ext>
    </p:extLst>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txStyles>
    <p:titleStyle>
      <a:lvl1pPr algn="ctr" defTabSz="687537" rtl="0" eaLnBrk="1" latinLnBrk="0" hangingPunct="1">
        <a:spcBef>
          <a:spcPct val="0"/>
        </a:spcBef>
        <a:buNone/>
        <a:defRPr sz="3308" kern="1200">
          <a:solidFill>
            <a:schemeClr val="tx1"/>
          </a:solidFill>
          <a:latin typeface="+mj-lt"/>
          <a:ea typeface="+mj-ea"/>
          <a:cs typeface="+mj-cs"/>
        </a:defRPr>
      </a:lvl1pPr>
    </p:titleStyle>
    <p:bodyStyle>
      <a:lvl1pPr marL="257827" indent="-257827" algn="l" defTabSz="687537" rtl="0" eaLnBrk="1" latinLnBrk="0" hangingPunct="1">
        <a:spcBef>
          <a:spcPct val="20000"/>
        </a:spcBef>
        <a:buFont typeface="Arial" pitchFamily="34" charset="0"/>
        <a:buChar char="•"/>
        <a:defRPr sz="2406" kern="1200">
          <a:solidFill>
            <a:schemeClr val="tx1"/>
          </a:solidFill>
          <a:latin typeface="+mn-lt"/>
          <a:ea typeface="+mn-ea"/>
          <a:cs typeface="+mn-cs"/>
        </a:defRPr>
      </a:lvl1pPr>
      <a:lvl2pPr marL="558624" indent="-214855" algn="l" defTabSz="687537" rtl="0" eaLnBrk="1" latinLnBrk="0" hangingPunct="1">
        <a:spcBef>
          <a:spcPct val="20000"/>
        </a:spcBef>
        <a:buFont typeface="Arial" pitchFamily="34" charset="0"/>
        <a:buChar char="–"/>
        <a:defRPr sz="2105" kern="1200">
          <a:solidFill>
            <a:schemeClr val="tx1"/>
          </a:solidFill>
          <a:latin typeface="+mn-lt"/>
          <a:ea typeface="+mn-ea"/>
          <a:cs typeface="+mn-cs"/>
        </a:defRPr>
      </a:lvl2pPr>
      <a:lvl3pPr marL="859422" indent="-171884" algn="l" defTabSz="687537" rtl="0" eaLnBrk="1" latinLnBrk="0" hangingPunct="1">
        <a:spcBef>
          <a:spcPct val="20000"/>
        </a:spcBef>
        <a:buFont typeface="Arial" pitchFamily="34" charset="0"/>
        <a:buChar char="•"/>
        <a:defRPr sz="1805" kern="1200">
          <a:solidFill>
            <a:schemeClr val="tx1"/>
          </a:solidFill>
          <a:latin typeface="+mn-lt"/>
          <a:ea typeface="+mn-ea"/>
          <a:cs typeface="+mn-cs"/>
        </a:defRPr>
      </a:lvl3pPr>
      <a:lvl4pPr marL="1203190" indent="-171884" algn="l" defTabSz="687537" rtl="0" eaLnBrk="1" latinLnBrk="0" hangingPunct="1">
        <a:spcBef>
          <a:spcPct val="20000"/>
        </a:spcBef>
        <a:buFont typeface="Arial" pitchFamily="34" charset="0"/>
        <a:buChar char="–"/>
        <a:defRPr sz="1504" kern="1200">
          <a:solidFill>
            <a:schemeClr val="tx1"/>
          </a:solidFill>
          <a:latin typeface="+mn-lt"/>
          <a:ea typeface="+mn-ea"/>
          <a:cs typeface="+mn-cs"/>
        </a:defRPr>
      </a:lvl4pPr>
      <a:lvl5pPr marL="1546959" indent="-171884" algn="l" defTabSz="687537" rtl="0" eaLnBrk="1" latinLnBrk="0" hangingPunct="1">
        <a:spcBef>
          <a:spcPct val="20000"/>
        </a:spcBef>
        <a:buFont typeface="Arial" pitchFamily="34" charset="0"/>
        <a:buChar char="»"/>
        <a:defRPr sz="1504" kern="1200">
          <a:solidFill>
            <a:schemeClr val="tx1"/>
          </a:solidFill>
          <a:latin typeface="+mn-lt"/>
          <a:ea typeface="+mn-ea"/>
          <a:cs typeface="+mn-cs"/>
        </a:defRPr>
      </a:lvl5pPr>
      <a:lvl6pPr marL="1890728" indent="-171884" algn="l" defTabSz="687537" rtl="0" eaLnBrk="1" latinLnBrk="0" hangingPunct="1">
        <a:spcBef>
          <a:spcPct val="20000"/>
        </a:spcBef>
        <a:buFont typeface="Arial" pitchFamily="34" charset="0"/>
        <a:buChar char="•"/>
        <a:defRPr sz="1504" kern="1200">
          <a:solidFill>
            <a:schemeClr val="tx1"/>
          </a:solidFill>
          <a:latin typeface="+mn-lt"/>
          <a:ea typeface="+mn-ea"/>
          <a:cs typeface="+mn-cs"/>
        </a:defRPr>
      </a:lvl6pPr>
      <a:lvl7pPr marL="2234496" indent="-171884" algn="l" defTabSz="687537" rtl="0" eaLnBrk="1" latinLnBrk="0" hangingPunct="1">
        <a:spcBef>
          <a:spcPct val="20000"/>
        </a:spcBef>
        <a:buFont typeface="Arial" pitchFamily="34" charset="0"/>
        <a:buChar char="•"/>
        <a:defRPr sz="1504" kern="1200">
          <a:solidFill>
            <a:schemeClr val="tx1"/>
          </a:solidFill>
          <a:latin typeface="+mn-lt"/>
          <a:ea typeface="+mn-ea"/>
          <a:cs typeface="+mn-cs"/>
        </a:defRPr>
      </a:lvl7pPr>
      <a:lvl8pPr marL="2578265" indent="-171884" algn="l" defTabSz="687537" rtl="0" eaLnBrk="1" latinLnBrk="0" hangingPunct="1">
        <a:spcBef>
          <a:spcPct val="20000"/>
        </a:spcBef>
        <a:buFont typeface="Arial" pitchFamily="34" charset="0"/>
        <a:buChar char="•"/>
        <a:defRPr sz="1504" kern="1200">
          <a:solidFill>
            <a:schemeClr val="tx1"/>
          </a:solidFill>
          <a:latin typeface="+mn-lt"/>
          <a:ea typeface="+mn-ea"/>
          <a:cs typeface="+mn-cs"/>
        </a:defRPr>
      </a:lvl8pPr>
      <a:lvl9pPr marL="2922034" indent="-171884" algn="l" defTabSz="687537" rtl="0" eaLnBrk="1" latinLnBrk="0" hangingPunct="1">
        <a:spcBef>
          <a:spcPct val="20000"/>
        </a:spcBef>
        <a:buFont typeface="Arial" pitchFamily="34" charset="0"/>
        <a:buChar char="•"/>
        <a:defRPr sz="1504" kern="1200">
          <a:solidFill>
            <a:schemeClr val="tx1"/>
          </a:solidFill>
          <a:latin typeface="+mn-lt"/>
          <a:ea typeface="+mn-ea"/>
          <a:cs typeface="+mn-cs"/>
        </a:defRPr>
      </a:lvl9pPr>
    </p:bodyStyle>
    <p:otherStyle>
      <a:defPPr>
        <a:defRPr lang="en-US"/>
      </a:defPPr>
      <a:lvl1pPr marL="0" algn="l" defTabSz="687537" rtl="0" eaLnBrk="1" latinLnBrk="0" hangingPunct="1">
        <a:defRPr sz="1353" kern="1200">
          <a:solidFill>
            <a:schemeClr val="tx1"/>
          </a:solidFill>
          <a:latin typeface="+mn-lt"/>
          <a:ea typeface="+mn-ea"/>
          <a:cs typeface="+mn-cs"/>
        </a:defRPr>
      </a:lvl1pPr>
      <a:lvl2pPr marL="343769" algn="l" defTabSz="687537" rtl="0" eaLnBrk="1" latinLnBrk="0" hangingPunct="1">
        <a:defRPr sz="1353" kern="1200">
          <a:solidFill>
            <a:schemeClr val="tx1"/>
          </a:solidFill>
          <a:latin typeface="+mn-lt"/>
          <a:ea typeface="+mn-ea"/>
          <a:cs typeface="+mn-cs"/>
        </a:defRPr>
      </a:lvl2pPr>
      <a:lvl3pPr marL="687537" algn="l" defTabSz="687537" rtl="0" eaLnBrk="1" latinLnBrk="0" hangingPunct="1">
        <a:defRPr sz="1353" kern="1200">
          <a:solidFill>
            <a:schemeClr val="tx1"/>
          </a:solidFill>
          <a:latin typeface="+mn-lt"/>
          <a:ea typeface="+mn-ea"/>
          <a:cs typeface="+mn-cs"/>
        </a:defRPr>
      </a:lvl3pPr>
      <a:lvl4pPr marL="1031306" algn="l" defTabSz="687537" rtl="0" eaLnBrk="1" latinLnBrk="0" hangingPunct="1">
        <a:defRPr sz="1353" kern="1200">
          <a:solidFill>
            <a:schemeClr val="tx1"/>
          </a:solidFill>
          <a:latin typeface="+mn-lt"/>
          <a:ea typeface="+mn-ea"/>
          <a:cs typeface="+mn-cs"/>
        </a:defRPr>
      </a:lvl4pPr>
      <a:lvl5pPr marL="1375075" algn="l" defTabSz="687537" rtl="0" eaLnBrk="1" latinLnBrk="0" hangingPunct="1">
        <a:defRPr sz="1353" kern="1200">
          <a:solidFill>
            <a:schemeClr val="tx1"/>
          </a:solidFill>
          <a:latin typeface="+mn-lt"/>
          <a:ea typeface="+mn-ea"/>
          <a:cs typeface="+mn-cs"/>
        </a:defRPr>
      </a:lvl5pPr>
      <a:lvl6pPr marL="1718843" algn="l" defTabSz="687537" rtl="0" eaLnBrk="1" latinLnBrk="0" hangingPunct="1">
        <a:defRPr sz="1353" kern="1200">
          <a:solidFill>
            <a:schemeClr val="tx1"/>
          </a:solidFill>
          <a:latin typeface="+mn-lt"/>
          <a:ea typeface="+mn-ea"/>
          <a:cs typeface="+mn-cs"/>
        </a:defRPr>
      </a:lvl6pPr>
      <a:lvl7pPr marL="2062612" algn="l" defTabSz="687537" rtl="0" eaLnBrk="1" latinLnBrk="0" hangingPunct="1">
        <a:defRPr sz="1353" kern="1200">
          <a:solidFill>
            <a:schemeClr val="tx1"/>
          </a:solidFill>
          <a:latin typeface="+mn-lt"/>
          <a:ea typeface="+mn-ea"/>
          <a:cs typeface="+mn-cs"/>
        </a:defRPr>
      </a:lvl7pPr>
      <a:lvl8pPr marL="2406381" algn="l" defTabSz="687537" rtl="0" eaLnBrk="1" latinLnBrk="0" hangingPunct="1">
        <a:defRPr sz="1353" kern="1200">
          <a:solidFill>
            <a:schemeClr val="tx1"/>
          </a:solidFill>
          <a:latin typeface="+mn-lt"/>
          <a:ea typeface="+mn-ea"/>
          <a:cs typeface="+mn-cs"/>
        </a:defRPr>
      </a:lvl8pPr>
      <a:lvl9pPr marL="2750149" algn="l" defTabSz="687537" rtl="0" eaLnBrk="1" latinLnBrk="0" hangingPunct="1">
        <a:defRPr sz="1353"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2">
                <a:lumMod val="20000"/>
                <a:lumOff val="80000"/>
              </a:schemeClr>
            </a:gs>
            <a:gs pos="42000">
              <a:schemeClr val="accent1">
                <a:tint val="44500"/>
                <a:satMod val="160000"/>
              </a:schemeClr>
            </a:gs>
            <a:gs pos="100000">
              <a:schemeClr val="accent1">
                <a:tint val="23500"/>
                <a:satMod val="160000"/>
              </a:schemeClr>
            </a:gs>
          </a:gsLst>
          <a:lin ang="135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1" y="365127"/>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28651"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28650" y="6356352"/>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0CC9A025-8391-42F2-B552-6362645B4B80}" type="datetimeFigureOut">
              <a:rPr lang="en-GB" smtClean="0"/>
              <a:t>03/07/2025</a:t>
            </a:fld>
            <a:endParaRPr lang="en-GB"/>
          </a:p>
        </p:txBody>
      </p:sp>
      <p:sp>
        <p:nvSpPr>
          <p:cNvPr id="5" name="Footer Placeholder 4"/>
          <p:cNvSpPr>
            <a:spLocks noGrp="1"/>
          </p:cNvSpPr>
          <p:nvPr>
            <p:ph type="ftr" sz="quarter" idx="3"/>
          </p:nvPr>
        </p:nvSpPr>
        <p:spPr>
          <a:xfrm>
            <a:off x="3028950" y="6356352"/>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2"/>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39309E94-D379-4324-97FB-F4041B6F2DF7}" type="slidenum">
              <a:rPr lang="en-GB" smtClean="0"/>
              <a:t>‹#›</a:t>
            </a:fld>
            <a:endParaRPr lang="en-GB"/>
          </a:p>
        </p:txBody>
      </p:sp>
    </p:spTree>
    <p:extLst>
      <p:ext uri="{BB962C8B-B14F-4D97-AF65-F5344CB8AC3E}">
        <p14:creationId xmlns:p14="http://schemas.microsoft.com/office/powerpoint/2010/main" val="1462860429"/>
      </p:ext>
    </p:extLst>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txStyles>
    <p:titleStyle>
      <a:lvl1pPr algn="l" defTabSz="685819"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5" indent="-171455" algn="l" defTabSz="685819"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64" indent="-171455" algn="l" defTabSz="685819"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74" indent="-171455" algn="l" defTabSz="685819"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83" indent="-171455" algn="l" defTabSz="685819"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92" indent="-171455" algn="l" defTabSz="685819"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6001" indent="-171455" algn="l" defTabSz="685819"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911" indent="-171455" algn="l" defTabSz="685819"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820" indent="-171455" algn="l" defTabSz="685819"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729" indent="-171455" algn="l" defTabSz="685819"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19" rtl="0" eaLnBrk="1" latinLnBrk="0" hangingPunct="1">
        <a:defRPr sz="1350" kern="1200">
          <a:solidFill>
            <a:schemeClr val="tx1"/>
          </a:solidFill>
          <a:latin typeface="+mn-lt"/>
          <a:ea typeface="+mn-ea"/>
          <a:cs typeface="+mn-cs"/>
        </a:defRPr>
      </a:lvl1pPr>
      <a:lvl2pPr marL="342909" algn="l" defTabSz="685819" rtl="0" eaLnBrk="1" latinLnBrk="0" hangingPunct="1">
        <a:defRPr sz="1350" kern="1200">
          <a:solidFill>
            <a:schemeClr val="tx1"/>
          </a:solidFill>
          <a:latin typeface="+mn-lt"/>
          <a:ea typeface="+mn-ea"/>
          <a:cs typeface="+mn-cs"/>
        </a:defRPr>
      </a:lvl2pPr>
      <a:lvl3pPr marL="685819" algn="l" defTabSz="685819" rtl="0" eaLnBrk="1" latinLnBrk="0" hangingPunct="1">
        <a:defRPr sz="1350" kern="1200">
          <a:solidFill>
            <a:schemeClr val="tx1"/>
          </a:solidFill>
          <a:latin typeface="+mn-lt"/>
          <a:ea typeface="+mn-ea"/>
          <a:cs typeface="+mn-cs"/>
        </a:defRPr>
      </a:lvl3pPr>
      <a:lvl4pPr marL="1028728" algn="l" defTabSz="685819" rtl="0" eaLnBrk="1" latinLnBrk="0" hangingPunct="1">
        <a:defRPr sz="1350" kern="1200">
          <a:solidFill>
            <a:schemeClr val="tx1"/>
          </a:solidFill>
          <a:latin typeface="+mn-lt"/>
          <a:ea typeface="+mn-ea"/>
          <a:cs typeface="+mn-cs"/>
        </a:defRPr>
      </a:lvl4pPr>
      <a:lvl5pPr marL="1371637" algn="l" defTabSz="685819" rtl="0" eaLnBrk="1" latinLnBrk="0" hangingPunct="1">
        <a:defRPr sz="1350" kern="1200">
          <a:solidFill>
            <a:schemeClr val="tx1"/>
          </a:solidFill>
          <a:latin typeface="+mn-lt"/>
          <a:ea typeface="+mn-ea"/>
          <a:cs typeface="+mn-cs"/>
        </a:defRPr>
      </a:lvl5pPr>
      <a:lvl6pPr marL="1714546" algn="l" defTabSz="685819" rtl="0" eaLnBrk="1" latinLnBrk="0" hangingPunct="1">
        <a:defRPr sz="1350" kern="1200">
          <a:solidFill>
            <a:schemeClr val="tx1"/>
          </a:solidFill>
          <a:latin typeface="+mn-lt"/>
          <a:ea typeface="+mn-ea"/>
          <a:cs typeface="+mn-cs"/>
        </a:defRPr>
      </a:lvl6pPr>
      <a:lvl7pPr marL="2057456" algn="l" defTabSz="685819" rtl="0" eaLnBrk="1" latinLnBrk="0" hangingPunct="1">
        <a:defRPr sz="1350" kern="1200">
          <a:solidFill>
            <a:schemeClr val="tx1"/>
          </a:solidFill>
          <a:latin typeface="+mn-lt"/>
          <a:ea typeface="+mn-ea"/>
          <a:cs typeface="+mn-cs"/>
        </a:defRPr>
      </a:lvl7pPr>
      <a:lvl8pPr marL="2400365" algn="l" defTabSz="685819" rtl="0" eaLnBrk="1" latinLnBrk="0" hangingPunct="1">
        <a:defRPr sz="1350" kern="1200">
          <a:solidFill>
            <a:schemeClr val="tx1"/>
          </a:solidFill>
          <a:latin typeface="+mn-lt"/>
          <a:ea typeface="+mn-ea"/>
          <a:cs typeface="+mn-cs"/>
        </a:defRPr>
      </a:lvl8pPr>
      <a:lvl9pPr marL="2743274" algn="l" defTabSz="685819"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4.xml.rels><?xml version="1.0" encoding="UTF-8" standalone="yes"?>
<Relationships xmlns="http://schemas.openxmlformats.org/package/2006/relationships"><Relationship Id="rId8" Type="http://schemas.openxmlformats.org/officeDocument/2006/relationships/customXml" Target="../ink/ink5.xml"/><Relationship Id="rId3" Type="http://schemas.openxmlformats.org/officeDocument/2006/relationships/image" Target="../media/image4.png"/><Relationship Id="rId7" Type="http://schemas.openxmlformats.org/officeDocument/2006/relationships/image" Target="../media/image5.png"/><Relationship Id="rId2" Type="http://schemas.openxmlformats.org/officeDocument/2006/relationships/customXml" Target="../ink/ink1.xml"/><Relationship Id="rId1" Type="http://schemas.openxmlformats.org/officeDocument/2006/relationships/slideLayout" Target="../slideLayouts/slideLayout1.xml"/><Relationship Id="rId6" Type="http://schemas.openxmlformats.org/officeDocument/2006/relationships/customXml" Target="../ink/ink4.xml"/><Relationship Id="rId11" Type="http://schemas.openxmlformats.org/officeDocument/2006/relationships/image" Target="../media/image7.jpeg"/><Relationship Id="rId5" Type="http://schemas.openxmlformats.org/officeDocument/2006/relationships/customXml" Target="../ink/ink3.xml"/><Relationship Id="rId10" Type="http://schemas.openxmlformats.org/officeDocument/2006/relationships/image" Target="../media/image6.png"/><Relationship Id="rId4" Type="http://schemas.openxmlformats.org/officeDocument/2006/relationships/customXml" Target="../ink/ink2.xml"/><Relationship Id="rId9" Type="http://schemas.openxmlformats.org/officeDocument/2006/relationships/customXml" Target="../ink/ink6.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Layout" Target="../slideLayouts/slideLayout7.xml"/><Relationship Id="rId1" Type="http://schemas.openxmlformats.org/officeDocument/2006/relationships/tags" Target="../tags/tag3.xml"/><Relationship Id="rId5" Type="http://schemas.openxmlformats.org/officeDocument/2006/relationships/hyperlink" Target="https://pixabay.com/en/mathematics-pay-digits-number-plus-1044087/" TargetMode="External"/><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11.jpeg"/><Relationship Id="rId7" Type="http://schemas.openxmlformats.org/officeDocument/2006/relationships/image" Target="../media/image15.gif"/><Relationship Id="rId2" Type="http://schemas.openxmlformats.org/officeDocument/2006/relationships/notesSlide" Target="../notesSlides/notesSlide1.xml"/><Relationship Id="rId1" Type="http://schemas.openxmlformats.org/officeDocument/2006/relationships/slideLayout" Target="../slideLayouts/slideLayout18.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gif"/></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slideLayout" Target="../slideLayouts/slideLayout7.xml"/><Relationship Id="rId1" Type="http://schemas.openxmlformats.org/officeDocument/2006/relationships/tags" Target="../tags/tag4.xml"/><Relationship Id="rId5" Type="http://schemas.openxmlformats.org/officeDocument/2006/relationships/image" Target="../media/image19.jpeg"/><Relationship Id="rId4" Type="http://schemas.openxmlformats.org/officeDocument/2006/relationships/image" Target="../media/image18.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5.xml"/><Relationship Id="rId4" Type="http://schemas.openxmlformats.org/officeDocument/2006/relationships/image" Target="../media/image21.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ags" Target="../tags/tag6.xml"/><Relationship Id="rId5" Type="http://schemas.openxmlformats.org/officeDocument/2006/relationships/image" Target="../media/image23.jpeg"/><Relationship Id="rId4" Type="http://schemas.openxmlformats.org/officeDocument/2006/relationships/image" Target="../media/image22.gif"/></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ags" Target="../tags/tag7.xml"/><Relationship Id="rId5" Type="http://schemas.openxmlformats.org/officeDocument/2006/relationships/image" Target="../media/image25.png"/><Relationship Id="rId4" Type="http://schemas.openxmlformats.org/officeDocument/2006/relationships/image" Target="../media/image24.gif"/></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ags" Target="../tags/tag8.xml"/><Relationship Id="rId4" Type="http://schemas.openxmlformats.org/officeDocument/2006/relationships/image" Target="../media/image26.pn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18.xml.rels><?xml version="1.0" encoding="UTF-8" standalone="yes"?>
<Relationships xmlns="http://schemas.openxmlformats.org/package/2006/relationships"><Relationship Id="rId3" Type="http://schemas.openxmlformats.org/officeDocument/2006/relationships/hyperlink" Target="https://pixabay.com/en/what-is-the-memorial-awards-trophies-2841755/" TargetMode="External"/><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23.xml"/></Relationships>
</file>

<file path=ppt/slides/_rels/slide2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ags" Target="../tags/tag10.xml"/></Relationships>
</file>

<file path=ppt/slides/_rels/slide2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196752"/>
            <a:ext cx="9144000" cy="2190105"/>
          </a:xfrm>
        </p:spPr>
        <p:txBody>
          <a:bodyPr>
            <a:noAutofit/>
          </a:bodyPr>
          <a:lstStyle/>
          <a:p>
            <a:pPr algn="ctr"/>
            <a:r>
              <a:rPr lang="en-GB" sz="6000" b="0">
                <a:solidFill>
                  <a:schemeClr val="tx1"/>
                </a:solidFill>
                <a:latin typeface="Comic Sans MS" panose="030F0702030302020204" pitchFamily="66" charset="0"/>
              </a:rPr>
              <a:t>Meet </a:t>
            </a:r>
            <a:r>
              <a:rPr lang="en-GB" sz="6000" b="0">
                <a:solidFill>
                  <a:schemeClr val="tx1"/>
                </a:solidFill>
                <a:effectLst/>
                <a:latin typeface="Comic Sans MS" panose="030F0702030302020204" pitchFamily="66" charset="0"/>
              </a:rPr>
              <a:t>the</a:t>
            </a:r>
            <a:r>
              <a:rPr lang="en-GB" sz="6000" b="0">
                <a:solidFill>
                  <a:schemeClr val="tx1"/>
                </a:solidFill>
                <a:latin typeface="Comic Sans MS" panose="030F0702030302020204" pitchFamily="66" charset="0"/>
              </a:rPr>
              <a:t> team  </a:t>
            </a:r>
            <a:br>
              <a:rPr lang="en-GB" sz="6000" b="0">
                <a:solidFill>
                  <a:schemeClr val="tx1"/>
                </a:solidFill>
                <a:latin typeface="Comic Sans MS" panose="030F0702030302020204" pitchFamily="66" charset="0"/>
              </a:rPr>
            </a:br>
            <a:r>
              <a:rPr lang="en-GB" sz="6000" b="0">
                <a:solidFill>
                  <a:srgbClr val="7030A0"/>
                </a:solidFill>
                <a:latin typeface="Comic Sans MS" panose="030F0702030302020204" pitchFamily="66" charset="0"/>
              </a:rPr>
              <a:t>Amethyst Class</a:t>
            </a:r>
            <a:br>
              <a:rPr lang="en-GB" sz="6000" b="0">
                <a:solidFill>
                  <a:schemeClr val="tx1"/>
                </a:solidFill>
                <a:latin typeface="Comic Sans MS" panose="030F0702030302020204" pitchFamily="66" charset="0"/>
              </a:rPr>
            </a:br>
            <a:r>
              <a:rPr lang="en-GB" sz="6000" b="0">
                <a:solidFill>
                  <a:schemeClr val="tx1"/>
                </a:solidFill>
                <a:latin typeface="Comic Sans MS" panose="030F0702030302020204" pitchFamily="66" charset="0"/>
              </a:rPr>
              <a:t>Year 3  – 2025/26</a:t>
            </a:r>
          </a:p>
        </p:txBody>
      </p:sp>
      <p:pic>
        <p:nvPicPr>
          <p:cNvPr id="6" name="Picture 2" descr="Image result for phillip martin clipart school">
            <a:extLst>
              <a:ext uri="{FF2B5EF4-FFF2-40B4-BE49-F238E27FC236}">
                <a16:creationId xmlns:a16="http://schemas.microsoft.com/office/drawing/2014/main" id="{DFC637DE-DC67-4345-B0FC-A309B80E5AAA}"/>
              </a:ext>
            </a:extLst>
          </p:cNvPr>
          <p:cNvPicPr>
            <a:picLocks noChangeAspect="1" noChangeArrowheads="1"/>
          </p:cNvPicPr>
          <p:nvPr/>
        </p:nvPicPr>
        <p:blipFill>
          <a:blip r:embed="rId2" cstate="print"/>
          <a:srcRect/>
          <a:stretch>
            <a:fillRect/>
          </a:stretch>
        </p:blipFill>
        <p:spPr bwMode="auto">
          <a:xfrm>
            <a:off x="2152575" y="3573016"/>
            <a:ext cx="4838850" cy="1846345"/>
          </a:xfrm>
          <a:prstGeom prst="rect">
            <a:avLst/>
          </a:prstGeom>
          <a:ln>
            <a:noFill/>
          </a:ln>
          <a:effectLst>
            <a:softEdge rad="112500"/>
          </a:effectLst>
        </p:spPr>
      </p:pic>
    </p:spTree>
  </p:cSld>
  <p:clrMapOvr>
    <a:masterClrMapping/>
  </p:clrMapOvr>
  <mc:AlternateContent xmlns:mc="http://schemas.openxmlformats.org/markup-compatibility/2006">
    <mc:Choice xmlns:p14="http://schemas.microsoft.com/office/powerpoint/2010/main" Requires="p14">
      <p:transition spd="slow" p14:dur="2000" advTm="6830"/>
    </mc:Choice>
    <mc:Fallback>
      <p:transition spd="slow" advTm="683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589C279-BC63-4D9E-9D75-5E27A2C40DC4}"/>
              </a:ext>
            </a:extLst>
          </p:cNvPr>
          <p:cNvSpPr txBox="1"/>
          <p:nvPr/>
        </p:nvSpPr>
        <p:spPr>
          <a:xfrm>
            <a:off x="539552" y="2607513"/>
            <a:ext cx="8136904" cy="1643057"/>
          </a:xfrm>
          <a:prstGeom prst="rect">
            <a:avLst/>
          </a:prstGeom>
          <a:noFill/>
        </p:spPr>
        <p:txBody>
          <a:bodyPr rot="0" spcFirstLastPara="0" vertOverflow="overflow" horzOverflow="overflow" vert="horz" wrap="square" lIns="68750" tIns="34375" rIns="68750" bIns="34375" numCol="1" spcCol="0" rtlCol="0" fromWordArt="0" anchor="t" anchorCtr="0" forceAA="0" compatLnSpc="1">
            <a:prstTxWarp prst="textNoShape">
              <a:avLst/>
            </a:prstTxWarp>
            <a:spAutoFit/>
          </a:bodyPr>
          <a:lstStyle/>
          <a:p>
            <a:pPr defTabSz="687537"/>
            <a:r>
              <a:rPr lang="en-GB" sz="5414">
                <a:solidFill>
                  <a:srgbClr val="002060"/>
                </a:solidFill>
                <a:latin typeface="Comic Sans MS" panose="030F0702030302020204" pitchFamily="66" charset="0"/>
                <a:cs typeface="Calibri"/>
              </a:rPr>
              <a:t>Welcome to </a:t>
            </a:r>
            <a:r>
              <a:rPr lang="en-GB" sz="5414">
                <a:solidFill>
                  <a:srgbClr val="FF0000"/>
                </a:solidFill>
                <a:latin typeface="Comic Sans MS" panose="030F0702030302020204" pitchFamily="66" charset="0"/>
                <a:cs typeface="Calibri"/>
              </a:rPr>
              <a:t>Key Stage 2</a:t>
            </a:r>
          </a:p>
          <a:p>
            <a:pPr defTabSz="687537"/>
            <a:endParaRPr lang="en-GB" sz="2406" u="sng">
              <a:solidFill>
                <a:srgbClr val="002060"/>
              </a:solidFill>
              <a:latin typeface="Calibri"/>
              <a:cs typeface="Calibri"/>
            </a:endParaRPr>
          </a:p>
          <a:p>
            <a:pPr defTabSz="687537"/>
            <a:endParaRPr lang="en-GB" sz="2406" u="sng">
              <a:solidFill>
                <a:srgbClr val="002060"/>
              </a:solidFill>
              <a:latin typeface="Calibri"/>
              <a:cs typeface="Calibri"/>
            </a:endParaRPr>
          </a:p>
        </p:txBody>
      </p:sp>
    </p:spTree>
    <p:extLst>
      <p:ext uri="{BB962C8B-B14F-4D97-AF65-F5344CB8AC3E}">
        <p14:creationId xmlns:p14="http://schemas.microsoft.com/office/powerpoint/2010/main" val="37696288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C5F8DCCD-07DD-4DF0-9DCE-35E497369A8E}"/>
              </a:ext>
            </a:extLst>
          </p:cNvPr>
          <p:cNvSpPr txBox="1"/>
          <p:nvPr/>
        </p:nvSpPr>
        <p:spPr>
          <a:xfrm>
            <a:off x="780561" y="882915"/>
            <a:ext cx="8352928" cy="1877437"/>
          </a:xfrm>
          <a:prstGeom prst="rect">
            <a:avLst/>
          </a:prstGeom>
          <a:noFill/>
        </p:spPr>
        <p:txBody>
          <a:bodyPr wrap="square" rtlCol="0">
            <a:spAutoFit/>
          </a:bodyPr>
          <a:lstStyle/>
          <a:p>
            <a:r>
              <a:rPr lang="en-GB" sz="3200" b="1">
                <a:solidFill>
                  <a:srgbClr val="7030A0"/>
                </a:solidFill>
                <a:latin typeface="Comic Sans MS" panose="030F0702030302020204" pitchFamily="66" charset="0"/>
              </a:rPr>
              <a:t>The Amethyst Class Team</a:t>
            </a:r>
          </a:p>
          <a:p>
            <a:endParaRPr lang="en-GB" sz="2800" u="sng">
              <a:solidFill>
                <a:srgbClr val="00B0F0"/>
              </a:solidFill>
              <a:latin typeface="Comic Sans MS" panose="030F0702030302020204" pitchFamily="66" charset="0"/>
            </a:endParaRPr>
          </a:p>
          <a:p>
            <a:endParaRPr lang="en-GB" sz="2800">
              <a:latin typeface="Comic Sans MS" panose="030F0702030302020204" pitchFamily="66" charset="0"/>
            </a:endParaRPr>
          </a:p>
          <a:p>
            <a:pPr algn="ctr"/>
            <a:endParaRPr lang="en-GB" sz="2800">
              <a:solidFill>
                <a:srgbClr val="002060"/>
              </a:solidFill>
            </a:endParaRPr>
          </a:p>
        </p:txBody>
      </p:sp>
      <p:pic>
        <p:nvPicPr>
          <p:cNvPr id="9" name="Picture 2" descr="C:\Users\Kimberley\AppData\Local\Microsoft\Windows\Temporary Internet Files\Content.IE5\H0GK7ZH6\Teacher_clip_art[1].PNG">
            <a:extLst>
              <a:ext uri="{FF2B5EF4-FFF2-40B4-BE49-F238E27FC236}">
                <a16:creationId xmlns:a16="http://schemas.microsoft.com/office/drawing/2014/main" id="{E621F572-4E6F-4CCC-9634-E622DD284FAC}"/>
              </a:ext>
            </a:extLst>
          </p:cNvPr>
          <p:cNvPicPr>
            <a:picLocks noChangeAspect="1" noChangeArrowheads="1"/>
          </p:cNvPicPr>
          <p:nvPr/>
        </p:nvPicPr>
        <p:blipFill>
          <a:blip r:embed="rId3"/>
          <a:srcRect/>
          <a:stretch>
            <a:fillRect/>
          </a:stretch>
        </p:blipFill>
        <p:spPr bwMode="auto">
          <a:xfrm>
            <a:off x="6372200" y="434957"/>
            <a:ext cx="1638300" cy="1457325"/>
          </a:xfrm>
          <a:prstGeom prst="rect">
            <a:avLst/>
          </a:prstGeom>
          <a:noFill/>
        </p:spPr>
      </p:pic>
      <p:sp>
        <p:nvSpPr>
          <p:cNvPr id="2" name="Rectangle 1"/>
          <p:cNvSpPr/>
          <p:nvPr/>
        </p:nvSpPr>
        <p:spPr>
          <a:xfrm>
            <a:off x="167019" y="2315774"/>
            <a:ext cx="8809961" cy="2677656"/>
          </a:xfrm>
          <a:prstGeom prst="rect">
            <a:avLst/>
          </a:prstGeom>
        </p:spPr>
        <p:txBody>
          <a:bodyPr wrap="square">
            <a:spAutoFit/>
          </a:bodyPr>
          <a:lstStyle/>
          <a:p>
            <a:pPr marL="109728" indent="0">
              <a:buNone/>
            </a:pPr>
            <a:r>
              <a:rPr lang="en-GB" sz="2400" b="1">
                <a:solidFill>
                  <a:srgbClr val="7030A0"/>
                </a:solidFill>
                <a:latin typeface="Comic Sans MS" panose="030F0702030302020204" pitchFamily="66" charset="0"/>
              </a:rPr>
              <a:t>Class Teachers:</a:t>
            </a:r>
          </a:p>
          <a:p>
            <a:pPr marL="109728" indent="0">
              <a:buNone/>
            </a:pPr>
            <a:r>
              <a:rPr lang="en-GB" sz="2400" b="1">
                <a:latin typeface="Comic Sans MS" panose="030F0702030302020204" pitchFamily="66" charset="0"/>
              </a:rPr>
              <a:t>Mrs Ambridge </a:t>
            </a:r>
            <a:r>
              <a:rPr lang="en-GB" sz="2400">
                <a:latin typeface="Comic Sans MS" panose="030F0702030302020204" pitchFamily="66" charset="0"/>
              </a:rPr>
              <a:t>– Monday, Tuesday and Wednesday.</a:t>
            </a:r>
          </a:p>
          <a:p>
            <a:pPr marL="109728"/>
            <a:r>
              <a:rPr lang="en-GB" sz="2400" b="1">
                <a:latin typeface="Comic Sans MS" panose="030F0702030302020204" pitchFamily="66" charset="0"/>
              </a:rPr>
              <a:t>Mrs </a:t>
            </a:r>
            <a:r>
              <a:rPr lang="en-GB" sz="2400" b="1" err="1">
                <a:latin typeface="Comic Sans MS" panose="030F0702030302020204" pitchFamily="66" charset="0"/>
              </a:rPr>
              <a:t>Tambaro</a:t>
            </a:r>
            <a:r>
              <a:rPr lang="en-GB" sz="2400" b="1">
                <a:latin typeface="Comic Sans MS" panose="030F0702030302020204" pitchFamily="66" charset="0"/>
              </a:rPr>
              <a:t> –</a:t>
            </a:r>
            <a:r>
              <a:rPr lang="en-GB" sz="2400">
                <a:latin typeface="Comic Sans MS" panose="030F0702030302020204" pitchFamily="66" charset="0"/>
              </a:rPr>
              <a:t>Thursday and Friday</a:t>
            </a:r>
          </a:p>
          <a:p>
            <a:pPr marL="109728" indent="0">
              <a:buNone/>
            </a:pPr>
            <a:endParaRPr lang="en-GB" sz="2400">
              <a:latin typeface="Comic Sans MS" panose="030F0702030302020204" pitchFamily="66" charset="0"/>
            </a:endParaRPr>
          </a:p>
          <a:p>
            <a:pPr marL="109728" indent="0">
              <a:buNone/>
            </a:pPr>
            <a:r>
              <a:rPr lang="en-GB" sz="2400">
                <a:latin typeface="Comic Sans MS" panose="030F0702030302020204" pitchFamily="66" charset="0"/>
              </a:rPr>
              <a:t>TA’s - </a:t>
            </a:r>
            <a:r>
              <a:rPr lang="en-GB" sz="2400" b="1">
                <a:latin typeface="Comic Sans MS" panose="030F0702030302020204" pitchFamily="66" charset="0"/>
              </a:rPr>
              <a:t>Mrs </a:t>
            </a:r>
            <a:r>
              <a:rPr lang="en-GB" sz="2400" b="1" err="1">
                <a:latin typeface="Comic Sans MS" panose="030F0702030302020204" pitchFamily="66" charset="0"/>
              </a:rPr>
              <a:t>Tambaro</a:t>
            </a:r>
            <a:r>
              <a:rPr lang="en-GB" sz="2400" b="1">
                <a:latin typeface="Comic Sans MS" panose="030F0702030302020204" pitchFamily="66" charset="0"/>
              </a:rPr>
              <a:t> and TBC</a:t>
            </a:r>
          </a:p>
          <a:p>
            <a:pPr marL="109728" indent="0">
              <a:buNone/>
            </a:pPr>
            <a:r>
              <a:rPr lang="en-GB" sz="2400">
                <a:latin typeface="Comic Sans MS" panose="030F0702030302020204" pitchFamily="66" charset="0"/>
              </a:rPr>
              <a:t>SNA’s - </a:t>
            </a:r>
            <a:r>
              <a:rPr lang="en-GB" sz="2400" b="1">
                <a:latin typeface="Comic Sans MS" panose="030F0702030302020204" pitchFamily="66" charset="0"/>
              </a:rPr>
              <a:t>Mrs </a:t>
            </a:r>
            <a:r>
              <a:rPr lang="en-GB" sz="2400" b="1" err="1">
                <a:latin typeface="Comic Sans MS" panose="030F0702030302020204" pitchFamily="66" charset="0"/>
              </a:rPr>
              <a:t>McGranaghan</a:t>
            </a:r>
            <a:r>
              <a:rPr lang="en-GB" sz="2400" b="1">
                <a:latin typeface="Comic Sans MS" panose="030F0702030302020204" pitchFamily="66" charset="0"/>
              </a:rPr>
              <a:t>, Mrs Ives and Mrs </a:t>
            </a:r>
            <a:r>
              <a:rPr lang="en-GB" sz="2400" b="1" err="1">
                <a:latin typeface="Comic Sans MS" panose="030F0702030302020204" pitchFamily="66" charset="0"/>
              </a:rPr>
              <a:t>Atchinson</a:t>
            </a:r>
            <a:r>
              <a:rPr lang="en-GB" sz="2400">
                <a:latin typeface="Comic Sans MS" panose="030F0702030302020204" pitchFamily="66" charset="0"/>
              </a:rPr>
              <a:t>.</a:t>
            </a:r>
          </a:p>
          <a:p>
            <a:pPr marL="109728" indent="0">
              <a:buNone/>
            </a:pPr>
            <a:endParaRPr lang="en-GB" sz="2400">
              <a:latin typeface="Comic Sans MS" panose="030F0702030302020204" pitchFamily="66" charset="0"/>
            </a:endParaRPr>
          </a:p>
        </p:txBody>
      </p:sp>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12488"/>
    </mc:Choice>
    <mc:Fallback>
      <p:transition spd="slow" advTm="124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ox(in)">
                                      <p:cBhvr>
                                        <p:cTn id="7"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FFE82C-C640-4D70-ACEB-6724B6EE5471}"/>
              </a:ext>
            </a:extLst>
          </p:cNvPr>
          <p:cNvSpPr>
            <a:spLocks noGrp="1"/>
          </p:cNvSpPr>
          <p:nvPr>
            <p:ph type="ctrTitle"/>
          </p:nvPr>
        </p:nvSpPr>
        <p:spPr>
          <a:xfrm>
            <a:off x="153312" y="883434"/>
            <a:ext cx="9009359" cy="4580465"/>
          </a:xfrm>
        </p:spPr>
        <p:txBody>
          <a:bodyPr>
            <a:normAutofit fontScale="90000"/>
          </a:bodyPr>
          <a:lstStyle/>
          <a:p>
            <a:pPr algn="l"/>
            <a:r>
              <a:rPr lang="en-GB" sz="3600">
                <a:solidFill>
                  <a:srgbClr val="7030A0"/>
                </a:solidFill>
                <a:effectLst/>
                <a:latin typeface="Comic Sans MS" panose="030F0702030302020204" pitchFamily="66" charset="0"/>
              </a:rPr>
              <a:t>We aim to support children’s learning by:</a:t>
            </a:r>
            <a:br>
              <a:rPr lang="en-GB" sz="2400">
                <a:solidFill>
                  <a:srgbClr val="FF0000"/>
                </a:solidFill>
                <a:latin typeface="+mn-lt"/>
              </a:rPr>
            </a:br>
            <a:br>
              <a:rPr lang="en-GB" sz="2700">
                <a:latin typeface="Comic Sans MS" panose="030F0702030302020204" pitchFamily="66" charset="0"/>
              </a:rPr>
            </a:br>
            <a:r>
              <a:rPr lang="en-GB" sz="3100" b="0">
                <a:effectLst/>
                <a:latin typeface="Comic Sans MS" panose="030F0702030302020204" pitchFamily="66" charset="0"/>
              </a:rPr>
              <a:t>Building the children’s confidence as learners.</a:t>
            </a:r>
            <a:br>
              <a:rPr lang="en-GB" sz="3100" b="0">
                <a:effectLst/>
                <a:latin typeface="Comic Sans MS" panose="030F0702030302020204" pitchFamily="66" charset="0"/>
              </a:rPr>
            </a:br>
            <a:br>
              <a:rPr lang="en-GB" sz="3100" b="0">
                <a:effectLst/>
                <a:latin typeface="Comic Sans MS" panose="030F0702030302020204" pitchFamily="66" charset="0"/>
              </a:rPr>
            </a:br>
            <a:r>
              <a:rPr lang="en-GB" sz="3100" b="0">
                <a:effectLst/>
                <a:latin typeface="Comic Sans MS" panose="030F0702030302020204" pitchFamily="66" charset="0"/>
              </a:rPr>
              <a:t>Building on what the children already know.</a:t>
            </a:r>
            <a:br>
              <a:rPr lang="en-GB" sz="3100" b="0">
                <a:effectLst/>
                <a:latin typeface="Comic Sans MS" panose="030F0702030302020204" pitchFamily="66" charset="0"/>
              </a:rPr>
            </a:br>
            <a:br>
              <a:rPr lang="en-GB" sz="3100" b="0">
                <a:effectLst/>
                <a:latin typeface="Comic Sans MS" panose="030F0702030302020204" pitchFamily="66" charset="0"/>
              </a:rPr>
            </a:br>
            <a:r>
              <a:rPr lang="en-US" sz="3100" b="0">
                <a:effectLst/>
                <a:latin typeface="Comic Sans MS" panose="030F0702030302020204" pitchFamily="66" charset="0"/>
              </a:rPr>
              <a:t>Using rapid intervention to address misconceptions.</a:t>
            </a:r>
            <a:br>
              <a:rPr lang="en-US"/>
            </a:br>
            <a:br>
              <a:rPr lang="en-GB"/>
            </a:br>
            <a:endParaRPr lang="en-GB"/>
          </a:p>
        </p:txBody>
      </p:sp>
      <mc:AlternateContent xmlns:mc="http://schemas.openxmlformats.org/markup-compatibility/2006">
        <mc:Choice xmlns:p14="http://schemas.microsoft.com/office/powerpoint/2010/main" Requires="p14">
          <p:contentPart p14:bwMode="auto" r:id="rId2">
            <p14:nvContentPartPr>
              <p14:cNvPr id="13" name="Ink 12">
                <a:extLst>
                  <a:ext uri="{FF2B5EF4-FFF2-40B4-BE49-F238E27FC236}">
                    <a16:creationId xmlns:a16="http://schemas.microsoft.com/office/drawing/2014/main" id="{1FFA5855-5123-4B5E-BACF-2D26A04E4DDF}"/>
                  </a:ext>
                </a:extLst>
              </p14:cNvPr>
              <p14:cNvContentPartPr/>
              <p14:nvPr/>
            </p14:nvContentPartPr>
            <p14:xfrm>
              <a:off x="3352527" y="2795963"/>
              <a:ext cx="270" cy="270"/>
            </p14:xfrm>
          </p:contentPart>
        </mc:Choice>
        <mc:Fallback>
          <p:pic>
            <p:nvPicPr>
              <p:cNvPr id="13" name="Ink 12">
                <a:extLst>
                  <a:ext uri="{FF2B5EF4-FFF2-40B4-BE49-F238E27FC236}">
                    <a16:creationId xmlns:a16="http://schemas.microsoft.com/office/drawing/2014/main" id="{1FFA5855-5123-4B5E-BACF-2D26A04E4DDF}"/>
                  </a:ext>
                </a:extLst>
              </p:cNvPr>
              <p:cNvPicPr/>
              <p:nvPr/>
            </p:nvPicPr>
            <p:blipFill>
              <a:blip r:embed="rId3"/>
              <a:stretch>
                <a:fillRect/>
              </a:stretch>
            </p:blipFill>
            <p:spPr>
              <a:xfrm>
                <a:off x="3345777" y="2789213"/>
                <a:ext cx="13500" cy="13500"/>
              </a:xfrm>
              <a:prstGeom prst="rect">
                <a:avLst/>
              </a:prstGeom>
            </p:spPr>
          </p:pic>
        </mc:Fallback>
      </mc:AlternateContent>
      <mc:AlternateContent xmlns:mc="http://schemas.openxmlformats.org/markup-compatibility/2006">
        <mc:Choice xmlns:p14="http://schemas.microsoft.com/office/powerpoint/2010/main" Requires="p14">
          <p:contentPart p14:bwMode="auto" r:id="rId4">
            <p14:nvContentPartPr>
              <p14:cNvPr id="14" name="Ink 13">
                <a:extLst>
                  <a:ext uri="{FF2B5EF4-FFF2-40B4-BE49-F238E27FC236}">
                    <a16:creationId xmlns:a16="http://schemas.microsoft.com/office/drawing/2014/main" id="{0AD47B85-6B28-44E7-9B42-9828065430CB}"/>
                  </a:ext>
                </a:extLst>
              </p14:cNvPr>
              <p14:cNvContentPartPr/>
              <p14:nvPr/>
            </p14:nvContentPartPr>
            <p14:xfrm>
              <a:off x="3394917" y="2770313"/>
              <a:ext cx="270" cy="270"/>
            </p14:xfrm>
          </p:contentPart>
        </mc:Choice>
        <mc:Fallback>
          <p:pic>
            <p:nvPicPr>
              <p:cNvPr id="14" name="Ink 13">
                <a:extLst>
                  <a:ext uri="{FF2B5EF4-FFF2-40B4-BE49-F238E27FC236}">
                    <a16:creationId xmlns:a16="http://schemas.microsoft.com/office/drawing/2014/main" id="{0AD47B85-6B28-44E7-9B42-9828065430CB}"/>
                  </a:ext>
                </a:extLst>
              </p:cNvPr>
              <p:cNvPicPr/>
              <p:nvPr/>
            </p:nvPicPr>
            <p:blipFill>
              <a:blip r:embed="rId3"/>
              <a:stretch>
                <a:fillRect/>
              </a:stretch>
            </p:blipFill>
            <p:spPr>
              <a:xfrm>
                <a:off x="3388167" y="2763563"/>
                <a:ext cx="13500" cy="13500"/>
              </a:xfrm>
              <a:prstGeom prst="rect">
                <a:avLst/>
              </a:prstGeom>
            </p:spPr>
          </p:pic>
        </mc:Fallback>
      </mc:AlternateContent>
      <mc:AlternateContent xmlns:mc="http://schemas.openxmlformats.org/markup-compatibility/2006">
        <mc:Choice xmlns:p14="http://schemas.microsoft.com/office/powerpoint/2010/main" Requires="p14">
          <p:contentPart p14:bwMode="auto" r:id="rId5">
            <p14:nvContentPartPr>
              <p14:cNvPr id="15" name="Ink 14">
                <a:extLst>
                  <a:ext uri="{FF2B5EF4-FFF2-40B4-BE49-F238E27FC236}">
                    <a16:creationId xmlns:a16="http://schemas.microsoft.com/office/drawing/2014/main" id="{F51CE78F-6EA3-481C-A51A-9B4CC4C98E0A}"/>
                  </a:ext>
                </a:extLst>
              </p14:cNvPr>
              <p14:cNvContentPartPr/>
              <p14:nvPr/>
            </p14:nvContentPartPr>
            <p14:xfrm>
              <a:off x="3115197" y="1805063"/>
              <a:ext cx="270" cy="270"/>
            </p14:xfrm>
          </p:contentPart>
        </mc:Choice>
        <mc:Fallback>
          <p:pic>
            <p:nvPicPr>
              <p:cNvPr id="15" name="Ink 14">
                <a:extLst>
                  <a:ext uri="{FF2B5EF4-FFF2-40B4-BE49-F238E27FC236}">
                    <a16:creationId xmlns:a16="http://schemas.microsoft.com/office/drawing/2014/main" id="{F51CE78F-6EA3-481C-A51A-9B4CC4C98E0A}"/>
                  </a:ext>
                </a:extLst>
              </p:cNvPr>
              <p:cNvPicPr/>
              <p:nvPr/>
            </p:nvPicPr>
            <p:blipFill>
              <a:blip r:embed="rId3"/>
              <a:stretch>
                <a:fillRect/>
              </a:stretch>
            </p:blipFill>
            <p:spPr>
              <a:xfrm>
                <a:off x="3108447" y="1798313"/>
                <a:ext cx="13500" cy="13500"/>
              </a:xfrm>
              <a:prstGeom prst="rect">
                <a:avLst/>
              </a:prstGeom>
            </p:spPr>
          </p:pic>
        </mc:Fallback>
      </mc:AlternateContent>
      <mc:AlternateContent xmlns:mc="http://schemas.openxmlformats.org/markup-compatibility/2006">
        <mc:Choice xmlns:p14="http://schemas.microsoft.com/office/powerpoint/2010/main" Requires="p14">
          <p:contentPart p14:bwMode="auto" r:id="rId6">
            <p14:nvContentPartPr>
              <p14:cNvPr id="16" name="Ink 15">
                <a:extLst>
                  <a:ext uri="{FF2B5EF4-FFF2-40B4-BE49-F238E27FC236}">
                    <a16:creationId xmlns:a16="http://schemas.microsoft.com/office/drawing/2014/main" id="{06A3A820-9327-43C1-AEEC-0EBBFACC10AB}"/>
                  </a:ext>
                </a:extLst>
              </p14:cNvPr>
              <p14:cNvContentPartPr/>
              <p14:nvPr/>
            </p14:nvContentPartPr>
            <p14:xfrm>
              <a:off x="2946177" y="1314203"/>
              <a:ext cx="270" cy="3510"/>
            </p14:xfrm>
          </p:contentPart>
        </mc:Choice>
        <mc:Fallback>
          <p:pic>
            <p:nvPicPr>
              <p:cNvPr id="16" name="Ink 15">
                <a:extLst>
                  <a:ext uri="{FF2B5EF4-FFF2-40B4-BE49-F238E27FC236}">
                    <a16:creationId xmlns:a16="http://schemas.microsoft.com/office/drawing/2014/main" id="{06A3A820-9327-43C1-AEEC-0EBBFACC10AB}"/>
                  </a:ext>
                </a:extLst>
              </p:cNvPr>
              <p:cNvPicPr/>
              <p:nvPr/>
            </p:nvPicPr>
            <p:blipFill>
              <a:blip r:embed="rId7"/>
              <a:stretch>
                <a:fillRect/>
              </a:stretch>
            </p:blipFill>
            <p:spPr>
              <a:xfrm>
                <a:off x="2939427" y="1305428"/>
                <a:ext cx="13500" cy="20709"/>
              </a:xfrm>
              <a:prstGeom prst="rect">
                <a:avLst/>
              </a:prstGeom>
            </p:spPr>
          </p:pic>
        </mc:Fallback>
      </mc:AlternateContent>
      <mc:AlternateContent xmlns:mc="http://schemas.openxmlformats.org/markup-compatibility/2006">
        <mc:Choice xmlns:p14="http://schemas.microsoft.com/office/powerpoint/2010/main" Requires="p14">
          <p:contentPart p14:bwMode="auto" r:id="rId8">
            <p14:nvContentPartPr>
              <p14:cNvPr id="17" name="Ink 16">
                <a:extLst>
                  <a:ext uri="{FF2B5EF4-FFF2-40B4-BE49-F238E27FC236}">
                    <a16:creationId xmlns:a16="http://schemas.microsoft.com/office/drawing/2014/main" id="{286DEE8E-AD57-4458-83A6-7CD821BC9C1B}"/>
                  </a:ext>
                </a:extLst>
              </p14:cNvPr>
              <p14:cNvContentPartPr/>
              <p14:nvPr/>
            </p14:nvContentPartPr>
            <p14:xfrm>
              <a:off x="2277117" y="1424363"/>
              <a:ext cx="270" cy="270"/>
            </p14:xfrm>
          </p:contentPart>
        </mc:Choice>
        <mc:Fallback>
          <p:pic>
            <p:nvPicPr>
              <p:cNvPr id="17" name="Ink 16">
                <a:extLst>
                  <a:ext uri="{FF2B5EF4-FFF2-40B4-BE49-F238E27FC236}">
                    <a16:creationId xmlns:a16="http://schemas.microsoft.com/office/drawing/2014/main" id="{286DEE8E-AD57-4458-83A6-7CD821BC9C1B}"/>
                  </a:ext>
                </a:extLst>
              </p:cNvPr>
              <p:cNvPicPr/>
              <p:nvPr/>
            </p:nvPicPr>
            <p:blipFill>
              <a:blip r:embed="rId3"/>
              <a:stretch>
                <a:fillRect/>
              </a:stretch>
            </p:blipFill>
            <p:spPr>
              <a:xfrm>
                <a:off x="2270367" y="1417613"/>
                <a:ext cx="13500" cy="13500"/>
              </a:xfrm>
              <a:prstGeom prst="rect">
                <a:avLst/>
              </a:prstGeom>
            </p:spPr>
          </p:pic>
        </mc:Fallback>
      </mc:AlternateContent>
      <mc:AlternateContent xmlns:mc="http://schemas.openxmlformats.org/markup-compatibility/2006">
        <mc:Choice xmlns:p14="http://schemas.microsoft.com/office/powerpoint/2010/main" Requires="p14">
          <p:contentPart p14:bwMode="auto" r:id="rId9">
            <p14:nvContentPartPr>
              <p14:cNvPr id="18" name="Ink 17">
                <a:extLst>
                  <a:ext uri="{FF2B5EF4-FFF2-40B4-BE49-F238E27FC236}">
                    <a16:creationId xmlns:a16="http://schemas.microsoft.com/office/drawing/2014/main" id="{87B1487C-6079-4E0C-B462-ACB916AD0AA1}"/>
                  </a:ext>
                </a:extLst>
              </p14:cNvPr>
              <p14:cNvContentPartPr/>
              <p14:nvPr/>
            </p14:nvContentPartPr>
            <p14:xfrm>
              <a:off x="1642077" y="1449743"/>
              <a:ext cx="8910" cy="5400"/>
            </p14:xfrm>
          </p:contentPart>
        </mc:Choice>
        <mc:Fallback>
          <p:pic>
            <p:nvPicPr>
              <p:cNvPr id="18" name="Ink 17">
                <a:extLst>
                  <a:ext uri="{FF2B5EF4-FFF2-40B4-BE49-F238E27FC236}">
                    <a16:creationId xmlns:a16="http://schemas.microsoft.com/office/drawing/2014/main" id="{87B1487C-6079-4E0C-B462-ACB916AD0AA1}"/>
                  </a:ext>
                </a:extLst>
              </p:cNvPr>
              <p:cNvPicPr/>
              <p:nvPr/>
            </p:nvPicPr>
            <p:blipFill>
              <a:blip r:embed="rId10"/>
              <a:stretch>
                <a:fillRect/>
              </a:stretch>
            </p:blipFill>
            <p:spPr>
              <a:xfrm>
                <a:off x="1632796" y="1440743"/>
                <a:ext cx="27101" cy="23040"/>
              </a:xfrm>
              <a:prstGeom prst="rect">
                <a:avLst/>
              </a:prstGeom>
            </p:spPr>
          </p:pic>
        </mc:Fallback>
      </mc:AlternateContent>
      <p:pic>
        <p:nvPicPr>
          <p:cNvPr id="1026" name="Picture 2" descr="Image result for building blocks">
            <a:extLst>
              <a:ext uri="{FF2B5EF4-FFF2-40B4-BE49-F238E27FC236}">
                <a16:creationId xmlns:a16="http://schemas.microsoft.com/office/drawing/2014/main" id="{C9582489-2EB8-465D-ADAF-22C0EF15518C}"/>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635896" y="5463899"/>
            <a:ext cx="1223615" cy="11372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2646758"/>
      </p:ext>
    </p:extLst>
  </p:cSld>
  <p:clrMapOvr>
    <a:masterClrMapping/>
  </p:clrMapOvr>
  <mc:AlternateContent xmlns:mc="http://schemas.openxmlformats.org/markup-compatibility/2006">
    <mc:Choice xmlns:p14="http://schemas.microsoft.com/office/powerpoint/2010/main" Requires="p14">
      <p:transition spd="slow" p14:dur="2000" advTm="76958"/>
    </mc:Choice>
    <mc:Fallback>
      <p:transition spd="slow" advTm="7695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41994" y="767868"/>
            <a:ext cx="7582861" cy="555520"/>
          </a:xfrm>
        </p:spPr>
        <p:txBody>
          <a:bodyPr>
            <a:normAutofit/>
          </a:bodyPr>
          <a:lstStyle/>
          <a:p>
            <a:r>
              <a:rPr lang="en-GB" sz="2400">
                <a:latin typeface="Comic Sans MS" panose="030F0702030302020204" pitchFamily="66" charset="0"/>
              </a:rPr>
              <a:t>School starts at 8:45am and finishes at 3.15</a:t>
            </a:r>
            <a:endParaRPr lang="en-GB" sz="2400"/>
          </a:p>
          <a:p>
            <a:pPr>
              <a:buNone/>
            </a:pPr>
            <a:endParaRPr lang="en-GB"/>
          </a:p>
        </p:txBody>
      </p:sp>
      <p:sp>
        <p:nvSpPr>
          <p:cNvPr id="2" name="Title 1"/>
          <p:cNvSpPr>
            <a:spLocks noGrp="1"/>
          </p:cNvSpPr>
          <p:nvPr>
            <p:ph type="title"/>
          </p:nvPr>
        </p:nvSpPr>
        <p:spPr>
          <a:xfrm>
            <a:off x="-1028658" y="-156051"/>
            <a:ext cx="8712968" cy="1315721"/>
          </a:xfrm>
        </p:spPr>
        <p:txBody>
          <a:bodyPr>
            <a:normAutofit/>
          </a:bodyPr>
          <a:lstStyle/>
          <a:p>
            <a:pPr algn="ctr"/>
            <a:r>
              <a:rPr lang="en-GB" sz="3200">
                <a:solidFill>
                  <a:srgbClr val="0070C0"/>
                </a:solidFill>
                <a:effectLst/>
                <a:latin typeface="Comic Sans MS" pitchFamily="66" charset="0"/>
              </a:rPr>
              <a:t>Timings for the school day</a:t>
            </a:r>
          </a:p>
        </p:txBody>
      </p:sp>
      <p:pic>
        <p:nvPicPr>
          <p:cNvPr id="5" name="Picture 2" descr="C:\Users\Kimberley\AppData\Local\Microsoft\Windows\Temporary Internet Files\Content.IE5\JYGX4LSU\Red_clock[1].png">
            <a:extLst>
              <a:ext uri="{FF2B5EF4-FFF2-40B4-BE49-F238E27FC236}">
                <a16:creationId xmlns:a16="http://schemas.microsoft.com/office/drawing/2014/main" id="{BA0101ED-9F63-49C2-B9A1-9CB2E1CDC505}"/>
              </a:ext>
            </a:extLst>
          </p:cNvPr>
          <p:cNvPicPr>
            <a:picLocks noChangeAspect="1" noChangeArrowheads="1"/>
          </p:cNvPicPr>
          <p:nvPr/>
        </p:nvPicPr>
        <p:blipFill>
          <a:blip r:embed="rId3"/>
          <a:srcRect/>
          <a:stretch>
            <a:fillRect/>
          </a:stretch>
        </p:blipFill>
        <p:spPr bwMode="auto">
          <a:xfrm>
            <a:off x="7246207" y="54117"/>
            <a:ext cx="876205" cy="876205"/>
          </a:xfrm>
          <a:prstGeom prst="rect">
            <a:avLst/>
          </a:prstGeom>
          <a:noFill/>
        </p:spPr>
      </p:pic>
      <p:sp>
        <p:nvSpPr>
          <p:cNvPr id="6" name="Rectangle 5">
            <a:extLst>
              <a:ext uri="{FF2B5EF4-FFF2-40B4-BE49-F238E27FC236}">
                <a16:creationId xmlns:a16="http://schemas.microsoft.com/office/drawing/2014/main" id="{C376DFF8-3AA1-42DD-9FD7-B10FF0660A52}"/>
              </a:ext>
            </a:extLst>
          </p:cNvPr>
          <p:cNvSpPr/>
          <p:nvPr/>
        </p:nvSpPr>
        <p:spPr>
          <a:xfrm>
            <a:off x="2123728" y="2636912"/>
            <a:ext cx="1516762" cy="369332"/>
          </a:xfrm>
          <a:prstGeom prst="rect">
            <a:avLst/>
          </a:prstGeom>
        </p:spPr>
        <p:txBody>
          <a:bodyPr wrap="none">
            <a:spAutoFit/>
          </a:bodyPr>
          <a:lstStyle/>
          <a:p>
            <a:r>
              <a:rPr lang="en-GB">
                <a:latin typeface="Comic Sans MS" pitchFamily="66" charset="0"/>
              </a:rPr>
              <a:t>Doors open  </a:t>
            </a:r>
          </a:p>
        </p:txBody>
      </p:sp>
      <p:sp>
        <p:nvSpPr>
          <p:cNvPr id="8" name="Rectangle 7">
            <a:extLst>
              <a:ext uri="{FF2B5EF4-FFF2-40B4-BE49-F238E27FC236}">
                <a16:creationId xmlns:a16="http://schemas.microsoft.com/office/drawing/2014/main" id="{3A628948-31F8-41C3-B7C1-9F11C8C4B600}"/>
              </a:ext>
            </a:extLst>
          </p:cNvPr>
          <p:cNvSpPr/>
          <p:nvPr/>
        </p:nvSpPr>
        <p:spPr>
          <a:xfrm>
            <a:off x="2066258" y="3477177"/>
            <a:ext cx="3488455" cy="369332"/>
          </a:xfrm>
          <a:prstGeom prst="rect">
            <a:avLst/>
          </a:prstGeom>
        </p:spPr>
        <p:txBody>
          <a:bodyPr wrap="none">
            <a:spAutoFit/>
          </a:bodyPr>
          <a:lstStyle/>
          <a:p>
            <a:r>
              <a:rPr lang="en-GB">
                <a:latin typeface="Comic Sans MS" pitchFamily="66" charset="0"/>
              </a:rPr>
              <a:t>First lesson (English or Maths)</a:t>
            </a:r>
          </a:p>
        </p:txBody>
      </p:sp>
      <p:sp>
        <p:nvSpPr>
          <p:cNvPr id="9" name="Rectangle 8">
            <a:extLst>
              <a:ext uri="{FF2B5EF4-FFF2-40B4-BE49-F238E27FC236}">
                <a16:creationId xmlns:a16="http://schemas.microsoft.com/office/drawing/2014/main" id="{F2E2C216-DC8B-411D-BD09-EE358C7B7466}"/>
              </a:ext>
            </a:extLst>
          </p:cNvPr>
          <p:cNvSpPr/>
          <p:nvPr/>
        </p:nvSpPr>
        <p:spPr>
          <a:xfrm>
            <a:off x="2066258" y="3846509"/>
            <a:ext cx="3743332" cy="369332"/>
          </a:xfrm>
          <a:prstGeom prst="rect">
            <a:avLst/>
          </a:prstGeom>
        </p:spPr>
        <p:txBody>
          <a:bodyPr wrap="none">
            <a:spAutoFit/>
          </a:bodyPr>
          <a:lstStyle/>
          <a:p>
            <a:r>
              <a:rPr lang="en-GB">
                <a:latin typeface="Comic Sans MS" pitchFamily="66" charset="0"/>
              </a:rPr>
              <a:t>Whole School Collective Worship</a:t>
            </a:r>
          </a:p>
        </p:txBody>
      </p:sp>
      <p:sp>
        <p:nvSpPr>
          <p:cNvPr id="10" name="Rectangle 9">
            <a:extLst>
              <a:ext uri="{FF2B5EF4-FFF2-40B4-BE49-F238E27FC236}">
                <a16:creationId xmlns:a16="http://schemas.microsoft.com/office/drawing/2014/main" id="{373BC9AD-3119-49C9-A009-F5537E108786}"/>
              </a:ext>
            </a:extLst>
          </p:cNvPr>
          <p:cNvSpPr/>
          <p:nvPr/>
        </p:nvSpPr>
        <p:spPr>
          <a:xfrm>
            <a:off x="2087004" y="4215841"/>
            <a:ext cx="1085554" cy="369332"/>
          </a:xfrm>
          <a:prstGeom prst="rect">
            <a:avLst/>
          </a:prstGeom>
        </p:spPr>
        <p:txBody>
          <a:bodyPr wrap="none">
            <a:spAutoFit/>
          </a:bodyPr>
          <a:lstStyle/>
          <a:p>
            <a:r>
              <a:rPr lang="en-GB">
                <a:latin typeface="Comic Sans MS" pitchFamily="66" charset="0"/>
              </a:rPr>
              <a:t>Playtime</a:t>
            </a:r>
          </a:p>
        </p:txBody>
      </p:sp>
      <p:sp>
        <p:nvSpPr>
          <p:cNvPr id="11" name="Rectangle 10">
            <a:extLst>
              <a:ext uri="{FF2B5EF4-FFF2-40B4-BE49-F238E27FC236}">
                <a16:creationId xmlns:a16="http://schemas.microsoft.com/office/drawing/2014/main" id="{963DBFF7-9084-4A0A-8A17-9566F174D129}"/>
              </a:ext>
            </a:extLst>
          </p:cNvPr>
          <p:cNvSpPr/>
          <p:nvPr/>
        </p:nvSpPr>
        <p:spPr>
          <a:xfrm>
            <a:off x="2059115" y="4583200"/>
            <a:ext cx="3736920" cy="369332"/>
          </a:xfrm>
          <a:prstGeom prst="rect">
            <a:avLst/>
          </a:prstGeom>
        </p:spPr>
        <p:txBody>
          <a:bodyPr wrap="none">
            <a:spAutoFit/>
          </a:bodyPr>
          <a:lstStyle/>
          <a:p>
            <a:r>
              <a:rPr lang="en-GB">
                <a:latin typeface="Comic Sans MS" pitchFamily="66" charset="0"/>
              </a:rPr>
              <a:t>Second lesson (English or Maths)</a:t>
            </a:r>
          </a:p>
        </p:txBody>
      </p:sp>
      <p:sp>
        <p:nvSpPr>
          <p:cNvPr id="13" name="Rectangle 12">
            <a:extLst>
              <a:ext uri="{FF2B5EF4-FFF2-40B4-BE49-F238E27FC236}">
                <a16:creationId xmlns:a16="http://schemas.microsoft.com/office/drawing/2014/main" id="{FFED936E-03A4-4D05-84F1-73116483612F}"/>
              </a:ext>
            </a:extLst>
          </p:cNvPr>
          <p:cNvSpPr/>
          <p:nvPr/>
        </p:nvSpPr>
        <p:spPr>
          <a:xfrm>
            <a:off x="2063921" y="4982571"/>
            <a:ext cx="2217274" cy="369332"/>
          </a:xfrm>
          <a:prstGeom prst="rect">
            <a:avLst/>
          </a:prstGeom>
        </p:spPr>
        <p:txBody>
          <a:bodyPr wrap="none">
            <a:spAutoFit/>
          </a:bodyPr>
          <a:lstStyle/>
          <a:p>
            <a:r>
              <a:rPr lang="en-GB">
                <a:latin typeface="Comic Sans MS" pitchFamily="66" charset="0"/>
              </a:rPr>
              <a:t>Lunch and Playtime</a:t>
            </a:r>
          </a:p>
        </p:txBody>
      </p:sp>
      <p:sp>
        <p:nvSpPr>
          <p:cNvPr id="14" name="Rectangle 13">
            <a:extLst>
              <a:ext uri="{FF2B5EF4-FFF2-40B4-BE49-F238E27FC236}">
                <a16:creationId xmlns:a16="http://schemas.microsoft.com/office/drawing/2014/main" id="{BB8D3DDE-1931-4976-90E9-4EB7C9E470EF}"/>
              </a:ext>
            </a:extLst>
          </p:cNvPr>
          <p:cNvSpPr/>
          <p:nvPr/>
        </p:nvSpPr>
        <p:spPr>
          <a:xfrm>
            <a:off x="2059115" y="5341410"/>
            <a:ext cx="2401619" cy="369332"/>
          </a:xfrm>
          <a:prstGeom prst="rect">
            <a:avLst/>
          </a:prstGeom>
        </p:spPr>
        <p:txBody>
          <a:bodyPr wrap="none">
            <a:spAutoFit/>
          </a:bodyPr>
          <a:lstStyle/>
          <a:p>
            <a:r>
              <a:rPr lang="en-GB">
                <a:latin typeface="Comic Sans MS" pitchFamily="66" charset="0"/>
              </a:rPr>
              <a:t>Foundation Subjects</a:t>
            </a:r>
          </a:p>
        </p:txBody>
      </p:sp>
      <p:sp>
        <p:nvSpPr>
          <p:cNvPr id="15" name="Rectangle 14">
            <a:extLst>
              <a:ext uri="{FF2B5EF4-FFF2-40B4-BE49-F238E27FC236}">
                <a16:creationId xmlns:a16="http://schemas.microsoft.com/office/drawing/2014/main" id="{EB518507-A7E6-479C-AD69-925A0D8EC7DD}"/>
              </a:ext>
            </a:extLst>
          </p:cNvPr>
          <p:cNvSpPr/>
          <p:nvPr/>
        </p:nvSpPr>
        <p:spPr>
          <a:xfrm>
            <a:off x="2087004" y="5733469"/>
            <a:ext cx="2513830" cy="369332"/>
          </a:xfrm>
          <a:prstGeom prst="rect">
            <a:avLst/>
          </a:prstGeom>
        </p:spPr>
        <p:txBody>
          <a:bodyPr wrap="none">
            <a:spAutoFit/>
          </a:bodyPr>
          <a:lstStyle/>
          <a:p>
            <a:r>
              <a:rPr lang="en-GB">
                <a:latin typeface="Comic Sans MS" pitchFamily="66" charset="0"/>
              </a:rPr>
              <a:t>End of the school day</a:t>
            </a:r>
          </a:p>
        </p:txBody>
      </p:sp>
      <p:graphicFrame>
        <p:nvGraphicFramePr>
          <p:cNvPr id="16" name="Table 15"/>
          <p:cNvGraphicFramePr>
            <a:graphicFrameLocks noGrp="1"/>
          </p:cNvGraphicFramePr>
          <p:nvPr>
            <p:extLst>
              <p:ext uri="{D42A27DB-BD31-4B8C-83A1-F6EECF244321}">
                <p14:modId xmlns:p14="http://schemas.microsoft.com/office/powerpoint/2010/main" val="137647"/>
              </p:ext>
            </p:extLst>
          </p:nvPr>
        </p:nvGraphicFramePr>
        <p:xfrm>
          <a:off x="341994" y="1323388"/>
          <a:ext cx="8694502" cy="4865991"/>
        </p:xfrm>
        <a:graphic>
          <a:graphicData uri="http://schemas.openxmlformats.org/drawingml/2006/table">
            <a:tbl>
              <a:tblPr firstRow="1" bandRow="1">
                <a:tableStyleId>{5C22544A-7EE6-4342-B048-85BDC9FD1C3A}</a:tableStyleId>
              </a:tblPr>
              <a:tblGrid>
                <a:gridCol w="1998715">
                  <a:extLst>
                    <a:ext uri="{9D8B030D-6E8A-4147-A177-3AD203B41FA5}">
                      <a16:colId xmlns:a16="http://schemas.microsoft.com/office/drawing/2014/main" val="357005118"/>
                    </a:ext>
                  </a:extLst>
                </a:gridCol>
                <a:gridCol w="6695787">
                  <a:extLst>
                    <a:ext uri="{9D8B030D-6E8A-4147-A177-3AD203B41FA5}">
                      <a16:colId xmlns:a16="http://schemas.microsoft.com/office/drawing/2014/main" val="80755172"/>
                    </a:ext>
                  </a:extLst>
                </a:gridCol>
              </a:tblGrid>
              <a:tr h="374307">
                <a:tc>
                  <a:txBody>
                    <a:bodyPr/>
                    <a:lstStyle/>
                    <a:p>
                      <a:r>
                        <a:rPr lang="en-GB"/>
                        <a:t>Time</a:t>
                      </a:r>
                    </a:p>
                  </a:txBody>
                  <a:tcPr/>
                </a:tc>
                <a:tc>
                  <a:txBody>
                    <a:bodyPr/>
                    <a:lstStyle/>
                    <a:p>
                      <a:r>
                        <a:rPr lang="en-GB"/>
                        <a:t>Activity</a:t>
                      </a:r>
                    </a:p>
                  </a:txBody>
                  <a:tcPr/>
                </a:tc>
                <a:extLst>
                  <a:ext uri="{0D108BD9-81ED-4DB2-BD59-A6C34878D82A}">
                    <a16:rowId xmlns:a16="http://schemas.microsoft.com/office/drawing/2014/main" val="1524988502"/>
                  </a:ext>
                </a:extLst>
              </a:tr>
              <a:tr h="374307">
                <a:tc>
                  <a:txBody>
                    <a:bodyPr/>
                    <a:lstStyle/>
                    <a:p>
                      <a:r>
                        <a:rPr lang="en-GB">
                          <a:latin typeface="Comic Sans MS" panose="030F0702030302020204" pitchFamily="66" charset="0"/>
                        </a:rPr>
                        <a:t>8.40</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atin typeface="Comic Sans MS" panose="030F0702030302020204" pitchFamily="66" charset="0"/>
                        </a:rPr>
                        <a:t>Doors</a:t>
                      </a:r>
                      <a:r>
                        <a:rPr lang="en-GB" baseline="0">
                          <a:latin typeface="Comic Sans MS" panose="030F0702030302020204" pitchFamily="66" charset="0"/>
                        </a:rPr>
                        <a:t> Open</a:t>
                      </a:r>
                      <a:endParaRPr lang="en-GB">
                        <a:latin typeface="Comic Sans MS" panose="030F0702030302020204" pitchFamily="66" charset="0"/>
                      </a:endParaRPr>
                    </a:p>
                  </a:txBody>
                  <a:tcPr/>
                </a:tc>
                <a:extLst>
                  <a:ext uri="{0D108BD9-81ED-4DB2-BD59-A6C34878D82A}">
                    <a16:rowId xmlns:a16="http://schemas.microsoft.com/office/drawing/2014/main" val="1395887007"/>
                  </a:ext>
                </a:extLst>
              </a:tr>
              <a:tr h="374307">
                <a:tc>
                  <a:txBody>
                    <a:bodyPr/>
                    <a:lstStyle/>
                    <a:p>
                      <a:r>
                        <a:rPr lang="en-GB">
                          <a:latin typeface="Comic Sans MS" panose="030F0702030302020204" pitchFamily="66" charset="0"/>
                        </a:rPr>
                        <a:t>8.45</a:t>
                      </a:r>
                    </a:p>
                  </a:txBody>
                  <a:tcPr/>
                </a:tc>
                <a:tc>
                  <a:txBody>
                    <a:bodyPr/>
                    <a:lstStyle/>
                    <a:p>
                      <a:r>
                        <a:rPr lang="en-GB">
                          <a:latin typeface="Comic Sans MS" panose="030F0702030302020204" pitchFamily="66" charset="0"/>
                        </a:rPr>
                        <a:t>Register</a:t>
                      </a:r>
                    </a:p>
                  </a:txBody>
                  <a:tcPr/>
                </a:tc>
                <a:extLst>
                  <a:ext uri="{0D108BD9-81ED-4DB2-BD59-A6C34878D82A}">
                    <a16:rowId xmlns:a16="http://schemas.microsoft.com/office/drawing/2014/main" val="3776961915"/>
                  </a:ext>
                </a:extLst>
              </a:tr>
              <a:tr h="374307">
                <a:tc>
                  <a:txBody>
                    <a:bodyPr/>
                    <a:lstStyle/>
                    <a:p>
                      <a:r>
                        <a:rPr lang="en-GB">
                          <a:latin typeface="Comic Sans MS" panose="030F0702030302020204" pitchFamily="66" charset="0"/>
                        </a:rPr>
                        <a:t>8.50</a:t>
                      </a:r>
                    </a:p>
                  </a:txBody>
                  <a:tcPr/>
                </a:tc>
                <a:tc>
                  <a:txBody>
                    <a:bodyPr/>
                    <a:lstStyle/>
                    <a:p>
                      <a:r>
                        <a:rPr lang="en-GB">
                          <a:latin typeface="Comic Sans MS" panose="030F0702030302020204" pitchFamily="66" charset="0"/>
                        </a:rPr>
                        <a:t>Morning Activities </a:t>
                      </a:r>
                      <a:r>
                        <a:rPr lang="en-GB" sz="1100">
                          <a:latin typeface="Comic Sans MS" panose="030F0702030302020204" pitchFamily="66" charset="0"/>
                        </a:rPr>
                        <a:t>(Phonics, Guided</a:t>
                      </a:r>
                      <a:r>
                        <a:rPr lang="en-GB" sz="1100" baseline="0">
                          <a:latin typeface="Comic Sans MS" panose="030F0702030302020204" pitchFamily="66" charset="0"/>
                        </a:rPr>
                        <a:t> reading, Spellings Handwriting, )</a:t>
                      </a:r>
                      <a:endParaRPr lang="en-GB" sz="1100">
                        <a:latin typeface="Comic Sans MS" panose="030F0702030302020204" pitchFamily="66" charset="0"/>
                      </a:endParaRPr>
                    </a:p>
                  </a:txBody>
                  <a:tcPr/>
                </a:tc>
                <a:extLst>
                  <a:ext uri="{0D108BD9-81ED-4DB2-BD59-A6C34878D82A}">
                    <a16:rowId xmlns:a16="http://schemas.microsoft.com/office/drawing/2014/main" val="312976493"/>
                  </a:ext>
                </a:extLst>
              </a:tr>
              <a:tr h="374307">
                <a:tc>
                  <a:txBody>
                    <a:bodyPr/>
                    <a:lstStyle/>
                    <a:p>
                      <a:r>
                        <a:rPr lang="en-GB">
                          <a:latin typeface="Comic Sans MS" panose="030F0702030302020204" pitchFamily="66" charset="0"/>
                        </a:rPr>
                        <a:t>9.30</a:t>
                      </a:r>
                    </a:p>
                  </a:txBody>
                  <a:tcPr/>
                </a:tc>
                <a:tc>
                  <a:txBody>
                    <a:bodyPr/>
                    <a:lstStyle/>
                    <a:p>
                      <a:r>
                        <a:rPr lang="en-GB">
                          <a:latin typeface="Comic Sans MS" panose="030F0702030302020204" pitchFamily="66" charset="0"/>
                        </a:rPr>
                        <a:t>English</a:t>
                      </a:r>
                    </a:p>
                  </a:txBody>
                  <a:tcPr/>
                </a:tc>
                <a:extLst>
                  <a:ext uri="{0D108BD9-81ED-4DB2-BD59-A6C34878D82A}">
                    <a16:rowId xmlns:a16="http://schemas.microsoft.com/office/drawing/2014/main" val="3911020232"/>
                  </a:ext>
                </a:extLst>
              </a:tr>
              <a:tr h="374307">
                <a:tc>
                  <a:txBody>
                    <a:bodyPr/>
                    <a:lstStyle/>
                    <a:p>
                      <a:r>
                        <a:rPr lang="en-GB">
                          <a:latin typeface="Comic Sans MS" panose="030F0702030302020204" pitchFamily="66" charset="0"/>
                        </a:rPr>
                        <a:t>10.30</a:t>
                      </a:r>
                    </a:p>
                  </a:txBody>
                  <a:tcPr/>
                </a:tc>
                <a:tc>
                  <a:txBody>
                    <a:bodyPr/>
                    <a:lstStyle/>
                    <a:p>
                      <a:r>
                        <a:rPr lang="en-GB">
                          <a:latin typeface="Comic Sans MS" panose="030F0702030302020204" pitchFamily="66" charset="0"/>
                        </a:rPr>
                        <a:t>Times tables</a:t>
                      </a:r>
                    </a:p>
                  </a:txBody>
                  <a:tcPr/>
                </a:tc>
                <a:extLst>
                  <a:ext uri="{0D108BD9-81ED-4DB2-BD59-A6C34878D82A}">
                    <a16:rowId xmlns:a16="http://schemas.microsoft.com/office/drawing/2014/main" val="2686480716"/>
                  </a:ext>
                </a:extLst>
              </a:tr>
              <a:tr h="374307">
                <a:tc>
                  <a:txBody>
                    <a:bodyPr/>
                    <a:lstStyle/>
                    <a:p>
                      <a:r>
                        <a:rPr lang="en-GB">
                          <a:latin typeface="Comic Sans MS" panose="030F0702030302020204" pitchFamily="66" charset="0"/>
                        </a:rPr>
                        <a:t>10.45</a:t>
                      </a:r>
                    </a:p>
                  </a:txBody>
                  <a:tcPr/>
                </a:tc>
                <a:tc>
                  <a:txBody>
                    <a:bodyPr/>
                    <a:lstStyle/>
                    <a:p>
                      <a:r>
                        <a:rPr lang="en-GB">
                          <a:latin typeface="Comic Sans MS" panose="030F0702030302020204" pitchFamily="66" charset="0"/>
                        </a:rPr>
                        <a:t>Assembly</a:t>
                      </a:r>
                    </a:p>
                  </a:txBody>
                  <a:tcPr/>
                </a:tc>
                <a:extLst>
                  <a:ext uri="{0D108BD9-81ED-4DB2-BD59-A6C34878D82A}">
                    <a16:rowId xmlns:a16="http://schemas.microsoft.com/office/drawing/2014/main" val="229297191"/>
                  </a:ext>
                </a:extLst>
              </a:tr>
              <a:tr h="37430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atin typeface="Comic Sans MS" panose="030F0702030302020204" pitchFamily="66" charset="0"/>
                        </a:rPr>
                        <a:t>11.00</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atin typeface="Comic Sans MS" panose="030F0702030302020204" pitchFamily="66" charset="0"/>
                        </a:rPr>
                        <a:t>Break</a:t>
                      </a:r>
                    </a:p>
                  </a:txBody>
                  <a:tcPr/>
                </a:tc>
                <a:extLst>
                  <a:ext uri="{0D108BD9-81ED-4DB2-BD59-A6C34878D82A}">
                    <a16:rowId xmlns:a16="http://schemas.microsoft.com/office/drawing/2014/main" val="1354460522"/>
                  </a:ext>
                </a:extLst>
              </a:tr>
              <a:tr h="374307">
                <a:tc>
                  <a:txBody>
                    <a:bodyPr/>
                    <a:lstStyle/>
                    <a:p>
                      <a:r>
                        <a:rPr lang="en-GB">
                          <a:latin typeface="Comic Sans MS" panose="030F0702030302020204" pitchFamily="66" charset="0"/>
                        </a:rPr>
                        <a:t>11.15</a:t>
                      </a:r>
                    </a:p>
                  </a:txBody>
                  <a:tcPr/>
                </a:tc>
                <a:tc>
                  <a:txBody>
                    <a:bodyPr/>
                    <a:lstStyle/>
                    <a:p>
                      <a:r>
                        <a:rPr lang="en-GB">
                          <a:latin typeface="Comic Sans MS" panose="030F0702030302020204" pitchFamily="66" charset="0"/>
                        </a:rPr>
                        <a:t>Maths</a:t>
                      </a:r>
                    </a:p>
                  </a:txBody>
                  <a:tcPr/>
                </a:tc>
                <a:extLst>
                  <a:ext uri="{0D108BD9-81ED-4DB2-BD59-A6C34878D82A}">
                    <a16:rowId xmlns:a16="http://schemas.microsoft.com/office/drawing/2014/main" val="1845033981"/>
                  </a:ext>
                </a:extLst>
              </a:tr>
              <a:tr h="374307">
                <a:tc>
                  <a:txBody>
                    <a:bodyPr/>
                    <a:lstStyle/>
                    <a:p>
                      <a:r>
                        <a:rPr lang="en-GB">
                          <a:latin typeface="Comic Sans MS" panose="030F0702030302020204" pitchFamily="66" charset="0"/>
                        </a:rPr>
                        <a:t>12.15</a:t>
                      </a:r>
                    </a:p>
                  </a:txBody>
                  <a:tcPr/>
                </a:tc>
                <a:tc>
                  <a:txBody>
                    <a:bodyPr/>
                    <a:lstStyle/>
                    <a:p>
                      <a:r>
                        <a:rPr lang="en-GB">
                          <a:latin typeface="Comic Sans MS" panose="030F0702030302020204" pitchFamily="66" charset="0"/>
                        </a:rPr>
                        <a:t>Lunch</a:t>
                      </a:r>
                    </a:p>
                  </a:txBody>
                  <a:tcPr/>
                </a:tc>
                <a:extLst>
                  <a:ext uri="{0D108BD9-81ED-4DB2-BD59-A6C34878D82A}">
                    <a16:rowId xmlns:a16="http://schemas.microsoft.com/office/drawing/2014/main" val="3105120262"/>
                  </a:ext>
                </a:extLst>
              </a:tr>
              <a:tr h="374307">
                <a:tc>
                  <a:txBody>
                    <a:bodyPr/>
                    <a:lstStyle/>
                    <a:p>
                      <a:r>
                        <a:rPr lang="en-GB">
                          <a:latin typeface="Comic Sans MS" panose="030F0702030302020204" pitchFamily="66" charset="0"/>
                        </a:rPr>
                        <a:t>1.15</a:t>
                      </a:r>
                    </a:p>
                  </a:txBody>
                  <a:tcPr/>
                </a:tc>
                <a:tc>
                  <a:txBody>
                    <a:bodyPr/>
                    <a:lstStyle/>
                    <a:p>
                      <a:r>
                        <a:rPr lang="en-GB">
                          <a:latin typeface="Comic Sans MS" panose="030F0702030302020204" pitchFamily="66" charset="0"/>
                        </a:rPr>
                        <a:t>Foundation Subjects</a:t>
                      </a:r>
                    </a:p>
                  </a:txBody>
                  <a:tcPr/>
                </a:tc>
                <a:extLst>
                  <a:ext uri="{0D108BD9-81ED-4DB2-BD59-A6C34878D82A}">
                    <a16:rowId xmlns:a16="http://schemas.microsoft.com/office/drawing/2014/main" val="2648530240"/>
                  </a:ext>
                </a:extLst>
              </a:tr>
              <a:tr h="374307">
                <a:tc>
                  <a:txBody>
                    <a:bodyPr/>
                    <a:lstStyle/>
                    <a:p>
                      <a:r>
                        <a:rPr lang="en-GB">
                          <a:latin typeface="Comic Sans MS" panose="030F0702030302020204" pitchFamily="66" charset="0"/>
                        </a:rPr>
                        <a:t>3.10</a:t>
                      </a:r>
                    </a:p>
                  </a:txBody>
                  <a:tcPr/>
                </a:tc>
                <a:tc>
                  <a:txBody>
                    <a:bodyPr/>
                    <a:lstStyle/>
                    <a:p>
                      <a:r>
                        <a:rPr lang="en-GB">
                          <a:latin typeface="Comic Sans MS" panose="030F0702030302020204" pitchFamily="66" charset="0"/>
                        </a:rPr>
                        <a:t>Story</a:t>
                      </a:r>
                    </a:p>
                  </a:txBody>
                  <a:tcPr/>
                </a:tc>
                <a:extLst>
                  <a:ext uri="{0D108BD9-81ED-4DB2-BD59-A6C34878D82A}">
                    <a16:rowId xmlns:a16="http://schemas.microsoft.com/office/drawing/2014/main" val="3794168723"/>
                  </a:ext>
                </a:extLst>
              </a:tr>
              <a:tr h="374307">
                <a:tc>
                  <a:txBody>
                    <a:bodyPr/>
                    <a:lstStyle/>
                    <a:p>
                      <a:r>
                        <a:rPr lang="en-GB">
                          <a:latin typeface="Comic Sans MS" panose="030F0702030302020204" pitchFamily="66" charset="0"/>
                        </a:rPr>
                        <a:t>3.15</a:t>
                      </a:r>
                    </a:p>
                  </a:txBody>
                  <a:tcPr/>
                </a:tc>
                <a:tc>
                  <a:txBody>
                    <a:bodyPr/>
                    <a:lstStyle/>
                    <a:p>
                      <a:r>
                        <a:rPr lang="en-GB">
                          <a:latin typeface="Comic Sans MS" panose="030F0702030302020204" pitchFamily="66" charset="0"/>
                        </a:rPr>
                        <a:t>School</a:t>
                      </a:r>
                      <a:r>
                        <a:rPr lang="en-GB" baseline="0">
                          <a:latin typeface="Comic Sans MS" panose="030F0702030302020204" pitchFamily="66" charset="0"/>
                        </a:rPr>
                        <a:t> finishes</a:t>
                      </a:r>
                      <a:endParaRPr lang="en-GB">
                        <a:latin typeface="Comic Sans MS" panose="030F0702030302020204" pitchFamily="66" charset="0"/>
                      </a:endParaRPr>
                    </a:p>
                  </a:txBody>
                  <a:tcPr/>
                </a:tc>
                <a:extLst>
                  <a:ext uri="{0D108BD9-81ED-4DB2-BD59-A6C34878D82A}">
                    <a16:rowId xmlns:a16="http://schemas.microsoft.com/office/drawing/2014/main" val="4242462381"/>
                  </a:ext>
                </a:extLst>
              </a:tr>
            </a:tbl>
          </a:graphicData>
        </a:graphic>
      </p:graphicFrame>
      <p:sp>
        <p:nvSpPr>
          <p:cNvPr id="4" name="TextBox 3">
            <a:extLst>
              <a:ext uri="{FF2B5EF4-FFF2-40B4-BE49-F238E27FC236}">
                <a16:creationId xmlns:a16="http://schemas.microsoft.com/office/drawing/2014/main" id="{24F8593A-9F0B-498C-926F-69E10B11A9CA}"/>
              </a:ext>
            </a:extLst>
          </p:cNvPr>
          <p:cNvSpPr txBox="1"/>
          <p:nvPr/>
        </p:nvSpPr>
        <p:spPr>
          <a:xfrm>
            <a:off x="1071402" y="6431516"/>
            <a:ext cx="6778663" cy="369332"/>
          </a:xfrm>
          <a:prstGeom prst="rect">
            <a:avLst/>
          </a:prstGeom>
          <a:solidFill>
            <a:srgbClr val="FFFF00"/>
          </a:solidFill>
        </p:spPr>
        <p:txBody>
          <a:bodyPr wrap="square" rtlCol="0">
            <a:spAutoFit/>
          </a:bodyPr>
          <a:lstStyle/>
          <a:p>
            <a:r>
              <a:rPr lang="en-US">
                <a:latin typeface="Comic Sans MS" panose="030F0702030302020204" pitchFamily="66" charset="0"/>
              </a:rPr>
              <a:t>Children will be collected from the playground at 3.15 pm</a:t>
            </a:r>
            <a:endParaRPr lang="en-GB">
              <a:latin typeface="Comic Sans MS" panose="030F0702030302020204" pitchFamily="66" charset="0"/>
            </a:endParaRPr>
          </a:p>
        </p:txBody>
      </p:sp>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21405"/>
    </mc:Choice>
    <mc:Fallback>
      <p:transition spd="slow" advTm="2140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anim calcmode="lin" valueType="num">
                                      <p:cBhvr>
                                        <p:cTn id="8" dur="500" fill="hold"/>
                                        <p:tgtEl>
                                          <p:spTgt spid="5"/>
                                        </p:tgtEl>
                                        <p:attrNameLst>
                                          <p:attrName>style.rotation</p:attrName>
                                        </p:attrNameLst>
                                      </p:cBhvr>
                                      <p:tavLst>
                                        <p:tav tm="0">
                                          <p:val>
                                            <p:fltVal val="720"/>
                                          </p:val>
                                        </p:tav>
                                        <p:tav tm="100000">
                                          <p:val>
                                            <p:fltVal val="0"/>
                                          </p:val>
                                        </p:tav>
                                      </p:tavLst>
                                    </p:anim>
                                    <p:anim calcmode="lin" valueType="num">
                                      <p:cBhvr>
                                        <p:cTn id="9" dur="500" fill="hold"/>
                                        <p:tgtEl>
                                          <p:spTgt spid="5"/>
                                        </p:tgtEl>
                                        <p:attrNameLst>
                                          <p:attrName>ppt_h</p:attrName>
                                        </p:attrNameLst>
                                      </p:cBhvr>
                                      <p:tavLst>
                                        <p:tav tm="0">
                                          <p:val>
                                            <p:fltVal val="0"/>
                                          </p:val>
                                        </p:tav>
                                        <p:tav tm="100000">
                                          <p:val>
                                            <p:strVal val="#ppt_h"/>
                                          </p:val>
                                        </p:tav>
                                      </p:tavLst>
                                    </p:anim>
                                    <p:anim calcmode="lin" valueType="num">
                                      <p:cBhvr>
                                        <p:cTn id="10" dur="500" fill="hold"/>
                                        <p:tgtEl>
                                          <p:spTgt spid="5"/>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69714FB-3638-47CE-AE46-295C00DF8E92}"/>
              </a:ext>
            </a:extLst>
          </p:cNvPr>
          <p:cNvSpPr txBox="1"/>
          <p:nvPr/>
        </p:nvSpPr>
        <p:spPr>
          <a:xfrm>
            <a:off x="683568" y="628233"/>
            <a:ext cx="8096833" cy="6549485"/>
          </a:xfrm>
          <a:prstGeom prst="rect">
            <a:avLst/>
          </a:prstGeom>
          <a:noFill/>
        </p:spPr>
        <p:txBody>
          <a:bodyPr wrap="square" rtlCol="0">
            <a:spAutoFit/>
          </a:bodyPr>
          <a:lstStyle/>
          <a:p>
            <a:r>
              <a:rPr lang="en-GB" sz="3200" b="1">
                <a:solidFill>
                  <a:srgbClr val="0070C0"/>
                </a:solidFill>
                <a:latin typeface="Comic Sans MS" panose="030F0702030302020204" pitchFamily="66" charset="0"/>
              </a:rPr>
              <a:t>Maths</a:t>
            </a:r>
          </a:p>
          <a:p>
            <a:pPr algn="ctr"/>
            <a:endParaRPr lang="en-GB" sz="2800">
              <a:solidFill>
                <a:srgbClr val="FF0000"/>
              </a:solidFill>
              <a:latin typeface="Comic Sans MS" panose="030F0702030302020204" pitchFamily="66" charset="0"/>
            </a:endParaRPr>
          </a:p>
          <a:p>
            <a:r>
              <a:rPr lang="en-GB" sz="2800">
                <a:latin typeface="Comic Sans MS" panose="030F0702030302020204" pitchFamily="66" charset="0"/>
              </a:rPr>
              <a:t>Lessons will be held each morning together with Teaching Assistants to support the children’s learning. Daily times tables sessions to ensure fluency.</a:t>
            </a:r>
          </a:p>
          <a:p>
            <a:pPr marL="342900" lvl="0" indent="-342900">
              <a:spcBef>
                <a:spcPct val="20000"/>
              </a:spcBef>
              <a:defRPr/>
            </a:pPr>
            <a:r>
              <a:rPr lang="en-GB" sz="2800">
                <a:latin typeface="Comic Sans MS" panose="030F0702030302020204" pitchFamily="66" charset="0"/>
              </a:rPr>
              <a:t>Key aims:</a:t>
            </a:r>
          </a:p>
          <a:p>
            <a:pPr marL="342900" lvl="0" indent="-342900">
              <a:spcBef>
                <a:spcPct val="20000"/>
              </a:spcBef>
              <a:defRPr/>
            </a:pPr>
            <a:r>
              <a:rPr lang="en-GB" sz="2800">
                <a:latin typeface="Comic Sans MS" panose="030F0702030302020204" pitchFamily="66" charset="0"/>
              </a:rPr>
              <a:t>Fluency, Reasoning, Problem Solving.</a:t>
            </a:r>
          </a:p>
          <a:p>
            <a:pPr marL="342900" lvl="0" indent="-342900">
              <a:spcBef>
                <a:spcPct val="20000"/>
              </a:spcBef>
              <a:defRPr/>
            </a:pPr>
            <a:r>
              <a:rPr lang="en-GB" sz="2800">
                <a:latin typeface="Comic Sans MS" panose="030F0702030302020204" pitchFamily="66" charset="0"/>
              </a:rPr>
              <a:t>Times tables knowledge essential.</a:t>
            </a:r>
          </a:p>
          <a:p>
            <a:pPr marL="342900" indent="-342900">
              <a:spcBef>
                <a:spcPct val="20000"/>
              </a:spcBef>
              <a:defRPr/>
            </a:pPr>
            <a:r>
              <a:rPr lang="en-GB" sz="2800">
                <a:highlight>
                  <a:srgbClr val="FFFF00"/>
                </a:highlight>
                <a:latin typeface="Comic Sans MS" panose="030F0702030302020204" pitchFamily="66" charset="0"/>
              </a:rPr>
              <a:t>Please see the Maths Expectations sheet for you to take home. </a:t>
            </a:r>
          </a:p>
          <a:p>
            <a:pPr marL="342900" lvl="0" indent="-342900">
              <a:spcBef>
                <a:spcPct val="20000"/>
              </a:spcBef>
              <a:defRPr/>
            </a:pPr>
            <a:endParaRPr lang="en-GB" sz="2800">
              <a:latin typeface="Comic Sans MS" panose="030F0702030302020204" pitchFamily="66" charset="0"/>
            </a:endParaRPr>
          </a:p>
          <a:p>
            <a:pPr marL="342900" lvl="0" indent="-342900">
              <a:spcBef>
                <a:spcPct val="20000"/>
              </a:spcBef>
              <a:defRPr/>
            </a:pPr>
            <a:endParaRPr lang="en-GB" sz="2800">
              <a:latin typeface="Comic Sans MS" panose="030F0702030302020204" pitchFamily="66" charset="0"/>
            </a:endParaRPr>
          </a:p>
          <a:p>
            <a:endParaRPr lang="en-GB"/>
          </a:p>
        </p:txBody>
      </p:sp>
      <p:pic>
        <p:nvPicPr>
          <p:cNvPr id="3" name="Picture 2">
            <a:extLst>
              <a:ext uri="{FF2B5EF4-FFF2-40B4-BE49-F238E27FC236}">
                <a16:creationId xmlns:a16="http://schemas.microsoft.com/office/drawing/2014/main" id="{71105674-2ECA-48F0-9B9D-1ECBB31D0C5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8329" y="5823248"/>
            <a:ext cx="1377357" cy="1034751"/>
          </a:xfrm>
          <a:prstGeom prst="rect">
            <a:avLst/>
          </a:prstGeom>
        </p:spPr>
      </p:pic>
      <p:pic>
        <p:nvPicPr>
          <p:cNvPr id="6" name="Picture 5">
            <a:extLst>
              <a:ext uri="{FF2B5EF4-FFF2-40B4-BE49-F238E27FC236}">
                <a16:creationId xmlns:a16="http://schemas.microsoft.com/office/drawing/2014/main" id="{188A6002-0512-499B-9B43-1142EAF70394}"/>
              </a:ext>
            </a:extLst>
          </p:cNvPr>
          <p:cNvPicPr>
            <a:picLocks noChangeAspect="1"/>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6444208" y="92412"/>
            <a:ext cx="1329126" cy="1329126"/>
          </a:xfrm>
          <a:prstGeom prst="rect">
            <a:avLst/>
          </a:prstGeom>
        </p:spPr>
      </p:pic>
    </p:spTree>
    <p:custDataLst>
      <p:tags r:id="rId1"/>
    </p:custDataLst>
    <p:extLst>
      <p:ext uri="{BB962C8B-B14F-4D97-AF65-F5344CB8AC3E}">
        <p14:creationId xmlns:p14="http://schemas.microsoft.com/office/powerpoint/2010/main" val="2436211408"/>
      </p:ext>
    </p:extLst>
  </p:cSld>
  <p:clrMapOvr>
    <a:masterClrMapping/>
  </p:clrMapOvr>
  <mc:AlternateContent xmlns:mc="http://schemas.openxmlformats.org/markup-compatibility/2006">
    <mc:Choice xmlns:p14="http://schemas.microsoft.com/office/powerpoint/2010/main" Requires="p14">
      <p:transition spd="slow" p14:dur="2000" advTm="19493"/>
    </mc:Choice>
    <mc:Fallback>
      <p:transition spd="slow" advTm="1949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anim calcmode="lin" valueType="num">
                                      <p:cBhvr>
                                        <p:cTn id="8" dur="500" fill="hold"/>
                                        <p:tgtEl>
                                          <p:spTgt spid="3"/>
                                        </p:tgtEl>
                                        <p:attrNameLst>
                                          <p:attrName>style.rotation</p:attrName>
                                        </p:attrNameLst>
                                      </p:cBhvr>
                                      <p:tavLst>
                                        <p:tav tm="0">
                                          <p:val>
                                            <p:fltVal val="720"/>
                                          </p:val>
                                        </p:tav>
                                        <p:tav tm="100000">
                                          <p:val>
                                            <p:fltVal val="0"/>
                                          </p:val>
                                        </p:tav>
                                      </p:tavLst>
                                    </p:anim>
                                    <p:anim calcmode="lin" valueType="num">
                                      <p:cBhvr>
                                        <p:cTn id="9" dur="500" fill="hold"/>
                                        <p:tgtEl>
                                          <p:spTgt spid="3"/>
                                        </p:tgtEl>
                                        <p:attrNameLst>
                                          <p:attrName>ppt_h</p:attrName>
                                        </p:attrNameLst>
                                      </p:cBhvr>
                                      <p:tavLst>
                                        <p:tav tm="0">
                                          <p:val>
                                            <p:fltVal val="0"/>
                                          </p:val>
                                        </p:tav>
                                        <p:tav tm="100000">
                                          <p:val>
                                            <p:strVal val="#ppt_h"/>
                                          </p:val>
                                        </p:tav>
                                      </p:tavLst>
                                    </p:anim>
                                    <p:anim calcmode="lin" valueType="num">
                                      <p:cBhvr>
                                        <p:cTn id="10" dur="500" fill="hold"/>
                                        <p:tgtEl>
                                          <p:spTgt spid="3"/>
                                        </p:tgtEl>
                                        <p:attrNameLst>
                                          <p:attrName>ppt_w</p:attrName>
                                        </p:attrNameLst>
                                      </p:cBhvr>
                                      <p:tavLst>
                                        <p:tav tm="0">
                                          <p:val>
                                            <p:fltVal val="0"/>
                                          </p:val>
                                        </p:tav>
                                        <p:tav tm="100000">
                                          <p:val>
                                            <p:strVal val="#ppt_w"/>
                                          </p:val>
                                        </p:tav>
                                      </p:tavLst>
                                    </p:anim>
                                  </p:childTnLst>
                                </p:cTn>
                              </p:par>
                              <p:par>
                                <p:cTn id="11" presetID="35"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anim calcmode="lin" valueType="num">
                                      <p:cBhvr>
                                        <p:cTn id="14" dur="500" fill="hold"/>
                                        <p:tgtEl>
                                          <p:spTgt spid="6"/>
                                        </p:tgtEl>
                                        <p:attrNameLst>
                                          <p:attrName>style.rotation</p:attrName>
                                        </p:attrNameLst>
                                      </p:cBhvr>
                                      <p:tavLst>
                                        <p:tav tm="0">
                                          <p:val>
                                            <p:fltVal val="720"/>
                                          </p:val>
                                        </p:tav>
                                        <p:tav tm="100000">
                                          <p:val>
                                            <p:fltVal val="0"/>
                                          </p:val>
                                        </p:tav>
                                      </p:tavLst>
                                    </p:anim>
                                    <p:anim calcmode="lin" valueType="num">
                                      <p:cBhvr>
                                        <p:cTn id="15" dur="500" fill="hold"/>
                                        <p:tgtEl>
                                          <p:spTgt spid="6"/>
                                        </p:tgtEl>
                                        <p:attrNameLst>
                                          <p:attrName>ppt_h</p:attrName>
                                        </p:attrNameLst>
                                      </p:cBhvr>
                                      <p:tavLst>
                                        <p:tav tm="0">
                                          <p:val>
                                            <p:fltVal val="0"/>
                                          </p:val>
                                        </p:tav>
                                        <p:tav tm="100000">
                                          <p:val>
                                            <p:strVal val="#ppt_h"/>
                                          </p:val>
                                        </p:tav>
                                      </p:tavLst>
                                    </p:anim>
                                    <p:anim calcmode="lin" valueType="num">
                                      <p:cBhvr>
                                        <p:cTn id="16" dur="500" fill="hold"/>
                                        <p:tgtEl>
                                          <p:spTgt spid="6"/>
                                        </p:tgtEl>
                                        <p:attrNameLst>
                                          <p:attrName>ppt_w</p:attrName>
                                        </p:attrNameLst>
                                      </p:cBhvr>
                                      <p:tavLst>
                                        <p:tav tm="0">
                                          <p:val>
                                            <p:fltVal val="0"/>
                                          </p:val>
                                        </p:tav>
                                        <p:tav tm="100000">
                                          <p:val>
                                            <p:strVal val="#ppt_w"/>
                                          </p:val>
                                        </p:tav>
                                      </p:tavLst>
                                    </p:anim>
                                  </p:childTnLst>
                                </p:cTn>
                              </p:par>
                              <p:par>
                                <p:cTn id="17" presetID="8" presetClass="entr" presetSubtype="16" fill="hold" nodeType="withEffect">
                                  <p:stCondLst>
                                    <p:cond delay="0"/>
                                  </p:stCondLst>
                                  <p:childTnLst>
                                    <p:set>
                                      <p:cBhvr>
                                        <p:cTn id="18" dur="1" fill="hold">
                                          <p:stCondLst>
                                            <p:cond delay="0"/>
                                          </p:stCondLst>
                                        </p:cTn>
                                        <p:tgtEl>
                                          <p:spTgt spid="2">
                                            <p:txEl>
                                              <p:pRg st="0" end="0"/>
                                            </p:txEl>
                                          </p:spTgt>
                                        </p:tgtEl>
                                        <p:attrNameLst>
                                          <p:attrName>style.visibility</p:attrName>
                                        </p:attrNameLst>
                                      </p:cBhvr>
                                      <p:to>
                                        <p:strVal val="visible"/>
                                      </p:to>
                                    </p:set>
                                    <p:animEffect transition="in" filter="diamond(in)">
                                      <p:cBhvr>
                                        <p:cTn id="19" dur="500"/>
                                        <p:tgtEl>
                                          <p:spTgt spid="2">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6" presetClass="entr" presetSubtype="16" fill="hold" nodeType="clickEffect">
                                  <p:stCondLst>
                                    <p:cond delay="0"/>
                                  </p:stCondLst>
                                  <p:childTnLst>
                                    <p:set>
                                      <p:cBhvr>
                                        <p:cTn id="23" dur="1" fill="hold">
                                          <p:stCondLst>
                                            <p:cond delay="0"/>
                                          </p:stCondLst>
                                        </p:cTn>
                                        <p:tgtEl>
                                          <p:spTgt spid="2">
                                            <p:txEl>
                                              <p:pRg st="2" end="2"/>
                                            </p:txEl>
                                          </p:spTgt>
                                        </p:tgtEl>
                                        <p:attrNameLst>
                                          <p:attrName>style.visibility</p:attrName>
                                        </p:attrNameLst>
                                      </p:cBhvr>
                                      <p:to>
                                        <p:strVal val="visible"/>
                                      </p:to>
                                    </p:set>
                                    <p:animEffect transition="in" filter="circle(in)">
                                      <p:cBhvr>
                                        <p:cTn id="24" dur="500"/>
                                        <p:tgtEl>
                                          <p:spTgt spid="2">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6" presetClass="entr" presetSubtype="16" fill="hold" nodeType="clickEffect">
                                  <p:stCondLst>
                                    <p:cond delay="0"/>
                                  </p:stCondLst>
                                  <p:childTnLst>
                                    <p:set>
                                      <p:cBhvr>
                                        <p:cTn id="28" dur="1" fill="hold">
                                          <p:stCondLst>
                                            <p:cond delay="0"/>
                                          </p:stCondLst>
                                        </p:cTn>
                                        <p:tgtEl>
                                          <p:spTgt spid="2">
                                            <p:txEl>
                                              <p:pRg st="3" end="3"/>
                                            </p:txEl>
                                          </p:spTgt>
                                        </p:tgtEl>
                                        <p:attrNameLst>
                                          <p:attrName>style.visibility</p:attrName>
                                        </p:attrNameLst>
                                      </p:cBhvr>
                                      <p:to>
                                        <p:strVal val="visible"/>
                                      </p:to>
                                    </p:set>
                                    <p:animEffect transition="in" filter="circle(in)">
                                      <p:cBhvr>
                                        <p:cTn id="29" dur="500"/>
                                        <p:tgtEl>
                                          <p:spTgt spid="2">
                                            <p:txEl>
                                              <p:pRg st="3" end="3"/>
                                            </p:txEl>
                                          </p:spTgt>
                                        </p:tgtEl>
                                      </p:cBhvr>
                                    </p:animEffect>
                                  </p:childTnLst>
                                </p:cTn>
                              </p:par>
                              <p:par>
                                <p:cTn id="30" presetID="6" presetClass="entr" presetSubtype="16" fill="hold" nodeType="withEffect">
                                  <p:stCondLst>
                                    <p:cond delay="0"/>
                                  </p:stCondLst>
                                  <p:childTnLst>
                                    <p:set>
                                      <p:cBhvr>
                                        <p:cTn id="31" dur="1" fill="hold">
                                          <p:stCondLst>
                                            <p:cond delay="0"/>
                                          </p:stCondLst>
                                        </p:cTn>
                                        <p:tgtEl>
                                          <p:spTgt spid="2">
                                            <p:txEl>
                                              <p:pRg st="5" end="5"/>
                                            </p:txEl>
                                          </p:spTgt>
                                        </p:tgtEl>
                                        <p:attrNameLst>
                                          <p:attrName>style.visibility</p:attrName>
                                        </p:attrNameLst>
                                      </p:cBhvr>
                                      <p:to>
                                        <p:strVal val="visible"/>
                                      </p:to>
                                    </p:set>
                                    <p:animEffect transition="in" filter="circle(in)">
                                      <p:cBhvr>
                                        <p:cTn id="32" dur="500"/>
                                        <p:tgtEl>
                                          <p:spTgt spid="2">
                                            <p:txEl>
                                              <p:pRg st="5" end="5"/>
                                            </p:txEl>
                                          </p:spTgt>
                                        </p:tgtEl>
                                      </p:cBhvr>
                                    </p:animEffect>
                                  </p:childTnLst>
                                </p:cTn>
                              </p:par>
                              <p:par>
                                <p:cTn id="33" presetID="6" presetClass="entr" presetSubtype="16" fill="hold" nodeType="withEffect">
                                  <p:stCondLst>
                                    <p:cond delay="0"/>
                                  </p:stCondLst>
                                  <p:childTnLst>
                                    <p:set>
                                      <p:cBhvr>
                                        <p:cTn id="34" dur="1" fill="hold">
                                          <p:stCondLst>
                                            <p:cond delay="0"/>
                                          </p:stCondLst>
                                        </p:cTn>
                                        <p:tgtEl>
                                          <p:spTgt spid="2">
                                            <p:txEl>
                                              <p:pRg st="6" end="6"/>
                                            </p:txEl>
                                          </p:spTgt>
                                        </p:tgtEl>
                                        <p:attrNameLst>
                                          <p:attrName>style.visibility</p:attrName>
                                        </p:attrNameLst>
                                      </p:cBhvr>
                                      <p:to>
                                        <p:strVal val="visible"/>
                                      </p:to>
                                    </p:set>
                                    <p:animEffect transition="in" filter="circle(in)">
                                      <p:cBhvr>
                                        <p:cTn id="35" dur="500"/>
                                        <p:tgtEl>
                                          <p:spTgt spid="2">
                                            <p:txEl>
                                              <p:pRg st="6" end="6"/>
                                            </p:txEl>
                                          </p:spTgt>
                                        </p:tgtEl>
                                      </p:cBhvr>
                                    </p:animEffect>
                                  </p:childTnLst>
                                </p:cTn>
                              </p:par>
                              <p:par>
                                <p:cTn id="36" presetID="6" presetClass="entr" presetSubtype="16" fill="hold" nodeType="withEffect">
                                  <p:stCondLst>
                                    <p:cond delay="0"/>
                                  </p:stCondLst>
                                  <p:childTnLst>
                                    <p:set>
                                      <p:cBhvr>
                                        <p:cTn id="37" dur="1" fill="hold">
                                          <p:stCondLst>
                                            <p:cond delay="0"/>
                                          </p:stCondLst>
                                        </p:cTn>
                                        <p:tgtEl>
                                          <p:spTgt spid="2">
                                            <p:txEl>
                                              <p:pRg st="4" end="4"/>
                                            </p:txEl>
                                          </p:spTgt>
                                        </p:tgtEl>
                                        <p:attrNameLst>
                                          <p:attrName>style.visibility</p:attrName>
                                        </p:attrNameLst>
                                      </p:cBhvr>
                                      <p:to>
                                        <p:strVal val="visible"/>
                                      </p:to>
                                    </p:set>
                                    <p:animEffect transition="in" filter="circle(in)">
                                      <p:cBhvr>
                                        <p:cTn id="38"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90666" y="2807744"/>
            <a:ext cx="2955097" cy="555280"/>
          </a:xfrm>
          <a:prstGeom prst="rect">
            <a:avLst/>
          </a:prstGeom>
          <a:noFill/>
          <a:ln w="50800">
            <a:solidFill>
              <a:schemeClr val="tx1"/>
            </a:solidFill>
          </a:ln>
        </p:spPr>
        <p:txBody>
          <a:bodyPr wrap="square" rtlCol="0">
            <a:spAutoFit/>
          </a:bodyPr>
          <a:lstStyle/>
          <a:p>
            <a:pPr algn="ctr" defTabSz="687537"/>
            <a:r>
              <a:rPr lang="en-GB" sz="1504" b="1">
                <a:solidFill>
                  <a:prstClr val="black"/>
                </a:solidFill>
                <a:latin typeface="Century Gothic" panose="020B0502020202020204" pitchFamily="34" charset="0"/>
              </a:rPr>
              <a:t>Year 3</a:t>
            </a:r>
          </a:p>
          <a:p>
            <a:pPr algn="ctr" defTabSz="687537"/>
            <a:r>
              <a:rPr lang="en-GB" sz="1504" b="1">
                <a:solidFill>
                  <a:prstClr val="black"/>
                </a:solidFill>
                <a:latin typeface="Century Gothic" panose="020B0502020202020204" pitchFamily="34" charset="0"/>
              </a:rPr>
              <a:t>End of year expectations</a:t>
            </a:r>
          </a:p>
        </p:txBody>
      </p:sp>
      <p:sp>
        <p:nvSpPr>
          <p:cNvPr id="3" name="TextBox 2"/>
          <p:cNvSpPr txBox="1"/>
          <p:nvPr/>
        </p:nvSpPr>
        <p:spPr>
          <a:xfrm>
            <a:off x="164206" y="1018676"/>
            <a:ext cx="3731933" cy="1399870"/>
          </a:xfrm>
          <a:prstGeom prst="rect">
            <a:avLst/>
          </a:prstGeom>
          <a:noFill/>
          <a:ln w="25400">
            <a:solidFill>
              <a:schemeClr val="tx1"/>
            </a:solidFill>
          </a:ln>
        </p:spPr>
        <p:txBody>
          <a:bodyPr wrap="square" rtlCol="0">
            <a:spAutoFit/>
          </a:bodyPr>
          <a:lstStyle/>
          <a:p>
            <a:pPr defTabSz="687537"/>
            <a:r>
              <a:rPr lang="en-GB" sz="1053" b="1">
                <a:solidFill>
                  <a:prstClr val="black"/>
                </a:solidFill>
                <a:latin typeface="Century Gothic" panose="020B0502020202020204" pitchFamily="34" charset="0"/>
              </a:rPr>
              <a:t>Number and Place Value</a:t>
            </a:r>
          </a:p>
          <a:p>
            <a:pPr defTabSz="687537"/>
            <a:r>
              <a:rPr lang="en-GB" sz="827">
                <a:solidFill>
                  <a:prstClr val="black"/>
                </a:solidFill>
                <a:latin typeface="Century Gothic" panose="020B0502020202020204" pitchFamily="34" charset="0"/>
              </a:rPr>
              <a:t>Count in 4s, 8s, 50s and 100s from any number</a:t>
            </a:r>
          </a:p>
          <a:p>
            <a:pPr defTabSz="687537"/>
            <a:r>
              <a:rPr lang="en-GB" sz="827">
                <a:solidFill>
                  <a:prstClr val="black"/>
                </a:solidFill>
                <a:latin typeface="Century Gothic" panose="020B0502020202020204" pitchFamily="34" charset="0"/>
              </a:rPr>
              <a:t>Read and write numbers up to 1000 in numbers and words</a:t>
            </a:r>
          </a:p>
          <a:p>
            <a:pPr defTabSz="687537"/>
            <a:r>
              <a:rPr lang="en-GB" sz="827">
                <a:solidFill>
                  <a:prstClr val="black"/>
                </a:solidFill>
                <a:latin typeface="Century Gothic" panose="020B0502020202020204" pitchFamily="34" charset="0"/>
              </a:rPr>
              <a:t>Compare and order numbers up to 1000</a:t>
            </a:r>
          </a:p>
          <a:p>
            <a:pPr defTabSz="687537"/>
            <a:r>
              <a:rPr lang="en-GB" sz="827">
                <a:solidFill>
                  <a:prstClr val="black"/>
                </a:solidFill>
                <a:latin typeface="Century Gothic" panose="020B0502020202020204" pitchFamily="34" charset="0"/>
              </a:rPr>
              <a:t>Recognise the place value of each digit in three-digit numbers (hundreds, tens and ones)</a:t>
            </a:r>
          </a:p>
          <a:p>
            <a:pPr defTabSz="687537"/>
            <a:r>
              <a:rPr lang="en-GB" sz="827">
                <a:solidFill>
                  <a:prstClr val="black"/>
                </a:solidFill>
                <a:latin typeface="Century Gothic" panose="020B0502020202020204" pitchFamily="34" charset="0"/>
              </a:rPr>
              <a:t>Find ten more or ten less than a given number</a:t>
            </a:r>
          </a:p>
          <a:p>
            <a:pPr defTabSz="687537"/>
            <a:r>
              <a:rPr lang="en-GB" sz="827">
                <a:solidFill>
                  <a:prstClr val="black"/>
                </a:solidFill>
                <a:latin typeface="Century Gothic" panose="020B0502020202020204" pitchFamily="34" charset="0"/>
              </a:rPr>
              <a:t>Identify, estimate and represent numbers in different ways</a:t>
            </a:r>
          </a:p>
          <a:p>
            <a:pPr defTabSz="687537"/>
            <a:r>
              <a:rPr lang="en-GB" sz="827">
                <a:solidFill>
                  <a:prstClr val="black"/>
                </a:solidFill>
                <a:latin typeface="Century Gothic" panose="020B0502020202020204" pitchFamily="34" charset="0"/>
              </a:rPr>
              <a:t>Solve number problems and practical problems                                             that involve all of the above</a:t>
            </a:r>
          </a:p>
        </p:txBody>
      </p:sp>
      <p:sp>
        <p:nvSpPr>
          <p:cNvPr id="4" name="TextBox 3"/>
          <p:cNvSpPr txBox="1"/>
          <p:nvPr/>
        </p:nvSpPr>
        <p:spPr>
          <a:xfrm>
            <a:off x="4073237" y="1011349"/>
            <a:ext cx="4880800" cy="1932067"/>
          </a:xfrm>
          <a:prstGeom prst="rect">
            <a:avLst/>
          </a:prstGeom>
          <a:noFill/>
          <a:ln w="25400">
            <a:solidFill>
              <a:schemeClr val="tx1"/>
            </a:solidFill>
          </a:ln>
        </p:spPr>
        <p:txBody>
          <a:bodyPr wrap="square" rtlCol="0">
            <a:spAutoFit/>
          </a:bodyPr>
          <a:lstStyle/>
          <a:p>
            <a:pPr defTabSz="687537"/>
            <a:r>
              <a:rPr lang="en-GB" sz="1053" b="1">
                <a:solidFill>
                  <a:prstClr val="black"/>
                </a:solidFill>
                <a:latin typeface="Century Gothic" panose="020B0502020202020204" pitchFamily="34" charset="0"/>
              </a:rPr>
              <a:t>Calculation</a:t>
            </a:r>
          </a:p>
          <a:p>
            <a:pPr defTabSz="687537"/>
            <a:r>
              <a:rPr lang="en-GB" sz="902" b="1">
                <a:solidFill>
                  <a:prstClr val="black"/>
                </a:solidFill>
                <a:latin typeface="Century Gothic" panose="020B0502020202020204" pitchFamily="34" charset="0"/>
              </a:rPr>
              <a:t>Addition and Subtraction</a:t>
            </a:r>
          </a:p>
          <a:p>
            <a:pPr defTabSz="687537"/>
            <a:r>
              <a:rPr lang="en-GB" sz="827">
                <a:solidFill>
                  <a:prstClr val="black"/>
                </a:solidFill>
                <a:latin typeface="Century Gothic" panose="020B0502020202020204" pitchFamily="34" charset="0"/>
              </a:rPr>
              <a:t>Add and subtract numbers mentally including a three digit number and ones,                                          a three digit number and tens, a three digit number and hundreds</a:t>
            </a:r>
          </a:p>
          <a:p>
            <a:pPr defTabSz="687537"/>
            <a:r>
              <a:rPr lang="en-GB" sz="827">
                <a:solidFill>
                  <a:prstClr val="black"/>
                </a:solidFill>
                <a:latin typeface="Century Gothic" panose="020B0502020202020204" pitchFamily="34" charset="0"/>
              </a:rPr>
              <a:t>Add and subtract numbers with up to three-digits using an efficient written method</a:t>
            </a:r>
          </a:p>
          <a:p>
            <a:pPr defTabSz="687537"/>
            <a:r>
              <a:rPr lang="en-GB" sz="827">
                <a:solidFill>
                  <a:prstClr val="black"/>
                </a:solidFill>
                <a:latin typeface="Century Gothic" panose="020B0502020202020204" pitchFamily="34" charset="0"/>
              </a:rPr>
              <a:t>Estimate the answers to a calculation and use the inverse to check answers</a:t>
            </a:r>
          </a:p>
          <a:p>
            <a:pPr defTabSz="687537"/>
            <a:r>
              <a:rPr lang="en-GB" sz="827">
                <a:solidFill>
                  <a:prstClr val="black"/>
                </a:solidFill>
                <a:latin typeface="Century Gothic" panose="020B0502020202020204" pitchFamily="34" charset="0"/>
              </a:rPr>
              <a:t>Solve missing number problems using number facts, place value, and more complex addition and subtraction</a:t>
            </a:r>
          </a:p>
          <a:p>
            <a:pPr defTabSz="687537"/>
            <a:r>
              <a:rPr lang="en-GB" sz="902" b="1">
                <a:solidFill>
                  <a:prstClr val="black"/>
                </a:solidFill>
                <a:latin typeface="Century Gothic" panose="020B0502020202020204" pitchFamily="34" charset="0"/>
              </a:rPr>
              <a:t>Multiplication and Division</a:t>
            </a:r>
          </a:p>
          <a:p>
            <a:pPr defTabSz="687537"/>
            <a:r>
              <a:rPr lang="en-GB" sz="827">
                <a:solidFill>
                  <a:prstClr val="black"/>
                </a:solidFill>
                <a:latin typeface="Century Gothic" panose="020B0502020202020204" pitchFamily="34" charset="0"/>
              </a:rPr>
              <a:t>Recall and use multiplication </a:t>
            </a:r>
            <a:r>
              <a:rPr lang="en-GB" sz="827" u="sng">
                <a:solidFill>
                  <a:prstClr val="black"/>
                </a:solidFill>
                <a:latin typeface="Century Gothic" panose="020B0502020202020204" pitchFamily="34" charset="0"/>
              </a:rPr>
              <a:t>and</a:t>
            </a:r>
            <a:r>
              <a:rPr lang="en-GB" sz="827">
                <a:solidFill>
                  <a:prstClr val="black"/>
                </a:solidFill>
                <a:latin typeface="Century Gothic" panose="020B0502020202020204" pitchFamily="34" charset="0"/>
              </a:rPr>
              <a:t> division facts for the  3, 4, and 8 multiplication tables</a:t>
            </a:r>
          </a:p>
          <a:p>
            <a:pPr defTabSz="687537"/>
            <a:r>
              <a:rPr lang="en-GB" sz="827">
                <a:solidFill>
                  <a:prstClr val="black"/>
                </a:solidFill>
                <a:latin typeface="Century Gothic" panose="020B0502020202020204" pitchFamily="34" charset="0"/>
              </a:rPr>
              <a:t>Multiply and divide numbers mentally </a:t>
            </a:r>
            <a:r>
              <a:rPr lang="en-GB" sz="827" u="sng">
                <a:solidFill>
                  <a:prstClr val="black"/>
                </a:solidFill>
                <a:latin typeface="Century Gothic" panose="020B0502020202020204" pitchFamily="34" charset="0"/>
              </a:rPr>
              <a:t>and</a:t>
            </a:r>
            <a:r>
              <a:rPr lang="en-GB" sz="827">
                <a:solidFill>
                  <a:prstClr val="black"/>
                </a:solidFill>
                <a:latin typeface="Century Gothic" panose="020B0502020202020204" pitchFamily="34" charset="0"/>
              </a:rPr>
              <a:t> using an efficient written method (up to TU x U and TU ÷ U)</a:t>
            </a:r>
          </a:p>
          <a:p>
            <a:pPr defTabSz="687537"/>
            <a:r>
              <a:rPr lang="en-GB" sz="827">
                <a:solidFill>
                  <a:prstClr val="black"/>
                </a:solidFill>
                <a:latin typeface="Century Gothic" panose="020B0502020202020204" pitchFamily="34" charset="0"/>
              </a:rPr>
              <a:t>Solve problems, including missing number problems, involving multiplication and division, including scaling problems</a:t>
            </a:r>
          </a:p>
        </p:txBody>
      </p:sp>
      <p:sp>
        <p:nvSpPr>
          <p:cNvPr id="5" name="TextBox 4"/>
          <p:cNvSpPr txBox="1"/>
          <p:nvPr/>
        </p:nvSpPr>
        <p:spPr>
          <a:xfrm>
            <a:off x="4073235" y="3008369"/>
            <a:ext cx="4880800" cy="1145314"/>
          </a:xfrm>
          <a:prstGeom prst="rect">
            <a:avLst/>
          </a:prstGeom>
          <a:noFill/>
          <a:ln w="25400">
            <a:solidFill>
              <a:schemeClr val="tx1"/>
            </a:solidFill>
          </a:ln>
        </p:spPr>
        <p:txBody>
          <a:bodyPr wrap="square" rtlCol="0">
            <a:spAutoFit/>
          </a:bodyPr>
          <a:lstStyle/>
          <a:p>
            <a:pPr defTabSz="687537"/>
            <a:r>
              <a:rPr lang="en-GB" sz="1053" b="1">
                <a:solidFill>
                  <a:prstClr val="black"/>
                </a:solidFill>
                <a:latin typeface="Century Gothic" panose="020B0502020202020204" pitchFamily="34" charset="0"/>
              </a:rPr>
              <a:t>Fractions</a:t>
            </a:r>
          </a:p>
          <a:p>
            <a:pPr defTabSz="687537"/>
            <a:r>
              <a:rPr lang="en-GB" sz="827">
                <a:solidFill>
                  <a:prstClr val="black"/>
                </a:solidFill>
                <a:latin typeface="Century Gothic" panose="020B0502020202020204" pitchFamily="34" charset="0"/>
              </a:rPr>
              <a:t>Count up and down in tenths</a:t>
            </a:r>
          </a:p>
          <a:p>
            <a:pPr defTabSz="687537"/>
            <a:r>
              <a:rPr lang="en-GB" sz="827">
                <a:solidFill>
                  <a:prstClr val="black"/>
                </a:solidFill>
                <a:latin typeface="Century Gothic" panose="020B0502020202020204" pitchFamily="34" charset="0"/>
              </a:rPr>
              <a:t>Understand what tenths mean</a:t>
            </a:r>
          </a:p>
          <a:p>
            <a:pPr defTabSz="687537"/>
            <a:r>
              <a:rPr lang="en-GB" sz="827">
                <a:solidFill>
                  <a:prstClr val="black"/>
                </a:solidFill>
                <a:latin typeface="Century Gothic" panose="020B0502020202020204" pitchFamily="34" charset="0"/>
              </a:rPr>
              <a:t>Recognise, find and write fractions of a set of objects e.g. ¼ of 12 pencils or  ¾ of 20 shells</a:t>
            </a:r>
          </a:p>
          <a:p>
            <a:pPr defTabSz="687537"/>
            <a:r>
              <a:rPr lang="en-GB" sz="827">
                <a:solidFill>
                  <a:prstClr val="black"/>
                </a:solidFill>
                <a:latin typeface="Century Gothic" panose="020B0502020202020204" pitchFamily="34" charset="0"/>
              </a:rPr>
              <a:t>Recognise and show, using diagrams, equivalent fractions</a:t>
            </a:r>
          </a:p>
          <a:p>
            <a:pPr defTabSz="687537"/>
            <a:r>
              <a:rPr lang="en-GB" sz="827">
                <a:solidFill>
                  <a:prstClr val="black"/>
                </a:solidFill>
                <a:latin typeface="Century Gothic" panose="020B0502020202020204" pitchFamily="34" charset="0"/>
              </a:rPr>
              <a:t>Compare and order fractions with the same denominator</a:t>
            </a:r>
          </a:p>
          <a:p>
            <a:pPr defTabSz="687537"/>
            <a:r>
              <a:rPr lang="en-GB" sz="827">
                <a:solidFill>
                  <a:prstClr val="black"/>
                </a:solidFill>
                <a:latin typeface="Century Gothic" panose="020B0502020202020204" pitchFamily="34" charset="0"/>
              </a:rPr>
              <a:t>Add and subtract fractions with the same denominator within one whole e.g. 5/7 + 1/7 = 6/7</a:t>
            </a:r>
          </a:p>
          <a:p>
            <a:pPr defTabSz="687537"/>
            <a:r>
              <a:rPr lang="en-GB" sz="827">
                <a:solidFill>
                  <a:prstClr val="black"/>
                </a:solidFill>
                <a:latin typeface="Century Gothic" panose="020B0502020202020204" pitchFamily="34" charset="0"/>
              </a:rPr>
              <a:t>Solve problems that involve all of the above</a:t>
            </a:r>
          </a:p>
        </p:txBody>
      </p:sp>
      <p:sp>
        <p:nvSpPr>
          <p:cNvPr id="6" name="TextBox 5"/>
          <p:cNvSpPr txBox="1"/>
          <p:nvPr/>
        </p:nvSpPr>
        <p:spPr>
          <a:xfrm>
            <a:off x="164206" y="3693986"/>
            <a:ext cx="3731933" cy="2290820"/>
          </a:xfrm>
          <a:prstGeom prst="rect">
            <a:avLst/>
          </a:prstGeom>
          <a:noFill/>
          <a:ln w="25400">
            <a:solidFill>
              <a:schemeClr val="tx1"/>
            </a:solidFill>
          </a:ln>
        </p:spPr>
        <p:txBody>
          <a:bodyPr wrap="square" rtlCol="0">
            <a:spAutoFit/>
          </a:bodyPr>
          <a:lstStyle/>
          <a:p>
            <a:pPr defTabSz="687537"/>
            <a:r>
              <a:rPr lang="en-GB" sz="1053" b="1">
                <a:solidFill>
                  <a:prstClr val="black"/>
                </a:solidFill>
                <a:latin typeface="Century Gothic" panose="020B0502020202020204" pitchFamily="34" charset="0"/>
              </a:rPr>
              <a:t>Measurement</a:t>
            </a:r>
          </a:p>
          <a:p>
            <a:pPr defTabSz="687537"/>
            <a:r>
              <a:rPr lang="en-GB" sz="827">
                <a:solidFill>
                  <a:prstClr val="black"/>
                </a:solidFill>
                <a:latin typeface="Century Gothic" panose="020B0502020202020204" pitchFamily="34" charset="0"/>
              </a:rPr>
              <a:t>Compare and measure: lengths (mm. cm. m), masses (g,kg), volumes/capacities (ml,l)</a:t>
            </a:r>
          </a:p>
          <a:p>
            <a:pPr defTabSz="687537"/>
            <a:r>
              <a:rPr lang="en-GB" sz="827">
                <a:solidFill>
                  <a:prstClr val="black"/>
                </a:solidFill>
                <a:latin typeface="Century Gothic" panose="020B0502020202020204" pitchFamily="34" charset="0"/>
              </a:rPr>
              <a:t>Estimate, tell and write the time on an analogue clock to the nearest minute (12  and 24 hour)</a:t>
            </a:r>
          </a:p>
          <a:p>
            <a:pPr defTabSz="687537"/>
            <a:r>
              <a:rPr lang="en-GB" sz="827">
                <a:solidFill>
                  <a:prstClr val="black"/>
                </a:solidFill>
                <a:latin typeface="Century Gothic" panose="020B0502020202020204" pitchFamily="34" charset="0"/>
              </a:rPr>
              <a:t>Know and use facts about time e.g. 60 minutes in an hour, 365 days in a year/366 in a leap year and vocabulary about time e.g. am/pm</a:t>
            </a:r>
          </a:p>
          <a:p>
            <a:pPr defTabSz="687537"/>
            <a:r>
              <a:rPr lang="en-GB" sz="827">
                <a:solidFill>
                  <a:prstClr val="black"/>
                </a:solidFill>
                <a:latin typeface="Century Gothic" panose="020B0502020202020204" pitchFamily="34" charset="0"/>
              </a:rPr>
              <a:t>Compare time in terms of seconds, minutes and hours using vocabulary such as o’clock, am/pm, morning, afternoon, noon and midnight</a:t>
            </a:r>
          </a:p>
          <a:p>
            <a:pPr defTabSz="687537"/>
            <a:r>
              <a:rPr lang="en-GB" sz="827">
                <a:solidFill>
                  <a:prstClr val="black"/>
                </a:solidFill>
                <a:latin typeface="Century Gothic" panose="020B0502020202020204" pitchFamily="34" charset="0"/>
              </a:rPr>
              <a:t>Calculate durations of time for example to calculate the time taken between particular events</a:t>
            </a:r>
          </a:p>
          <a:p>
            <a:pPr defTabSz="687537"/>
            <a:r>
              <a:rPr lang="en-GB" sz="827">
                <a:solidFill>
                  <a:prstClr val="black"/>
                </a:solidFill>
                <a:latin typeface="Century Gothic" panose="020B0502020202020204" pitchFamily="34" charset="0"/>
              </a:rPr>
              <a:t>Measure the perimeter of simple 2-D shapes</a:t>
            </a:r>
          </a:p>
          <a:p>
            <a:pPr defTabSz="687537"/>
            <a:r>
              <a:rPr lang="en-GB" sz="827">
                <a:solidFill>
                  <a:prstClr val="black"/>
                </a:solidFill>
                <a:latin typeface="Century Gothic" panose="020B0502020202020204" pitchFamily="34" charset="0"/>
              </a:rPr>
              <a:t>Add and subtract amounts of money, using both pounds and pence (including giving change)</a:t>
            </a:r>
          </a:p>
          <a:p>
            <a:pPr defTabSz="687537"/>
            <a:r>
              <a:rPr lang="en-GB" sz="827">
                <a:solidFill>
                  <a:prstClr val="black"/>
                </a:solidFill>
                <a:latin typeface="Century Gothic" panose="020B0502020202020204" pitchFamily="34" charset="0"/>
              </a:rPr>
              <a:t>Add and subtract in the context of length, mass and capacity/volume</a:t>
            </a:r>
          </a:p>
        </p:txBody>
      </p:sp>
      <p:sp>
        <p:nvSpPr>
          <p:cNvPr id="7" name="TextBox 6"/>
          <p:cNvSpPr txBox="1"/>
          <p:nvPr/>
        </p:nvSpPr>
        <p:spPr>
          <a:xfrm>
            <a:off x="4073235" y="4218613"/>
            <a:ext cx="4880800" cy="890757"/>
          </a:xfrm>
          <a:prstGeom prst="rect">
            <a:avLst/>
          </a:prstGeom>
          <a:noFill/>
          <a:ln w="25400">
            <a:solidFill>
              <a:schemeClr val="tx1"/>
            </a:solidFill>
          </a:ln>
        </p:spPr>
        <p:txBody>
          <a:bodyPr wrap="square" rtlCol="0">
            <a:spAutoFit/>
          </a:bodyPr>
          <a:lstStyle/>
          <a:p>
            <a:pPr defTabSz="687537"/>
            <a:r>
              <a:rPr lang="en-GB" sz="1053" b="1">
                <a:solidFill>
                  <a:prstClr val="black"/>
                </a:solidFill>
                <a:latin typeface="Century Gothic" panose="020B0502020202020204" pitchFamily="34" charset="0"/>
              </a:rPr>
              <a:t>Geometry</a:t>
            </a:r>
          </a:p>
          <a:p>
            <a:pPr defTabSz="687537"/>
            <a:r>
              <a:rPr lang="en-GB" sz="827">
                <a:solidFill>
                  <a:prstClr val="black"/>
                </a:solidFill>
                <a:latin typeface="Century Gothic" panose="020B0502020202020204" pitchFamily="34" charset="0"/>
              </a:rPr>
              <a:t>Identify horizontal, vertical, perpendicular an parallel lines in shapes</a:t>
            </a:r>
          </a:p>
          <a:p>
            <a:pPr defTabSz="687537"/>
            <a:r>
              <a:rPr lang="en-GB" sz="827">
                <a:solidFill>
                  <a:prstClr val="black"/>
                </a:solidFill>
                <a:latin typeface="Century Gothic" panose="020B0502020202020204" pitchFamily="34" charset="0"/>
              </a:rPr>
              <a:t>Draw 2-D shapes using given dimensions and angles</a:t>
            </a:r>
          </a:p>
          <a:p>
            <a:pPr defTabSz="687537"/>
            <a:r>
              <a:rPr lang="en-GB" sz="827">
                <a:solidFill>
                  <a:prstClr val="black"/>
                </a:solidFill>
                <a:latin typeface="Century Gothic" panose="020B0502020202020204" pitchFamily="34" charset="0"/>
              </a:rPr>
              <a:t>Make and describe 3-D shapes</a:t>
            </a:r>
          </a:p>
          <a:p>
            <a:pPr defTabSz="687537"/>
            <a:r>
              <a:rPr lang="en-GB" sz="827">
                <a:solidFill>
                  <a:prstClr val="black"/>
                </a:solidFill>
                <a:latin typeface="Century Gothic" panose="020B0502020202020204" pitchFamily="34" charset="0"/>
              </a:rPr>
              <a:t>Recognise angles within a shape as a right angle, less than a right angle or greater than a right angle and as an angle of turn</a:t>
            </a:r>
          </a:p>
        </p:txBody>
      </p:sp>
      <p:sp>
        <p:nvSpPr>
          <p:cNvPr id="8" name="TextBox 7"/>
          <p:cNvSpPr txBox="1"/>
          <p:nvPr/>
        </p:nvSpPr>
        <p:spPr>
          <a:xfrm>
            <a:off x="4073235" y="5174313"/>
            <a:ext cx="4880800" cy="508922"/>
          </a:xfrm>
          <a:prstGeom prst="rect">
            <a:avLst/>
          </a:prstGeom>
          <a:noFill/>
          <a:ln w="25400">
            <a:solidFill>
              <a:schemeClr val="tx1"/>
            </a:solidFill>
          </a:ln>
        </p:spPr>
        <p:txBody>
          <a:bodyPr wrap="square" rtlCol="0">
            <a:spAutoFit/>
          </a:bodyPr>
          <a:lstStyle/>
          <a:p>
            <a:pPr defTabSz="687537"/>
            <a:r>
              <a:rPr lang="en-GB" sz="1053" b="1">
                <a:solidFill>
                  <a:prstClr val="black"/>
                </a:solidFill>
                <a:latin typeface="Century Gothic" panose="020B0502020202020204" pitchFamily="34" charset="0"/>
              </a:rPr>
              <a:t>Statistics</a:t>
            </a:r>
          </a:p>
          <a:p>
            <a:pPr defTabSz="687537"/>
            <a:r>
              <a:rPr lang="en-GB" sz="827">
                <a:solidFill>
                  <a:prstClr val="black"/>
                </a:solidFill>
                <a:latin typeface="Century Gothic" panose="020B0502020202020204" pitchFamily="34" charset="0"/>
              </a:rPr>
              <a:t>Solve one-step and two-step questions (e.g. ‘How many more?’ and ‘How many fewer?’)                                          using information presented in scaled bar charts, pictograms and tables</a:t>
            </a: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19164" y="2159116"/>
            <a:ext cx="965524" cy="590430"/>
          </a:xfrm>
          <a:prstGeom prst="rect">
            <a:avLst/>
          </a:prstGeom>
        </p:spPr>
      </p:pic>
      <p:pic>
        <p:nvPicPr>
          <p:cNvPr id="13" name="Picture 1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3635" y="2941010"/>
            <a:ext cx="946619" cy="477030"/>
          </a:xfrm>
          <a:prstGeom prst="rect">
            <a:avLst/>
          </a:prstGeom>
        </p:spPr>
      </p:pic>
      <p:pic>
        <p:nvPicPr>
          <p:cNvPr id="14" name="Picture 1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292045" y="990775"/>
            <a:ext cx="684540" cy="514678"/>
          </a:xfrm>
          <a:prstGeom prst="rect">
            <a:avLst/>
          </a:prstGeom>
        </p:spPr>
      </p:pic>
      <p:pic>
        <p:nvPicPr>
          <p:cNvPr id="15" name="Picture 1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115613" y="4174136"/>
            <a:ext cx="829067" cy="590097"/>
          </a:xfrm>
          <a:prstGeom prst="rect">
            <a:avLst/>
          </a:prstGeom>
        </p:spPr>
      </p:pic>
      <p:pic>
        <p:nvPicPr>
          <p:cNvPr id="16" name="Picture 1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93758" y="3418040"/>
            <a:ext cx="1931514" cy="465693"/>
          </a:xfrm>
          <a:prstGeom prst="rect">
            <a:avLst/>
          </a:prstGeom>
        </p:spPr>
      </p:pic>
      <p:pic>
        <p:nvPicPr>
          <p:cNvPr id="17" name="Picture 16"/>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427472" y="5539493"/>
            <a:ext cx="653983" cy="417402"/>
          </a:xfrm>
          <a:prstGeom prst="rect">
            <a:avLst/>
          </a:prstGeom>
        </p:spPr>
      </p:pic>
    </p:spTree>
    <p:extLst>
      <p:ext uri="{BB962C8B-B14F-4D97-AF65-F5344CB8AC3E}">
        <p14:creationId xmlns:p14="http://schemas.microsoft.com/office/powerpoint/2010/main" val="13089684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Image result for phillip martin clipart school">
            <a:extLst>
              <a:ext uri="{FF2B5EF4-FFF2-40B4-BE49-F238E27FC236}">
                <a16:creationId xmlns:a16="http://schemas.microsoft.com/office/drawing/2014/main" id="{E4781CE0-C7BF-4859-A05E-3F53BF2277A1}"/>
              </a:ext>
            </a:extLst>
          </p:cNvPr>
          <p:cNvPicPr>
            <a:picLocks noChangeAspect="1" noChangeArrowheads="1"/>
          </p:cNvPicPr>
          <p:nvPr/>
        </p:nvPicPr>
        <p:blipFill>
          <a:blip r:embed="rId3" cstate="print"/>
          <a:srcRect/>
          <a:stretch>
            <a:fillRect/>
          </a:stretch>
        </p:blipFill>
        <p:spPr bwMode="auto">
          <a:xfrm>
            <a:off x="4011163" y="289276"/>
            <a:ext cx="1979712" cy="820376"/>
          </a:xfrm>
          <a:prstGeom prst="rect">
            <a:avLst/>
          </a:prstGeom>
          <a:noFill/>
        </p:spPr>
      </p:pic>
      <p:pic>
        <p:nvPicPr>
          <p:cNvPr id="3" name="Picture 4" descr="Image result for phillip martin clipart school">
            <a:extLst>
              <a:ext uri="{FF2B5EF4-FFF2-40B4-BE49-F238E27FC236}">
                <a16:creationId xmlns:a16="http://schemas.microsoft.com/office/drawing/2014/main" id="{A5EF5A50-E350-480B-849B-E878255F9205}"/>
              </a:ext>
            </a:extLst>
          </p:cNvPr>
          <p:cNvPicPr>
            <a:picLocks noChangeAspect="1" noChangeArrowheads="1"/>
          </p:cNvPicPr>
          <p:nvPr/>
        </p:nvPicPr>
        <p:blipFill>
          <a:blip r:embed="rId4" cstate="print"/>
          <a:srcRect/>
          <a:stretch>
            <a:fillRect/>
          </a:stretch>
        </p:blipFill>
        <p:spPr bwMode="auto">
          <a:xfrm>
            <a:off x="7668344" y="295900"/>
            <a:ext cx="1298780" cy="813752"/>
          </a:xfrm>
          <a:prstGeom prst="rect">
            <a:avLst/>
          </a:prstGeom>
          <a:noFill/>
        </p:spPr>
      </p:pic>
      <p:pic>
        <p:nvPicPr>
          <p:cNvPr id="4" name="Picture 6" descr="Image result for phillip martin clipart school">
            <a:extLst>
              <a:ext uri="{FF2B5EF4-FFF2-40B4-BE49-F238E27FC236}">
                <a16:creationId xmlns:a16="http://schemas.microsoft.com/office/drawing/2014/main" id="{1B959F22-39F4-442A-A1B8-2722FC0FAA56}"/>
              </a:ext>
            </a:extLst>
          </p:cNvPr>
          <p:cNvPicPr>
            <a:picLocks noChangeAspect="1" noChangeArrowheads="1"/>
          </p:cNvPicPr>
          <p:nvPr/>
        </p:nvPicPr>
        <p:blipFill>
          <a:blip r:embed="rId5" cstate="print"/>
          <a:srcRect/>
          <a:stretch>
            <a:fillRect/>
          </a:stretch>
        </p:blipFill>
        <p:spPr bwMode="auto">
          <a:xfrm>
            <a:off x="6372200" y="5230551"/>
            <a:ext cx="2280697" cy="1192049"/>
          </a:xfrm>
          <a:prstGeom prst="rect">
            <a:avLst/>
          </a:prstGeom>
          <a:noFill/>
        </p:spPr>
      </p:pic>
      <p:sp>
        <p:nvSpPr>
          <p:cNvPr id="5" name="TextBox 4">
            <a:extLst>
              <a:ext uri="{FF2B5EF4-FFF2-40B4-BE49-F238E27FC236}">
                <a16:creationId xmlns:a16="http://schemas.microsoft.com/office/drawing/2014/main" id="{994A5DE4-A8C0-4A12-AFC9-C466884CE6EB}"/>
              </a:ext>
            </a:extLst>
          </p:cNvPr>
          <p:cNvSpPr txBox="1"/>
          <p:nvPr/>
        </p:nvSpPr>
        <p:spPr>
          <a:xfrm>
            <a:off x="215900" y="1419823"/>
            <a:ext cx="8576495" cy="4524315"/>
          </a:xfrm>
          <a:prstGeom prst="rect">
            <a:avLst/>
          </a:prstGeom>
          <a:noFill/>
        </p:spPr>
        <p:txBody>
          <a:bodyPr wrap="square" rtlCol="0">
            <a:spAutoFit/>
          </a:bodyPr>
          <a:lstStyle/>
          <a:p>
            <a:r>
              <a:rPr lang="en-GB" sz="2400">
                <a:latin typeface="Comic Sans MS" panose="030F0702030302020204" pitchFamily="66" charset="0"/>
              </a:rPr>
              <a:t>Lessons will be held each morning together with Teaching Assistants to support the children’s learning.</a:t>
            </a:r>
          </a:p>
          <a:p>
            <a:endParaRPr lang="en-GB" sz="2400">
              <a:latin typeface="Comic Sans MS" panose="030F0702030302020204" pitchFamily="66" charset="0"/>
            </a:endParaRPr>
          </a:p>
          <a:p>
            <a:pPr lvl="0"/>
            <a:r>
              <a:rPr lang="en-GB" sz="2400">
                <a:solidFill>
                  <a:prstClr val="black"/>
                </a:solidFill>
                <a:latin typeface="Comic Sans MS" panose="030F0702030302020204" pitchFamily="66" charset="0"/>
              </a:rPr>
              <a:t>We teach a range of fiction, non-fiction, and poetry units.</a:t>
            </a:r>
          </a:p>
          <a:p>
            <a:pPr lvl="0"/>
            <a:r>
              <a:rPr lang="en-GB" sz="2400">
                <a:solidFill>
                  <a:prstClr val="black"/>
                </a:solidFill>
                <a:latin typeface="Comic Sans MS" panose="030F0702030302020204" pitchFamily="66" charset="0"/>
              </a:rPr>
              <a:t>Some of the books we study include; Aesop's Fables, The Twits, The Firework Maker's Daughter, and The Boy Who Grew Dragons.</a:t>
            </a:r>
            <a:endParaRPr lang="en-GB" sz="2400">
              <a:solidFill>
                <a:prstClr val="black"/>
              </a:solidFill>
              <a:latin typeface="Comic Sans MS" panose="030F0702030302020204" pitchFamily="66" charset="0"/>
              <a:ea typeface="Calibri"/>
              <a:cs typeface="Calibri"/>
            </a:endParaRPr>
          </a:p>
          <a:p>
            <a:pPr>
              <a:buNone/>
            </a:pPr>
            <a:endParaRPr lang="en-GB" sz="2400">
              <a:latin typeface="Comic Sans MS" panose="030F0702030302020204" pitchFamily="66" charset="0"/>
            </a:endParaRPr>
          </a:p>
          <a:p>
            <a:pPr>
              <a:buNone/>
            </a:pPr>
            <a:r>
              <a:rPr lang="en-GB" sz="2400">
                <a:highlight>
                  <a:srgbClr val="FFFF00"/>
                </a:highlight>
                <a:latin typeface="Comic Sans MS" panose="030F0702030302020204" pitchFamily="66" charset="0"/>
              </a:rPr>
              <a:t>Please see the English Expectations sheet for you to take home. </a:t>
            </a:r>
          </a:p>
          <a:p>
            <a:r>
              <a:rPr lang="en-GB" sz="2400">
                <a:latin typeface="Comic Sans MS" panose="030F0702030302020204" pitchFamily="66" charset="0"/>
              </a:rPr>
              <a:t>  </a:t>
            </a:r>
          </a:p>
          <a:p>
            <a:endParaRPr lang="en-GB" sz="2400"/>
          </a:p>
        </p:txBody>
      </p:sp>
      <p:sp>
        <p:nvSpPr>
          <p:cNvPr id="7" name="TextBox 6">
            <a:extLst>
              <a:ext uri="{FF2B5EF4-FFF2-40B4-BE49-F238E27FC236}">
                <a16:creationId xmlns:a16="http://schemas.microsoft.com/office/drawing/2014/main" id="{D4BBDBAC-B065-429A-8F75-43B72784FB09}"/>
              </a:ext>
            </a:extLst>
          </p:cNvPr>
          <p:cNvSpPr txBox="1"/>
          <p:nvPr/>
        </p:nvSpPr>
        <p:spPr>
          <a:xfrm>
            <a:off x="467595" y="410388"/>
            <a:ext cx="5825522" cy="584775"/>
          </a:xfrm>
          <a:prstGeom prst="rect">
            <a:avLst/>
          </a:prstGeom>
          <a:noFill/>
        </p:spPr>
        <p:txBody>
          <a:bodyPr wrap="square" rtlCol="0">
            <a:spAutoFit/>
          </a:bodyPr>
          <a:lstStyle/>
          <a:p>
            <a:r>
              <a:rPr lang="en-GB" sz="3200" b="1">
                <a:solidFill>
                  <a:srgbClr val="0070C0"/>
                </a:solidFill>
                <a:latin typeface="Comic Sans MS" panose="030F0702030302020204" pitchFamily="66" charset="0"/>
              </a:rPr>
              <a:t>English</a:t>
            </a:r>
            <a:r>
              <a:rPr lang="en-GB"/>
              <a:t> </a:t>
            </a:r>
          </a:p>
        </p:txBody>
      </p:sp>
    </p:spTree>
    <p:custDataLst>
      <p:tags r:id="rId1"/>
    </p:custDataLst>
    <p:extLst>
      <p:ext uri="{BB962C8B-B14F-4D97-AF65-F5344CB8AC3E}">
        <p14:creationId xmlns:p14="http://schemas.microsoft.com/office/powerpoint/2010/main" val="2819233502"/>
      </p:ext>
    </p:extLst>
  </p:cSld>
  <p:clrMapOvr>
    <a:masterClrMapping/>
  </p:clrMapOvr>
  <mc:AlternateContent xmlns:mc="http://schemas.openxmlformats.org/markup-compatibility/2006">
    <mc:Choice xmlns:p14="http://schemas.microsoft.com/office/powerpoint/2010/main" Requires="p14">
      <p:transition spd="slow" p14:dur="2000" advTm="29034"/>
    </mc:Choice>
    <mc:Fallback>
      <p:transition spd="slow" advTm="2903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style.rotation</p:attrName>
                                        </p:attrNameLst>
                                      </p:cBhvr>
                                      <p:tavLst>
                                        <p:tav tm="0">
                                          <p:val>
                                            <p:fltVal val="720"/>
                                          </p:val>
                                        </p:tav>
                                        <p:tav tm="100000">
                                          <p:val>
                                            <p:fltVal val="0"/>
                                          </p:val>
                                        </p:tav>
                                      </p:tavLst>
                                    </p:anim>
                                    <p:anim calcmode="lin" valueType="num">
                                      <p:cBhvr>
                                        <p:cTn id="9" dur="500" fill="hold"/>
                                        <p:tgtEl>
                                          <p:spTgt spid="2"/>
                                        </p:tgtEl>
                                        <p:attrNameLst>
                                          <p:attrName>ppt_h</p:attrName>
                                        </p:attrNameLst>
                                      </p:cBhvr>
                                      <p:tavLst>
                                        <p:tav tm="0">
                                          <p:val>
                                            <p:fltVal val="0"/>
                                          </p:val>
                                        </p:tav>
                                        <p:tav tm="100000">
                                          <p:val>
                                            <p:strVal val="#ppt_h"/>
                                          </p:val>
                                        </p:tav>
                                      </p:tavLst>
                                    </p:anim>
                                    <p:anim calcmode="lin" valueType="num">
                                      <p:cBhvr>
                                        <p:cTn id="10" dur="500" fill="hold"/>
                                        <p:tgtEl>
                                          <p:spTgt spid="2"/>
                                        </p:tgtEl>
                                        <p:attrNameLst>
                                          <p:attrName>ppt_w</p:attrName>
                                        </p:attrNameLst>
                                      </p:cBhvr>
                                      <p:tavLst>
                                        <p:tav tm="0">
                                          <p:val>
                                            <p:fltVal val="0"/>
                                          </p:val>
                                        </p:tav>
                                        <p:tav tm="100000">
                                          <p:val>
                                            <p:strVal val="#ppt_w"/>
                                          </p:val>
                                        </p:tav>
                                      </p:tavLst>
                                    </p:anim>
                                  </p:childTnLst>
                                </p:cTn>
                              </p:par>
                              <p:par>
                                <p:cTn id="11" presetID="35"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anim calcmode="lin" valueType="num">
                                      <p:cBhvr>
                                        <p:cTn id="14" dur="500" fill="hold"/>
                                        <p:tgtEl>
                                          <p:spTgt spid="3"/>
                                        </p:tgtEl>
                                        <p:attrNameLst>
                                          <p:attrName>style.rotation</p:attrName>
                                        </p:attrNameLst>
                                      </p:cBhvr>
                                      <p:tavLst>
                                        <p:tav tm="0">
                                          <p:val>
                                            <p:fltVal val="720"/>
                                          </p:val>
                                        </p:tav>
                                        <p:tav tm="100000">
                                          <p:val>
                                            <p:fltVal val="0"/>
                                          </p:val>
                                        </p:tav>
                                      </p:tavLst>
                                    </p:anim>
                                    <p:anim calcmode="lin" valueType="num">
                                      <p:cBhvr>
                                        <p:cTn id="15" dur="500" fill="hold"/>
                                        <p:tgtEl>
                                          <p:spTgt spid="3"/>
                                        </p:tgtEl>
                                        <p:attrNameLst>
                                          <p:attrName>ppt_h</p:attrName>
                                        </p:attrNameLst>
                                      </p:cBhvr>
                                      <p:tavLst>
                                        <p:tav tm="0">
                                          <p:val>
                                            <p:fltVal val="0"/>
                                          </p:val>
                                        </p:tav>
                                        <p:tav tm="100000">
                                          <p:val>
                                            <p:strVal val="#ppt_h"/>
                                          </p:val>
                                        </p:tav>
                                      </p:tavLst>
                                    </p:anim>
                                    <p:anim calcmode="lin" valueType="num">
                                      <p:cBhvr>
                                        <p:cTn id="16" dur="500" fill="hold"/>
                                        <p:tgtEl>
                                          <p:spTgt spid="3"/>
                                        </p:tgtEl>
                                        <p:attrNameLst>
                                          <p:attrName>ppt_w</p:attrName>
                                        </p:attrNameLst>
                                      </p:cBhvr>
                                      <p:tavLst>
                                        <p:tav tm="0">
                                          <p:val>
                                            <p:fltVal val="0"/>
                                          </p:val>
                                        </p:tav>
                                        <p:tav tm="100000">
                                          <p:val>
                                            <p:strVal val="#ppt_w"/>
                                          </p:val>
                                        </p:tav>
                                      </p:tavLst>
                                    </p:anim>
                                  </p:childTnLst>
                                </p:cTn>
                              </p:par>
                              <p:par>
                                <p:cTn id="17" presetID="35"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anim calcmode="lin" valueType="num">
                                      <p:cBhvr>
                                        <p:cTn id="20" dur="500" fill="hold"/>
                                        <p:tgtEl>
                                          <p:spTgt spid="4"/>
                                        </p:tgtEl>
                                        <p:attrNameLst>
                                          <p:attrName>style.rotation</p:attrName>
                                        </p:attrNameLst>
                                      </p:cBhvr>
                                      <p:tavLst>
                                        <p:tav tm="0">
                                          <p:val>
                                            <p:fltVal val="720"/>
                                          </p:val>
                                        </p:tav>
                                        <p:tav tm="100000">
                                          <p:val>
                                            <p:fltVal val="0"/>
                                          </p:val>
                                        </p:tav>
                                      </p:tavLst>
                                    </p:anim>
                                    <p:anim calcmode="lin" valueType="num">
                                      <p:cBhvr>
                                        <p:cTn id="21" dur="500" fill="hold"/>
                                        <p:tgtEl>
                                          <p:spTgt spid="4"/>
                                        </p:tgtEl>
                                        <p:attrNameLst>
                                          <p:attrName>ppt_h</p:attrName>
                                        </p:attrNameLst>
                                      </p:cBhvr>
                                      <p:tavLst>
                                        <p:tav tm="0">
                                          <p:val>
                                            <p:fltVal val="0"/>
                                          </p:val>
                                        </p:tav>
                                        <p:tav tm="100000">
                                          <p:val>
                                            <p:strVal val="#ppt_h"/>
                                          </p:val>
                                        </p:tav>
                                      </p:tavLst>
                                    </p:anim>
                                    <p:anim calcmode="lin" valueType="num">
                                      <p:cBhvr>
                                        <p:cTn id="22" dur="500" fill="hold"/>
                                        <p:tgtEl>
                                          <p:spTgt spid="4"/>
                                        </p:tgtEl>
                                        <p:attrNameLst>
                                          <p:attrName>ppt_w</p:attrName>
                                        </p:attrNameLst>
                                      </p:cBhvr>
                                      <p:tavLst>
                                        <p:tav tm="0">
                                          <p:val>
                                            <p:fltVal val="0"/>
                                          </p:val>
                                        </p:tav>
                                        <p:tav tm="100000">
                                          <p:val>
                                            <p:strVal val="#ppt_w"/>
                                          </p:val>
                                        </p:tav>
                                      </p:tavLst>
                                    </p:anim>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5">
                                            <p:txEl>
                                              <p:pRg st="0" end="0"/>
                                            </p:txEl>
                                          </p:spTgt>
                                        </p:tgtEl>
                                        <p:attrNameLst>
                                          <p:attrName>style.visibility</p:attrName>
                                        </p:attrNameLst>
                                      </p:cBhvr>
                                      <p:to>
                                        <p:strVal val="visible"/>
                                      </p:to>
                                    </p:set>
                                    <p:animEffect transition="in" filter="circle(in)">
                                      <p:cBhvr>
                                        <p:cTn id="27" dur="500"/>
                                        <p:tgtEl>
                                          <p:spTgt spid="5">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nodeType="clickEffect">
                                  <p:stCondLst>
                                    <p:cond delay="0"/>
                                  </p:stCondLst>
                                  <p:childTnLst>
                                    <p:set>
                                      <p:cBhvr>
                                        <p:cTn id="31" dur="1" fill="hold">
                                          <p:stCondLst>
                                            <p:cond delay="0"/>
                                          </p:stCondLst>
                                        </p:cTn>
                                        <p:tgtEl>
                                          <p:spTgt spid="5">
                                            <p:txEl>
                                              <p:pRg st="2" end="2"/>
                                            </p:txEl>
                                          </p:spTgt>
                                        </p:tgtEl>
                                        <p:attrNameLst>
                                          <p:attrName>style.visibility</p:attrName>
                                        </p:attrNameLst>
                                      </p:cBhvr>
                                      <p:to>
                                        <p:strVal val="visible"/>
                                      </p:to>
                                    </p:set>
                                    <p:animEffect transition="in" filter="circle(in)">
                                      <p:cBhvr>
                                        <p:cTn id="32" dur="500"/>
                                        <p:tgtEl>
                                          <p:spTgt spid="5">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6" presetClass="entr" presetSubtype="16" fill="hold" nodeType="clickEffect">
                                  <p:stCondLst>
                                    <p:cond delay="0"/>
                                  </p:stCondLst>
                                  <p:childTnLst>
                                    <p:set>
                                      <p:cBhvr>
                                        <p:cTn id="36" dur="1" fill="hold">
                                          <p:stCondLst>
                                            <p:cond delay="0"/>
                                          </p:stCondLst>
                                        </p:cTn>
                                        <p:tgtEl>
                                          <p:spTgt spid="5">
                                            <p:txEl>
                                              <p:pRg st="3" end="3"/>
                                            </p:txEl>
                                          </p:spTgt>
                                        </p:tgtEl>
                                        <p:attrNameLst>
                                          <p:attrName>style.visibility</p:attrName>
                                        </p:attrNameLst>
                                      </p:cBhvr>
                                      <p:to>
                                        <p:strVal val="visible"/>
                                      </p:to>
                                    </p:set>
                                    <p:animEffect transition="in" filter="circle(in)">
                                      <p:cBhvr>
                                        <p:cTn id="37" dur="500"/>
                                        <p:tgtEl>
                                          <p:spTgt spid="5">
                                            <p:txEl>
                                              <p:pRg st="3" end="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6" presetClass="entr" presetSubtype="16" fill="hold" nodeType="clickEffect">
                                  <p:stCondLst>
                                    <p:cond delay="0"/>
                                  </p:stCondLst>
                                  <p:childTnLst>
                                    <p:set>
                                      <p:cBhvr>
                                        <p:cTn id="41" dur="1" fill="hold">
                                          <p:stCondLst>
                                            <p:cond delay="0"/>
                                          </p:stCondLst>
                                        </p:cTn>
                                        <p:tgtEl>
                                          <p:spTgt spid="5">
                                            <p:txEl>
                                              <p:pRg st="5" end="5"/>
                                            </p:txEl>
                                          </p:spTgt>
                                        </p:tgtEl>
                                        <p:attrNameLst>
                                          <p:attrName>style.visibility</p:attrName>
                                        </p:attrNameLst>
                                      </p:cBhvr>
                                      <p:to>
                                        <p:strVal val="visible"/>
                                      </p:to>
                                    </p:set>
                                    <p:animEffect transition="in" filter="circle(in)">
                                      <p:cBhvr>
                                        <p:cTn id="42" dur="500"/>
                                        <p:tgtEl>
                                          <p:spTgt spid="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13754CA-6027-479E-9A96-C08461791E4A}"/>
              </a:ext>
            </a:extLst>
          </p:cNvPr>
          <p:cNvSpPr/>
          <p:nvPr/>
        </p:nvSpPr>
        <p:spPr>
          <a:xfrm>
            <a:off x="703545" y="1700808"/>
            <a:ext cx="8424936" cy="2086725"/>
          </a:xfrm>
          <a:prstGeom prst="rect">
            <a:avLst/>
          </a:prstGeom>
        </p:spPr>
        <p:txBody>
          <a:bodyPr wrap="square">
            <a:spAutoFit/>
          </a:bodyPr>
          <a:lstStyle/>
          <a:p>
            <a:pPr lvl="0">
              <a:spcBef>
                <a:spcPct val="20000"/>
              </a:spcBef>
            </a:pPr>
            <a:r>
              <a:rPr lang="en-US" sz="2400">
                <a:solidFill>
                  <a:prstClr val="black"/>
                </a:solidFill>
                <a:latin typeface="Comic Sans MS" panose="030F0702030302020204" pitchFamily="66" charset="0"/>
                <a:ea typeface="Calibri"/>
                <a:cs typeface="Calibri"/>
              </a:rPr>
              <a:t>We will complete the phonics scheme during the first half-term in September.</a:t>
            </a:r>
          </a:p>
          <a:p>
            <a:pPr marL="342900" lvl="0" indent="-342900">
              <a:spcBef>
                <a:spcPct val="20000"/>
              </a:spcBef>
              <a:buFont typeface="Arial" pitchFamily="34" charset="0"/>
              <a:buChar char="•"/>
            </a:pPr>
            <a:endParaRPr lang="en-US" sz="2400">
              <a:solidFill>
                <a:prstClr val="black"/>
              </a:solidFill>
              <a:highlight>
                <a:srgbClr val="FFFF00"/>
              </a:highlight>
              <a:latin typeface="Comic Sans MS" panose="030F0702030302020204" pitchFamily="66" charset="0"/>
              <a:ea typeface="Calibri"/>
              <a:cs typeface="Calibri"/>
            </a:endParaRPr>
          </a:p>
          <a:p>
            <a:pPr lvl="0">
              <a:spcBef>
                <a:spcPct val="20000"/>
              </a:spcBef>
            </a:pPr>
            <a:r>
              <a:rPr lang="en-US" sz="2400">
                <a:solidFill>
                  <a:prstClr val="black"/>
                </a:solidFill>
                <a:latin typeface="Comic Sans MS" panose="030F0702030302020204" pitchFamily="66" charset="0"/>
                <a:ea typeface="Calibri"/>
                <a:cs typeface="Calibri"/>
              </a:rPr>
              <a:t>After the October half-term, phonics will be replaced with guided reading sessions. </a:t>
            </a:r>
          </a:p>
        </p:txBody>
      </p:sp>
    </p:spTree>
    <p:extLst>
      <p:ext uri="{BB962C8B-B14F-4D97-AF65-F5344CB8AC3E}">
        <p14:creationId xmlns:p14="http://schemas.microsoft.com/office/powerpoint/2010/main" val="20620547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BB58376-AB02-4D4F-A49D-A0CE9EF0E062}"/>
              </a:ext>
            </a:extLst>
          </p:cNvPr>
          <p:cNvSpPr txBox="1"/>
          <p:nvPr/>
        </p:nvSpPr>
        <p:spPr>
          <a:xfrm>
            <a:off x="467595" y="410388"/>
            <a:ext cx="3168301" cy="2092881"/>
          </a:xfrm>
          <a:prstGeom prst="rect">
            <a:avLst/>
          </a:prstGeom>
          <a:noFill/>
        </p:spPr>
        <p:txBody>
          <a:bodyPr wrap="square" rtlCol="0">
            <a:spAutoFit/>
          </a:bodyPr>
          <a:lstStyle/>
          <a:p>
            <a:r>
              <a:rPr lang="en-GB" sz="2800" b="1">
                <a:solidFill>
                  <a:srgbClr val="0070C0"/>
                </a:solidFill>
                <a:latin typeface="Comic Sans MS" panose="030F0702030302020204" pitchFamily="66" charset="0"/>
              </a:rPr>
              <a:t>KS2 Spelling</a:t>
            </a:r>
          </a:p>
          <a:p>
            <a:r>
              <a:rPr lang="en-US" sz="2800" b="1">
                <a:solidFill>
                  <a:srgbClr val="0070C0"/>
                </a:solidFill>
                <a:latin typeface="Comic Sans MS" panose="030F0702030302020204" pitchFamily="66" charset="0"/>
              </a:rPr>
              <a:t>Y</a:t>
            </a:r>
            <a:r>
              <a:rPr lang="en-GB" sz="2800" b="1">
                <a:solidFill>
                  <a:srgbClr val="0070C0"/>
                </a:solidFill>
                <a:latin typeface="Comic Sans MS" panose="030F0702030302020204" pitchFamily="66" charset="0"/>
              </a:rPr>
              <a:t>ear 3 and 4 </a:t>
            </a:r>
          </a:p>
          <a:p>
            <a:r>
              <a:rPr lang="en-GB" sz="2800" b="1">
                <a:solidFill>
                  <a:srgbClr val="0070C0"/>
                </a:solidFill>
                <a:latin typeface="Comic Sans MS" panose="030F0702030302020204" pitchFamily="66" charset="0"/>
              </a:rPr>
              <a:t>statutory spelling list</a:t>
            </a:r>
          </a:p>
          <a:p>
            <a:endParaRPr lang="en-GB"/>
          </a:p>
        </p:txBody>
      </p:sp>
      <p:pic>
        <p:nvPicPr>
          <p:cNvPr id="2" name="Picture 1">
            <a:extLst>
              <a:ext uri="{FF2B5EF4-FFF2-40B4-BE49-F238E27FC236}">
                <a16:creationId xmlns:a16="http://schemas.microsoft.com/office/drawing/2014/main" id="{9216FB19-13AC-4DBC-B306-1E593369D57B}"/>
              </a:ext>
            </a:extLst>
          </p:cNvPr>
          <p:cNvPicPr>
            <a:picLocks noChangeAspect="1"/>
          </p:cNvPicPr>
          <p:nvPr/>
        </p:nvPicPr>
        <p:blipFill>
          <a:blip r:embed="rId2"/>
          <a:stretch>
            <a:fillRect/>
          </a:stretch>
        </p:blipFill>
        <p:spPr>
          <a:xfrm>
            <a:off x="3764886" y="167056"/>
            <a:ext cx="4911519" cy="6523887"/>
          </a:xfrm>
          <a:prstGeom prst="rect">
            <a:avLst/>
          </a:prstGeom>
        </p:spPr>
      </p:pic>
      <p:sp>
        <p:nvSpPr>
          <p:cNvPr id="4" name="Rectangle 3">
            <a:extLst>
              <a:ext uri="{FF2B5EF4-FFF2-40B4-BE49-F238E27FC236}">
                <a16:creationId xmlns:a16="http://schemas.microsoft.com/office/drawing/2014/main" id="{FC29AD36-74FB-43B3-B1FC-AEDAAEBCBB8D}"/>
              </a:ext>
            </a:extLst>
          </p:cNvPr>
          <p:cNvSpPr/>
          <p:nvPr/>
        </p:nvSpPr>
        <p:spPr>
          <a:xfrm>
            <a:off x="323528" y="2828834"/>
            <a:ext cx="3168301" cy="1200329"/>
          </a:xfrm>
          <a:prstGeom prst="rect">
            <a:avLst/>
          </a:prstGeom>
        </p:spPr>
        <p:txBody>
          <a:bodyPr wrap="square">
            <a:spAutoFit/>
          </a:bodyPr>
          <a:lstStyle/>
          <a:p>
            <a:pPr lvl="0"/>
            <a:r>
              <a:rPr lang="en-GB" sz="2400">
                <a:solidFill>
                  <a:prstClr val="black"/>
                </a:solidFill>
                <a:highlight>
                  <a:srgbClr val="FFFF00"/>
                </a:highlight>
                <a:latin typeface="Comic Sans MS" panose="030F0702030302020204" pitchFamily="66" charset="0"/>
              </a:rPr>
              <a:t>Please see the spelling sheet for you to take home. </a:t>
            </a:r>
          </a:p>
        </p:txBody>
      </p:sp>
    </p:spTree>
    <p:extLst>
      <p:ext uri="{BB962C8B-B14F-4D97-AF65-F5344CB8AC3E}">
        <p14:creationId xmlns:p14="http://schemas.microsoft.com/office/powerpoint/2010/main" val="1788355862"/>
      </p:ext>
    </p:extLst>
  </p:cSld>
  <p:clrMapOvr>
    <a:masterClrMapping/>
  </p:clrMapOvr>
  <mc:AlternateContent xmlns:mc="http://schemas.openxmlformats.org/markup-compatibility/2006">
    <mc:Choice xmlns:p14="http://schemas.microsoft.com/office/powerpoint/2010/main" Requires="p14">
      <p:transition spd="slow" p14:dur="2000" advTm="21173"/>
    </mc:Choice>
    <mc:Fallback>
      <p:transition spd="slow" advTm="2117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37260" y="828288"/>
            <a:ext cx="8593821" cy="4708981"/>
          </a:xfrm>
          <a:prstGeom prst="rect">
            <a:avLst/>
          </a:prstGeom>
        </p:spPr>
        <p:txBody>
          <a:bodyPr wrap="square">
            <a:spAutoFit/>
          </a:bodyPr>
          <a:lstStyle/>
          <a:p>
            <a:endParaRPr lang="en-GB" sz="2000">
              <a:solidFill>
                <a:srgbClr val="7030A0"/>
              </a:solidFill>
              <a:latin typeface="Comic Sans MS" panose="030F0702030302020204" pitchFamily="66" charset="0"/>
              <a:ea typeface="Calibri" panose="020F0502020204030204" pitchFamily="34" charset="0"/>
              <a:cs typeface="Times New Roman" panose="02020603050405020304" pitchFamily="18" charset="0"/>
            </a:endParaRPr>
          </a:p>
          <a:p>
            <a:r>
              <a:rPr lang="en-GB" sz="3200" b="1" u="sng">
                <a:solidFill>
                  <a:srgbClr val="00B050"/>
                </a:solidFill>
                <a:latin typeface="Comic Sans MS" panose="030F0702030302020204" pitchFamily="66" charset="0"/>
              </a:rPr>
              <a:t>Science</a:t>
            </a:r>
            <a:r>
              <a:rPr lang="en-GB" sz="2800">
                <a:solidFill>
                  <a:srgbClr val="00B050"/>
                </a:solidFill>
                <a:latin typeface="Comic Sans MS" panose="030F0702030302020204" pitchFamily="66" charset="0"/>
              </a:rPr>
              <a:t>: Animals including humans, Forces and magnets, Rocks, Light, Plants</a:t>
            </a:r>
          </a:p>
          <a:p>
            <a:endParaRPr lang="en-GB" sz="2000">
              <a:solidFill>
                <a:srgbClr val="00B050"/>
              </a:solidFill>
              <a:latin typeface="Comic Sans MS" panose="030F0702030302020204" pitchFamily="66" charset="0"/>
            </a:endParaRPr>
          </a:p>
          <a:p>
            <a:endParaRPr lang="en-GB" sz="2000">
              <a:solidFill>
                <a:srgbClr val="00B050"/>
              </a:solidFill>
              <a:latin typeface="Comic Sans MS" panose="030F0702030302020204" pitchFamily="66" charset="0"/>
            </a:endParaRPr>
          </a:p>
          <a:p>
            <a:r>
              <a:rPr lang="en-GB" sz="3200" b="1" u="sng">
                <a:solidFill>
                  <a:srgbClr val="0070C0"/>
                </a:solidFill>
                <a:latin typeface="Comic Sans MS" panose="030F0702030302020204" pitchFamily="66" charset="0"/>
              </a:rPr>
              <a:t>R.E:</a:t>
            </a:r>
            <a:r>
              <a:rPr lang="en-GB" sz="3200" b="1">
                <a:solidFill>
                  <a:srgbClr val="0070C0"/>
                </a:solidFill>
                <a:latin typeface="Comic Sans MS" panose="030F0702030302020204" pitchFamily="66" charset="0"/>
              </a:rPr>
              <a:t> </a:t>
            </a:r>
            <a:r>
              <a:rPr lang="en-GB" sz="2000">
                <a:solidFill>
                  <a:srgbClr val="0070C0"/>
                </a:solidFill>
                <a:latin typeface="Comic Sans MS" panose="030F0702030302020204" pitchFamily="66" charset="0"/>
              </a:rPr>
              <a:t>What’s the bible’s ‘big story ’and -why is it like treasure for Christians.</a:t>
            </a:r>
          </a:p>
          <a:p>
            <a:r>
              <a:rPr lang="en-US" sz="2000">
                <a:solidFill>
                  <a:srgbClr val="0070C0"/>
                </a:solidFill>
                <a:latin typeface="Comic Sans MS" panose="030F0702030302020204" pitchFamily="66" charset="0"/>
              </a:rPr>
              <a:t>How can artists help us to understand what Christians believe and do? </a:t>
            </a:r>
            <a:r>
              <a:rPr lang="en-US" sz="2000" b="1">
                <a:solidFill>
                  <a:srgbClr val="0070C0"/>
                </a:solidFill>
                <a:latin typeface="Comic Sans MS" panose="030F0702030302020204" pitchFamily="66" charset="0"/>
              </a:rPr>
              <a:t>Judaism</a:t>
            </a:r>
            <a:r>
              <a:rPr lang="en-US" sz="2000">
                <a:solidFill>
                  <a:srgbClr val="0070C0"/>
                </a:solidFill>
                <a:latin typeface="Comic Sans MS" panose="030F0702030302020204" pitchFamily="66" charset="0"/>
              </a:rPr>
              <a:t>: What are important times for Jewish people?</a:t>
            </a:r>
          </a:p>
          <a:p>
            <a:r>
              <a:rPr lang="en-US" sz="2000">
                <a:solidFill>
                  <a:srgbClr val="0070C0"/>
                </a:solidFill>
                <a:latin typeface="Comic Sans MS" panose="030F0702030302020204" pitchFamily="66" charset="0"/>
              </a:rPr>
              <a:t>How did Jesus change lives- and how is it ’good news?’</a:t>
            </a:r>
          </a:p>
          <a:p>
            <a:r>
              <a:rPr lang="en-US" sz="2000" b="1" err="1">
                <a:solidFill>
                  <a:srgbClr val="0070C0"/>
                </a:solidFill>
                <a:latin typeface="Comic Sans MS" panose="030F0702030302020204" pitchFamily="66" charset="0"/>
              </a:rPr>
              <a:t>Sikism</a:t>
            </a:r>
            <a:r>
              <a:rPr lang="en-US" sz="2000">
                <a:solidFill>
                  <a:srgbClr val="0070C0"/>
                </a:solidFill>
                <a:latin typeface="Comic Sans MS" panose="030F0702030302020204" pitchFamily="66" charset="0"/>
              </a:rPr>
              <a:t>: What do Sikhs value?</a:t>
            </a:r>
          </a:p>
          <a:p>
            <a:r>
              <a:rPr lang="en-US" sz="2000">
                <a:solidFill>
                  <a:srgbClr val="0070C0"/>
                </a:solidFill>
                <a:latin typeface="Comic Sans MS" panose="030F0702030302020204" pitchFamily="66" charset="0"/>
              </a:rPr>
              <a:t>How do people use creative ways to express their beliefs?</a:t>
            </a:r>
            <a:endParaRPr lang="en-GB" sz="2000">
              <a:solidFill>
                <a:srgbClr val="0070C0"/>
              </a:solidFill>
              <a:latin typeface="Comic Sans MS" panose="030F0702030302020204" pitchFamily="66" charset="0"/>
            </a:endParaRPr>
          </a:p>
          <a:p>
            <a:endParaRPr lang="en-GB" sz="2800" b="1">
              <a:solidFill>
                <a:srgbClr val="0070C0"/>
              </a:solidFill>
              <a:latin typeface="Comic Sans MS" panose="030F0702030302020204" pitchFamily="66" charset="0"/>
            </a:endParaRPr>
          </a:p>
        </p:txBody>
      </p:sp>
      <p:pic>
        <p:nvPicPr>
          <p:cNvPr id="22530" name="Picture 2" descr="C:\Users\Kimberley\AppData\Local\Microsoft\Windows\Temporary Internet Files\Content.IE5\J24R0B62\3681833_com_language_learning_scanrail_fotolia[1].jpg"/>
          <p:cNvPicPr>
            <a:picLocks noChangeAspect="1" noChangeArrowheads="1"/>
          </p:cNvPicPr>
          <p:nvPr/>
        </p:nvPicPr>
        <p:blipFill>
          <a:blip r:embed="rId4" cstate="print"/>
          <a:srcRect/>
          <a:stretch>
            <a:fillRect/>
          </a:stretch>
        </p:blipFill>
        <p:spPr bwMode="auto">
          <a:xfrm>
            <a:off x="7596336" y="124154"/>
            <a:ext cx="973951" cy="924637"/>
          </a:xfrm>
          <a:prstGeom prst="rect">
            <a:avLst/>
          </a:prstGeom>
          <a:noFill/>
        </p:spPr>
      </p:pic>
      <p:sp>
        <p:nvSpPr>
          <p:cNvPr id="5" name="TextBox 4">
            <a:extLst>
              <a:ext uri="{FF2B5EF4-FFF2-40B4-BE49-F238E27FC236}">
                <a16:creationId xmlns:a16="http://schemas.microsoft.com/office/drawing/2014/main" id="{2531BAFA-760F-497B-80BD-37707101BE28}"/>
              </a:ext>
            </a:extLst>
          </p:cNvPr>
          <p:cNvSpPr txBox="1"/>
          <p:nvPr/>
        </p:nvSpPr>
        <p:spPr>
          <a:xfrm>
            <a:off x="285699" y="234483"/>
            <a:ext cx="3782245" cy="584775"/>
          </a:xfrm>
          <a:prstGeom prst="rect">
            <a:avLst/>
          </a:prstGeom>
          <a:noFill/>
        </p:spPr>
        <p:txBody>
          <a:bodyPr wrap="square" rtlCol="0">
            <a:spAutoFit/>
          </a:bodyPr>
          <a:lstStyle/>
          <a:p>
            <a:r>
              <a:rPr lang="en-GB" sz="3200" b="1">
                <a:solidFill>
                  <a:srgbClr val="0070C0"/>
                </a:solidFill>
                <a:latin typeface="Comic Sans MS" panose="030F0702030302020204" pitchFamily="66" charset="0"/>
              </a:rPr>
              <a:t>Year 3 Curriculum</a:t>
            </a:r>
          </a:p>
        </p:txBody>
      </p:sp>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24563"/>
    </mc:Choice>
    <mc:Fallback>
      <p:transition spd="slow" advTm="2456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withEffect">
                                  <p:stCondLst>
                                    <p:cond delay="0"/>
                                  </p:stCondLst>
                                  <p:childTnLst>
                                    <p:set>
                                      <p:cBhvr>
                                        <p:cTn id="6" dur="1" fill="hold">
                                          <p:stCondLst>
                                            <p:cond delay="0"/>
                                          </p:stCondLst>
                                        </p:cTn>
                                        <p:tgtEl>
                                          <p:spTgt spid="22530"/>
                                        </p:tgtEl>
                                        <p:attrNameLst>
                                          <p:attrName>style.visibility</p:attrName>
                                        </p:attrNameLst>
                                      </p:cBhvr>
                                      <p:to>
                                        <p:strVal val="visible"/>
                                      </p:to>
                                    </p:set>
                                    <p:animEffect transition="in" filter="fade">
                                      <p:cBhvr>
                                        <p:cTn id="7" dur="500"/>
                                        <p:tgtEl>
                                          <p:spTgt spid="22530"/>
                                        </p:tgtEl>
                                      </p:cBhvr>
                                    </p:animEffect>
                                    <p:anim calcmode="lin" valueType="num">
                                      <p:cBhvr>
                                        <p:cTn id="8" dur="500" fill="hold"/>
                                        <p:tgtEl>
                                          <p:spTgt spid="22530"/>
                                        </p:tgtEl>
                                        <p:attrNameLst>
                                          <p:attrName>style.rotation</p:attrName>
                                        </p:attrNameLst>
                                      </p:cBhvr>
                                      <p:tavLst>
                                        <p:tav tm="0">
                                          <p:val>
                                            <p:fltVal val="720"/>
                                          </p:val>
                                        </p:tav>
                                        <p:tav tm="100000">
                                          <p:val>
                                            <p:fltVal val="0"/>
                                          </p:val>
                                        </p:tav>
                                      </p:tavLst>
                                    </p:anim>
                                    <p:anim calcmode="lin" valueType="num">
                                      <p:cBhvr>
                                        <p:cTn id="9" dur="500" fill="hold"/>
                                        <p:tgtEl>
                                          <p:spTgt spid="22530"/>
                                        </p:tgtEl>
                                        <p:attrNameLst>
                                          <p:attrName>ppt_h</p:attrName>
                                        </p:attrNameLst>
                                      </p:cBhvr>
                                      <p:tavLst>
                                        <p:tav tm="0">
                                          <p:val>
                                            <p:fltVal val="0"/>
                                          </p:val>
                                        </p:tav>
                                        <p:tav tm="100000">
                                          <p:val>
                                            <p:strVal val="#ppt_h"/>
                                          </p:val>
                                        </p:tav>
                                      </p:tavLst>
                                    </p:anim>
                                    <p:anim calcmode="lin" valueType="num">
                                      <p:cBhvr>
                                        <p:cTn id="10" dur="500" fill="hold"/>
                                        <p:tgtEl>
                                          <p:spTgt spid="22530"/>
                                        </p:tgtEl>
                                        <p:attrNameLst>
                                          <p:attrName>ppt_w</p:attrName>
                                        </p:attrNameLst>
                                      </p:cBhvr>
                                      <p:tavLst>
                                        <p:tav tm="0">
                                          <p:val>
                                            <p:fltVal val="0"/>
                                          </p:val>
                                        </p:tav>
                                        <p:tav tm="100000">
                                          <p:val>
                                            <p:strVal val="#ppt_w"/>
                                          </p:val>
                                        </p:tav>
                                      </p:tavLst>
                                    </p:anim>
                                  </p:childTnLst>
                                </p:cTn>
                              </p:par>
                            </p:childTnLst>
                          </p:cTn>
                        </p:par>
                      </p:childTnLst>
                    </p:cTn>
                  </p:par>
                  <p:par>
                    <p:cTn id="11" fill="hold">
                      <p:stCondLst>
                        <p:cond delay="indefinite"/>
                      </p:stCondLst>
                      <p:childTnLst>
                        <p:par>
                          <p:cTn id="12" fill="hold">
                            <p:stCondLst>
                              <p:cond delay="0"/>
                            </p:stCondLst>
                            <p:childTnLst>
                              <p:par>
                                <p:cTn id="13" presetID="2" presetClass="entr" presetSubtype="8" fill="hold" nodeType="clickEffect">
                                  <p:stCondLst>
                                    <p:cond delay="0"/>
                                  </p:stCondLst>
                                  <p:childTnLst>
                                    <p:set>
                                      <p:cBhvr>
                                        <p:cTn id="14" dur="1" fill="hold">
                                          <p:stCondLst>
                                            <p:cond delay="0"/>
                                          </p:stCondLst>
                                        </p:cTn>
                                        <p:tgtEl>
                                          <p:spTgt spid="4">
                                            <p:txEl>
                                              <p:pRg st="1" end="1"/>
                                            </p:txEl>
                                          </p:spTgt>
                                        </p:tgtEl>
                                        <p:attrNameLst>
                                          <p:attrName>style.visibility</p:attrName>
                                        </p:attrNameLst>
                                      </p:cBhvr>
                                      <p:to>
                                        <p:strVal val="visible"/>
                                      </p:to>
                                    </p:set>
                                    <p:anim calcmode="lin" valueType="num">
                                      <p:cBhvr additive="base">
                                        <p:cTn id="15" dur="500" fill="hold"/>
                                        <p:tgtEl>
                                          <p:spTgt spid="4">
                                            <p:txEl>
                                              <p:pRg st="1" end="1"/>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4">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8" fill="hold" nodeType="clickEffect">
                                  <p:stCondLst>
                                    <p:cond delay="0"/>
                                  </p:stCondLst>
                                  <p:childTnLst>
                                    <p:set>
                                      <p:cBhvr>
                                        <p:cTn id="20" dur="1" fill="hold">
                                          <p:stCondLst>
                                            <p:cond delay="0"/>
                                          </p:stCondLst>
                                        </p:cTn>
                                        <p:tgtEl>
                                          <p:spTgt spid="4">
                                            <p:txEl>
                                              <p:pRg st="4" end="4"/>
                                            </p:txEl>
                                          </p:spTgt>
                                        </p:tgtEl>
                                        <p:attrNameLst>
                                          <p:attrName>style.visibility</p:attrName>
                                        </p:attrNameLst>
                                      </p:cBhvr>
                                      <p:to>
                                        <p:strVal val="visible"/>
                                      </p:to>
                                    </p:set>
                                    <p:anim calcmode="lin" valueType="num">
                                      <p:cBhvr additive="base">
                                        <p:cTn id="21" dur="500" fill="hold"/>
                                        <p:tgtEl>
                                          <p:spTgt spid="4">
                                            <p:txEl>
                                              <p:pRg st="4" end="4"/>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4">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nodeType="click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anim calcmode="lin" valueType="num">
                                      <p:cBhvr additive="base">
                                        <p:cTn id="27" dur="500" fill="hold"/>
                                        <p:tgtEl>
                                          <p:spTgt spid="4">
                                            <p:txEl>
                                              <p:pRg st="5" end="5"/>
                                            </p:tx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4">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8" fill="hold" nodeType="clickEffect">
                                  <p:stCondLst>
                                    <p:cond delay="0"/>
                                  </p:stCondLst>
                                  <p:childTnLst>
                                    <p:set>
                                      <p:cBhvr>
                                        <p:cTn id="32" dur="1" fill="hold">
                                          <p:stCondLst>
                                            <p:cond delay="0"/>
                                          </p:stCondLst>
                                        </p:cTn>
                                        <p:tgtEl>
                                          <p:spTgt spid="4">
                                            <p:txEl>
                                              <p:pRg st="6" end="6"/>
                                            </p:txEl>
                                          </p:spTgt>
                                        </p:tgtEl>
                                        <p:attrNameLst>
                                          <p:attrName>style.visibility</p:attrName>
                                        </p:attrNameLst>
                                      </p:cBhvr>
                                      <p:to>
                                        <p:strVal val="visible"/>
                                      </p:to>
                                    </p:set>
                                    <p:anim calcmode="lin" valueType="num">
                                      <p:cBhvr additive="base">
                                        <p:cTn id="33" dur="500" fill="hold"/>
                                        <p:tgtEl>
                                          <p:spTgt spid="4">
                                            <p:txEl>
                                              <p:pRg st="6" end="6"/>
                                            </p:tx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4">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nodeType="clickEffect">
                                  <p:stCondLst>
                                    <p:cond delay="0"/>
                                  </p:stCondLst>
                                  <p:childTnLst>
                                    <p:set>
                                      <p:cBhvr>
                                        <p:cTn id="38" dur="1" fill="hold">
                                          <p:stCondLst>
                                            <p:cond delay="0"/>
                                          </p:stCondLst>
                                        </p:cTn>
                                        <p:tgtEl>
                                          <p:spTgt spid="4">
                                            <p:txEl>
                                              <p:pRg st="7" end="7"/>
                                            </p:txEl>
                                          </p:spTgt>
                                        </p:tgtEl>
                                        <p:attrNameLst>
                                          <p:attrName>style.visibility</p:attrName>
                                        </p:attrNameLst>
                                      </p:cBhvr>
                                      <p:to>
                                        <p:strVal val="visible"/>
                                      </p:to>
                                    </p:set>
                                    <p:anim calcmode="lin" valueType="num">
                                      <p:cBhvr additive="base">
                                        <p:cTn id="39" dur="500" fill="hold"/>
                                        <p:tgtEl>
                                          <p:spTgt spid="4">
                                            <p:txEl>
                                              <p:pRg st="7" end="7"/>
                                            </p:txEl>
                                          </p:spTgt>
                                        </p:tgtEl>
                                        <p:attrNameLst>
                                          <p:attrName>ppt_x</p:attrName>
                                        </p:attrNameLst>
                                      </p:cBhvr>
                                      <p:tavLst>
                                        <p:tav tm="0">
                                          <p:val>
                                            <p:strVal val="0-#ppt_w/2"/>
                                          </p:val>
                                        </p:tav>
                                        <p:tav tm="100000">
                                          <p:val>
                                            <p:strVal val="#ppt_x"/>
                                          </p:val>
                                        </p:tav>
                                      </p:tavLst>
                                    </p:anim>
                                    <p:anim calcmode="lin" valueType="num">
                                      <p:cBhvr additive="base">
                                        <p:cTn id="40" dur="500" fill="hold"/>
                                        <p:tgtEl>
                                          <p:spTgt spid="4">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8" fill="hold" nodeType="clickEffect">
                                  <p:stCondLst>
                                    <p:cond delay="0"/>
                                  </p:stCondLst>
                                  <p:childTnLst>
                                    <p:set>
                                      <p:cBhvr>
                                        <p:cTn id="44" dur="1" fill="hold">
                                          <p:stCondLst>
                                            <p:cond delay="0"/>
                                          </p:stCondLst>
                                        </p:cTn>
                                        <p:tgtEl>
                                          <p:spTgt spid="4">
                                            <p:txEl>
                                              <p:pRg st="8" end="8"/>
                                            </p:txEl>
                                          </p:spTgt>
                                        </p:tgtEl>
                                        <p:attrNameLst>
                                          <p:attrName>style.visibility</p:attrName>
                                        </p:attrNameLst>
                                      </p:cBhvr>
                                      <p:to>
                                        <p:strVal val="visible"/>
                                      </p:to>
                                    </p:set>
                                    <p:anim calcmode="lin" valueType="num">
                                      <p:cBhvr additive="base">
                                        <p:cTn id="45" dur="500" fill="hold"/>
                                        <p:tgtEl>
                                          <p:spTgt spid="4">
                                            <p:txEl>
                                              <p:pRg st="8" end="8"/>
                                            </p:txEl>
                                          </p:spTgt>
                                        </p:tgtEl>
                                        <p:attrNameLst>
                                          <p:attrName>ppt_x</p:attrName>
                                        </p:attrNameLst>
                                      </p:cBhvr>
                                      <p:tavLst>
                                        <p:tav tm="0">
                                          <p:val>
                                            <p:strVal val="0-#ppt_w/2"/>
                                          </p:val>
                                        </p:tav>
                                        <p:tav tm="100000">
                                          <p:val>
                                            <p:strVal val="#ppt_x"/>
                                          </p:val>
                                        </p:tav>
                                      </p:tavLst>
                                    </p:anim>
                                    <p:anim calcmode="lin" valueType="num">
                                      <p:cBhvr additive="base">
                                        <p:cTn id="46" dur="500" fill="hold"/>
                                        <p:tgtEl>
                                          <p:spTgt spid="4">
                                            <p:txEl>
                                              <p:pRg st="8" end="8"/>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D506F91F-A68A-4DF6-A604-DA20122537E8}"/>
              </a:ext>
            </a:extLst>
          </p:cNvPr>
          <p:cNvSpPr txBox="1">
            <a:spLocks/>
          </p:cNvSpPr>
          <p:nvPr/>
        </p:nvSpPr>
        <p:spPr>
          <a:xfrm>
            <a:off x="251520" y="4456857"/>
            <a:ext cx="8734118" cy="1323439"/>
          </a:xfrm>
          <a:prstGeom prst="rect">
            <a:avLst/>
          </a:prstGeom>
        </p:spPr>
        <p:txBody>
          <a:bodyPr vert="horz" wrap="square" rtlCol="0" anchor="ctr">
            <a:spAutoFit/>
            <a:scene3d>
              <a:camera prst="orthographicFront"/>
              <a:lightRig rig="soft" dir="t"/>
            </a:scene3d>
            <a:sp3d prstMaterial="softEdge">
              <a:bevelT w="25400" h="25400"/>
            </a:sp3d>
          </a:bodyPr>
          <a:lst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a:lstStyle>
          <a:p>
            <a:r>
              <a:rPr lang="en-GB" sz="2000" u="sng">
                <a:latin typeface="Comic Sans MS" pitchFamily="66" charset="0"/>
              </a:rPr>
              <a:t>Other subjects </a:t>
            </a:r>
            <a:r>
              <a:rPr lang="en-GB" sz="2000">
                <a:latin typeface="Comic Sans MS" pitchFamily="66" charset="0"/>
              </a:rPr>
              <a:t>will be linked to our topics where appropriate. </a:t>
            </a:r>
            <a:br>
              <a:rPr lang="en-GB" sz="2000">
                <a:latin typeface="Comic Sans MS" pitchFamily="66" charset="0"/>
              </a:rPr>
            </a:br>
            <a:br>
              <a:rPr lang="en-GB" sz="2000">
                <a:latin typeface="Comic Sans MS" pitchFamily="66" charset="0"/>
              </a:rPr>
            </a:br>
            <a:r>
              <a:rPr lang="en-GB" sz="2000">
                <a:latin typeface="Comic Sans MS" pitchFamily="66" charset="0"/>
              </a:rPr>
              <a:t>Art, Music, P.E, DT, Computing, PSHE, French.</a:t>
            </a:r>
          </a:p>
          <a:p>
            <a:endParaRPr lang="en-GB" sz="2000">
              <a:latin typeface="Comic Sans MS" pitchFamily="66" charset="0"/>
            </a:endParaRPr>
          </a:p>
        </p:txBody>
      </p:sp>
      <p:sp>
        <p:nvSpPr>
          <p:cNvPr id="5" name="TextBox 4">
            <a:extLst>
              <a:ext uri="{FF2B5EF4-FFF2-40B4-BE49-F238E27FC236}">
                <a16:creationId xmlns:a16="http://schemas.microsoft.com/office/drawing/2014/main" id="{E32D4613-BA7F-4DE5-8427-CC36B0E2A2D4}"/>
              </a:ext>
            </a:extLst>
          </p:cNvPr>
          <p:cNvSpPr txBox="1"/>
          <p:nvPr/>
        </p:nvSpPr>
        <p:spPr>
          <a:xfrm>
            <a:off x="172339" y="194716"/>
            <a:ext cx="8648133" cy="38472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sng" strike="noStrike" kern="1200" cap="none" spc="0" normalizeH="0" baseline="0" noProof="0">
                <a:ln>
                  <a:noFill/>
                </a:ln>
                <a:solidFill>
                  <a:srgbClr val="FF0000"/>
                </a:solidFill>
                <a:effectLst/>
                <a:uLnTx/>
                <a:uFillTx/>
                <a:latin typeface="Comic Sans MS" panose="030F0702030302020204" pitchFamily="66" charset="0"/>
                <a:ea typeface="+mn-ea"/>
                <a:cs typeface="+mn-cs"/>
              </a:rPr>
              <a:t>History: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800">
                <a:solidFill>
                  <a:srgbClr val="FF0000"/>
                </a:solidFill>
                <a:latin typeface="Comic Sans MS" panose="030F0702030302020204" pitchFamily="66" charset="0"/>
              </a:rPr>
              <a:t>T</a:t>
            </a:r>
            <a:r>
              <a:rPr lang="en-GB" sz="2800">
                <a:solidFill>
                  <a:srgbClr val="FF0000"/>
                </a:solidFill>
                <a:latin typeface="Comic Sans MS" panose="030F0702030302020204" pitchFamily="66" charset="0"/>
              </a:rPr>
              <a:t>he Stone Age,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2800">
                <a:solidFill>
                  <a:srgbClr val="FF0000"/>
                </a:solidFill>
                <a:latin typeface="Comic Sans MS" panose="030F0702030302020204" pitchFamily="66" charset="0"/>
              </a:rPr>
              <a:t>The Bronze and Iron age,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2800">
                <a:solidFill>
                  <a:srgbClr val="FF0000"/>
                </a:solidFill>
                <a:latin typeface="Comic Sans MS" panose="030F0702030302020204" pitchFamily="66" charset="0"/>
              </a:rPr>
              <a:t>Early civilisations –The Egyptians.</a:t>
            </a:r>
            <a:endParaRPr kumimoji="0" lang="en-GB" sz="2800" i="0" strike="noStrike" kern="1200" cap="none" spc="0" normalizeH="0" baseline="0" noProof="0">
              <a:ln>
                <a:noFill/>
              </a:ln>
              <a:solidFill>
                <a:srgbClr val="FF0000"/>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sng" strike="noStrike" kern="1200" cap="none" spc="0" normalizeH="0" baseline="0" noProof="0">
              <a:ln>
                <a:noFill/>
              </a:ln>
              <a:solidFill>
                <a:srgbClr val="FF0000"/>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0" u="sng" strike="noStrike" kern="1200" cap="none" spc="0" normalizeH="0" baseline="0" noProof="0">
              <a:ln>
                <a:noFill/>
              </a:ln>
              <a:solidFill>
                <a:srgbClr val="FF0000"/>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sng" strike="noStrike" kern="1200" cap="none" spc="0" normalizeH="0" baseline="0" noProof="0">
                <a:ln>
                  <a:noFill/>
                </a:ln>
                <a:solidFill>
                  <a:srgbClr val="7030A0"/>
                </a:solidFill>
                <a:effectLst/>
                <a:uLnTx/>
                <a:uFillTx/>
                <a:latin typeface="Comic Sans MS" panose="030F0702030302020204" pitchFamily="66" charset="0"/>
                <a:ea typeface="+mn-ea"/>
                <a:cs typeface="+mn-cs"/>
              </a:rPr>
              <a:t>Geography: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800">
                <a:solidFill>
                  <a:srgbClr val="7030A0"/>
                </a:solidFill>
                <a:latin typeface="Comic Sans MS" panose="030F0702030302020204" pitchFamily="66" charset="0"/>
              </a:rPr>
              <a:t>F</a:t>
            </a:r>
            <a:r>
              <a:rPr lang="en-GB" sz="2800" err="1">
                <a:solidFill>
                  <a:srgbClr val="7030A0"/>
                </a:solidFill>
                <a:latin typeface="Comic Sans MS" panose="030F0702030302020204" pitchFamily="66" charset="0"/>
              </a:rPr>
              <a:t>ield</a:t>
            </a:r>
            <a:r>
              <a:rPr lang="en-GB" sz="2800">
                <a:solidFill>
                  <a:srgbClr val="7030A0"/>
                </a:solidFill>
                <a:latin typeface="Comic Sans MS" panose="030F0702030302020204" pitchFamily="66" charset="0"/>
              </a:rPr>
              <a:t> work-How can we put Staines on the map? Our country- region of the UK Dorset</a:t>
            </a:r>
            <a:endParaRPr kumimoji="0" lang="en-GB" sz="2800" i="0" strike="noStrike" kern="1200" cap="none" spc="0" normalizeH="0" baseline="0" noProof="0">
              <a:ln>
                <a:noFill/>
              </a:ln>
              <a:solidFill>
                <a:srgbClr val="7030A0"/>
              </a:solidFill>
              <a:effectLst/>
              <a:uLnTx/>
              <a:uFillTx/>
              <a:latin typeface="Comic Sans MS" panose="030F0702030302020204" pitchFamily="66" charset="0"/>
              <a:ea typeface="+mn-ea"/>
              <a:cs typeface="+mn-cs"/>
            </a:endParaRPr>
          </a:p>
        </p:txBody>
      </p:sp>
    </p:spTree>
    <p:extLst>
      <p:ext uri="{BB962C8B-B14F-4D97-AF65-F5344CB8AC3E}">
        <p14:creationId xmlns:p14="http://schemas.microsoft.com/office/powerpoint/2010/main" val="42611061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B29E34-3447-B766-B8C6-0A5A9B341B6F}"/>
              </a:ext>
            </a:extLst>
          </p:cNvPr>
          <p:cNvSpPr>
            <a:spLocks noGrp="1"/>
          </p:cNvSpPr>
          <p:nvPr>
            <p:ph type="title"/>
          </p:nvPr>
        </p:nvSpPr>
        <p:spPr/>
        <p:txBody>
          <a:bodyPr>
            <a:normAutofit fontScale="90000"/>
          </a:bodyPr>
          <a:lstStyle/>
          <a:p>
            <a:r>
              <a:rPr lang="en-GB">
                <a:latin typeface="Comic Sans MS" panose="030F0702030302020204" pitchFamily="66" charset="0"/>
                <a:cs typeface="Calibri"/>
              </a:rPr>
              <a:t>Class Trips/Workshops </a:t>
            </a:r>
            <a:br>
              <a:rPr lang="en-GB">
                <a:latin typeface="Comic Sans MS" panose="030F0702030302020204" pitchFamily="66" charset="0"/>
                <a:cs typeface="Calibri"/>
              </a:rPr>
            </a:br>
            <a:r>
              <a:rPr lang="en-GB">
                <a:latin typeface="Comic Sans MS" panose="030F0702030302020204" pitchFamily="66" charset="0"/>
                <a:cs typeface="Calibri"/>
              </a:rPr>
              <a:t>(to be confirmed)</a:t>
            </a:r>
            <a:endParaRPr lang="en-GB">
              <a:latin typeface="Comic Sans MS" panose="030F0702030302020204" pitchFamily="66" charset="0"/>
            </a:endParaRPr>
          </a:p>
        </p:txBody>
      </p:sp>
      <p:sp>
        <p:nvSpPr>
          <p:cNvPr id="3" name="Content Placeholder 2">
            <a:extLst>
              <a:ext uri="{FF2B5EF4-FFF2-40B4-BE49-F238E27FC236}">
                <a16:creationId xmlns:a16="http://schemas.microsoft.com/office/drawing/2014/main" id="{50DE9E02-40C1-268B-F9DB-AE0703119BEF}"/>
              </a:ext>
            </a:extLst>
          </p:cNvPr>
          <p:cNvSpPr>
            <a:spLocks noGrp="1"/>
          </p:cNvSpPr>
          <p:nvPr>
            <p:ph idx="1"/>
          </p:nvPr>
        </p:nvSpPr>
        <p:spPr>
          <a:xfrm>
            <a:off x="457200" y="1727555"/>
            <a:ext cx="8229600" cy="3402891"/>
          </a:xfrm>
        </p:spPr>
        <p:txBody>
          <a:bodyPr vert="horz" lIns="68750" tIns="34375" rIns="68750" bIns="34375" rtlCol="0" anchor="t">
            <a:normAutofit lnSpcReduction="10000"/>
          </a:bodyPr>
          <a:lstStyle/>
          <a:p>
            <a:pPr marL="0" indent="0">
              <a:buNone/>
            </a:pPr>
            <a:endParaRPr lang="en-GB">
              <a:latin typeface="Comic Sans MS" panose="030F0702030302020204" pitchFamily="66" charset="0"/>
              <a:ea typeface="Calibri"/>
              <a:cs typeface="Calibri"/>
            </a:endParaRPr>
          </a:p>
          <a:p>
            <a:r>
              <a:rPr lang="en-GB">
                <a:latin typeface="Comic Sans MS" panose="030F0702030302020204" pitchFamily="66" charset="0"/>
                <a:cs typeface="Calibri"/>
              </a:rPr>
              <a:t>Stone Age to the Iron Age in-school workshop, led by Chertsey Museum (end of September)</a:t>
            </a:r>
            <a:endParaRPr lang="en-GB">
              <a:latin typeface="Comic Sans MS" panose="030F0702030302020204" pitchFamily="66" charset="0"/>
              <a:ea typeface="Calibri"/>
              <a:cs typeface="Calibri"/>
            </a:endParaRPr>
          </a:p>
          <a:p>
            <a:endParaRPr lang="en-GB">
              <a:latin typeface="Comic Sans MS" panose="030F0702030302020204" pitchFamily="66" charset="0"/>
              <a:cs typeface="Calibri"/>
            </a:endParaRPr>
          </a:p>
          <a:p>
            <a:r>
              <a:rPr lang="en-GB">
                <a:latin typeface="Comic Sans MS" panose="030F0702030302020204" pitchFamily="66" charset="0"/>
                <a:cs typeface="Calibri"/>
              </a:rPr>
              <a:t>Rocks and Fossils  in-school workshop, led by </a:t>
            </a:r>
            <a:r>
              <a:rPr lang="en-GB" err="1">
                <a:latin typeface="Comic Sans MS" panose="030F0702030302020204" pitchFamily="66" charset="0"/>
                <a:cs typeface="Calibri"/>
              </a:rPr>
              <a:t>Haslemere</a:t>
            </a:r>
            <a:r>
              <a:rPr lang="en-GB">
                <a:latin typeface="Comic Sans MS" panose="030F0702030302020204" pitchFamily="66" charset="0"/>
                <a:cs typeface="Calibri"/>
              </a:rPr>
              <a:t> Museum (January)</a:t>
            </a:r>
            <a:endParaRPr lang="en-GB">
              <a:latin typeface="Comic Sans MS" panose="030F0702030302020204" pitchFamily="66" charset="0"/>
              <a:ea typeface="Calibri"/>
              <a:cs typeface="Calibri"/>
            </a:endParaRPr>
          </a:p>
          <a:p>
            <a:endParaRPr lang="en-GB">
              <a:latin typeface="Comic Sans MS" panose="030F0702030302020204" pitchFamily="66" charset="0"/>
              <a:cs typeface="Calibri"/>
            </a:endParaRPr>
          </a:p>
          <a:p>
            <a:r>
              <a:rPr lang="en-GB">
                <a:latin typeface="Comic Sans MS" panose="030F0702030302020204" pitchFamily="66" charset="0"/>
                <a:cs typeface="Calibri"/>
              </a:rPr>
              <a:t>Egyptian workshop at </a:t>
            </a:r>
            <a:r>
              <a:rPr lang="en-GB" err="1">
                <a:latin typeface="Comic Sans MS" panose="030F0702030302020204" pitchFamily="66" charset="0"/>
                <a:cs typeface="Calibri"/>
              </a:rPr>
              <a:t>Haslemere</a:t>
            </a:r>
            <a:r>
              <a:rPr lang="en-GB">
                <a:latin typeface="Comic Sans MS" panose="030F0702030302020204" pitchFamily="66" charset="0"/>
                <a:cs typeface="Calibri"/>
              </a:rPr>
              <a:t> Museum (May)</a:t>
            </a:r>
            <a:endParaRPr lang="en-GB">
              <a:latin typeface="Comic Sans MS" panose="030F0702030302020204" pitchFamily="66" charset="0"/>
              <a:ea typeface="Calibri"/>
              <a:cs typeface="Calibri"/>
            </a:endParaRPr>
          </a:p>
          <a:p>
            <a:endParaRPr lang="en-GB">
              <a:cs typeface="Calibri"/>
            </a:endParaRPr>
          </a:p>
          <a:p>
            <a:endParaRPr lang="en-GB">
              <a:ea typeface="Calibri"/>
              <a:cs typeface="Calibri"/>
            </a:endParaRPr>
          </a:p>
          <a:p>
            <a:endParaRPr lang="en-GB">
              <a:cs typeface="Calibri"/>
            </a:endParaRPr>
          </a:p>
          <a:p>
            <a:endParaRPr lang="en-GB">
              <a:cs typeface="Calibri"/>
            </a:endParaRPr>
          </a:p>
          <a:p>
            <a:endParaRPr lang="en-GB">
              <a:cs typeface="Calibri"/>
            </a:endParaRPr>
          </a:p>
        </p:txBody>
      </p:sp>
    </p:spTree>
    <p:extLst>
      <p:ext uri="{BB962C8B-B14F-4D97-AF65-F5344CB8AC3E}">
        <p14:creationId xmlns:p14="http://schemas.microsoft.com/office/powerpoint/2010/main" val="31693131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1"/>
          <p:cNvSpPr>
            <a:spLocks noChangeArrowheads="1"/>
          </p:cNvSpPr>
          <p:nvPr/>
        </p:nvSpPr>
        <p:spPr bwMode="auto">
          <a:xfrm>
            <a:off x="267988" y="980728"/>
            <a:ext cx="8608023" cy="5178512"/>
          </a:xfrm>
          <a:prstGeom prst="rect">
            <a:avLst/>
          </a:prstGeom>
          <a:noFill/>
          <a:ln w="9525">
            <a:noFill/>
            <a:miter lim="800000"/>
            <a:headEnd/>
            <a:tailEnd/>
          </a:ln>
          <a:effectLst/>
        </p:spPr>
        <p:txBody>
          <a:bodyPr vert="horz" wrap="square" lIns="68750" tIns="34375" rIns="68750" bIns="34375" numCol="1" anchor="ctr" anchorCtr="0" compatLnSpc="1">
            <a:prstTxWarp prst="textNoShape">
              <a:avLst/>
            </a:prstTxWarp>
            <a:spAutoFit/>
          </a:bodyPr>
          <a:lstStyle/>
          <a:p>
            <a:pPr marL="342900" indent="-342900" defTabSz="687537" eaLnBrk="0" fontAlgn="base" hangingPunct="0">
              <a:spcBef>
                <a:spcPct val="0"/>
              </a:spcBef>
              <a:spcAft>
                <a:spcPct val="0"/>
              </a:spcAft>
              <a:buFont typeface="Wingdings" panose="05000000000000000000" pitchFamily="2" charset="2"/>
              <a:buChar char="Ø"/>
            </a:pPr>
            <a:r>
              <a:rPr lang="en-GB" sz="2800">
                <a:latin typeface="Comic Sans MS" panose="030F0702030302020204" pitchFamily="66" charset="0"/>
                <a:ea typeface="Times New Roman" pitchFamily="18" charset="0"/>
                <a:cs typeface="Arial" pitchFamily="34" charset="0"/>
              </a:rPr>
              <a:t>PE will be on a Tuesday with a PE coach and Monday or Wednesday afternoon with Mrs Ambridge.(TBC)</a:t>
            </a:r>
            <a:endParaRPr lang="en-GB" sz="2800" b="1">
              <a:latin typeface="Comic Sans MS" panose="030F0702030302020204" pitchFamily="66" charset="0"/>
              <a:ea typeface="Times New Roman" pitchFamily="18" charset="0"/>
              <a:cs typeface="Arial" pitchFamily="34" charset="0"/>
            </a:endParaRPr>
          </a:p>
          <a:p>
            <a:pPr marL="342900" indent="-342900">
              <a:buFont typeface="Wingdings" panose="05000000000000000000" pitchFamily="2" charset="2"/>
              <a:buChar char="Ø"/>
            </a:pPr>
            <a:r>
              <a:rPr lang="en-GB" sz="2800">
                <a:latin typeface="Comic Sans MS" panose="030F0702030302020204" pitchFamily="66" charset="0"/>
                <a:ea typeface="Times New Roman" pitchFamily="18" charset="0"/>
                <a:cs typeface="Arial" pitchFamily="34" charset="0"/>
              </a:rPr>
              <a:t>Children come to school ready for P.E</a:t>
            </a:r>
            <a:r>
              <a:rPr lang="en-GB" sz="2800" b="1">
                <a:latin typeface="Comic Sans MS" panose="030F0702030302020204" pitchFamily="66" charset="0"/>
                <a:ea typeface="Times New Roman" pitchFamily="18" charset="0"/>
                <a:cs typeface="Arial" pitchFamily="34" charset="0"/>
              </a:rPr>
              <a:t>. </a:t>
            </a:r>
            <a:r>
              <a:rPr lang="en-GB" sz="2800">
                <a:latin typeface="Comic Sans MS" panose="030F0702030302020204" pitchFamily="66" charset="0"/>
                <a:ea typeface="Times New Roman" pitchFamily="18" charset="0"/>
                <a:cs typeface="Arial" pitchFamily="34" charset="0"/>
              </a:rPr>
              <a:t>Please ensure they are equipped with the P.E. uniform and appropriate footwear.</a:t>
            </a:r>
            <a:r>
              <a:rPr lang="en-GB" sz="2800">
                <a:latin typeface="Comic Sans MS" pitchFamily="66" charset="0"/>
              </a:rPr>
              <a:t> The school PE Kit includes blue polo shirts, shorts for gym and joggers for outside in cooler weather. </a:t>
            </a:r>
          </a:p>
          <a:p>
            <a:pPr marL="342900" indent="-342900">
              <a:buFont typeface="Wingdings" panose="05000000000000000000" pitchFamily="2" charset="2"/>
              <a:buChar char="Ø"/>
            </a:pPr>
            <a:r>
              <a:rPr lang="en-GB" sz="2800">
                <a:latin typeface="Comic Sans MS" pitchFamily="66" charset="0"/>
              </a:rPr>
              <a:t>No earrings or watches please on PE days.</a:t>
            </a:r>
          </a:p>
          <a:p>
            <a:pPr marL="342900" indent="-342900">
              <a:buFont typeface="Wingdings" panose="05000000000000000000" pitchFamily="2" charset="2"/>
              <a:buChar char="Ø"/>
            </a:pPr>
            <a:r>
              <a:rPr lang="en-US" sz="2800">
                <a:latin typeface="Comic Sans MS" pitchFamily="66" charset="0"/>
                <a:sym typeface="Wingdings" pitchFamily="2" charset="2"/>
              </a:rPr>
              <a:t>Games, Gym and Dance (Athletics and Swimming in Summer )</a:t>
            </a:r>
            <a:endParaRPr lang="en-GB" sz="2800">
              <a:latin typeface="Comic Sans MS" panose="030F0702030302020204" pitchFamily="66" charset="0"/>
              <a:sym typeface="Wingdings" pitchFamily="2" charset="2"/>
            </a:endParaRPr>
          </a:p>
          <a:p>
            <a:pPr defTabSz="687537" eaLnBrk="0" fontAlgn="base" hangingPunct="0">
              <a:spcBef>
                <a:spcPct val="0"/>
              </a:spcBef>
              <a:spcAft>
                <a:spcPct val="0"/>
              </a:spcAft>
              <a:buFont typeface="Wingdings" pitchFamily="2" charset="2"/>
              <a:buChar char="Ø"/>
            </a:pPr>
            <a:endParaRPr lang="en-GB" sz="2400" b="1">
              <a:ea typeface="Times New Roman" pitchFamily="18" charset="0"/>
              <a:cs typeface="Arial" pitchFamily="34" charset="0"/>
            </a:endParaRPr>
          </a:p>
        </p:txBody>
      </p:sp>
      <p:sp>
        <p:nvSpPr>
          <p:cNvPr id="4" name="Title 1"/>
          <p:cNvSpPr txBox="1">
            <a:spLocks/>
          </p:cNvSpPr>
          <p:nvPr/>
        </p:nvSpPr>
        <p:spPr>
          <a:xfrm>
            <a:off x="-600618" y="353024"/>
            <a:ext cx="5410944" cy="859376"/>
          </a:xfrm>
          <a:prstGeom prst="rect">
            <a:avLst/>
          </a:prstGeom>
        </p:spPr>
        <p:txBody>
          <a:bodyPr>
            <a:normAutofit/>
          </a:bodyPr>
          <a:lstStyle/>
          <a:p>
            <a:pPr algn="ctr" defTabSz="687537">
              <a:spcBef>
                <a:spcPct val="0"/>
              </a:spcBef>
              <a:defRPr/>
            </a:pPr>
            <a:r>
              <a:rPr lang="en-GB" sz="3200" b="1">
                <a:solidFill>
                  <a:srgbClr val="0070C0"/>
                </a:solidFill>
                <a:latin typeface="Comic Sans MS" panose="030F0702030302020204" pitchFamily="66" charset="0"/>
                <a:ea typeface="+mj-ea"/>
                <a:cs typeface="+mj-cs"/>
              </a:rPr>
              <a:t>PE and Games</a:t>
            </a:r>
          </a:p>
        </p:txBody>
      </p:sp>
      <p:pic>
        <p:nvPicPr>
          <p:cNvPr id="41986" name="Picture 2" descr="C:\Users\Kimberley\AppData\Local\Microsoft\Windows\Temporary Internet Files\Content.IE5\H0GK7ZH6\PE1[1].gif"/>
          <p:cNvPicPr>
            <a:picLocks noChangeAspect="1" noChangeArrowheads="1"/>
          </p:cNvPicPr>
          <p:nvPr/>
        </p:nvPicPr>
        <p:blipFill>
          <a:blip r:embed="rId4"/>
          <a:srcRect/>
          <a:stretch>
            <a:fillRect/>
          </a:stretch>
        </p:blipFill>
        <p:spPr bwMode="auto">
          <a:xfrm>
            <a:off x="5076056" y="5517232"/>
            <a:ext cx="1152128" cy="1041976"/>
          </a:xfrm>
          <a:prstGeom prst="rect">
            <a:avLst/>
          </a:prstGeom>
          <a:noFill/>
        </p:spPr>
      </p:pic>
      <p:pic>
        <p:nvPicPr>
          <p:cNvPr id="41987" name="Picture 3" descr="C:\Users\Kimberley\AppData\Local\Microsoft\Windows\Temporary Internet Files\Content.IE5\J24R0B62\0511-1101-0118-1935_Stick_Figures_of_Preschool_Kids_Playing_clipart_image[1].jpg"/>
          <p:cNvPicPr>
            <a:picLocks noChangeAspect="1" noChangeArrowheads="1"/>
          </p:cNvPicPr>
          <p:nvPr/>
        </p:nvPicPr>
        <p:blipFill>
          <a:blip r:embed="rId5"/>
          <a:srcRect/>
          <a:stretch>
            <a:fillRect/>
          </a:stretch>
        </p:blipFill>
        <p:spPr bwMode="auto">
          <a:xfrm>
            <a:off x="7849462" y="277524"/>
            <a:ext cx="1010376" cy="1010376"/>
          </a:xfrm>
          <a:prstGeom prst="rect">
            <a:avLst/>
          </a:prstGeom>
          <a:noFill/>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17920"/>
    </mc:Choice>
    <mc:Fallback>
      <p:transition spd="slow" advTm="179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withEffect">
                                  <p:stCondLst>
                                    <p:cond delay="0"/>
                                  </p:stCondLst>
                                  <p:childTnLst>
                                    <p:set>
                                      <p:cBhvr>
                                        <p:cTn id="6" dur="1" fill="hold">
                                          <p:stCondLst>
                                            <p:cond delay="0"/>
                                          </p:stCondLst>
                                        </p:cTn>
                                        <p:tgtEl>
                                          <p:spTgt spid="41987"/>
                                        </p:tgtEl>
                                        <p:attrNameLst>
                                          <p:attrName>style.visibility</p:attrName>
                                        </p:attrNameLst>
                                      </p:cBhvr>
                                      <p:to>
                                        <p:strVal val="visible"/>
                                      </p:to>
                                    </p:set>
                                    <p:animEffect transition="in" filter="fade">
                                      <p:cBhvr>
                                        <p:cTn id="7" dur="500"/>
                                        <p:tgtEl>
                                          <p:spTgt spid="41987"/>
                                        </p:tgtEl>
                                      </p:cBhvr>
                                    </p:animEffect>
                                    <p:anim calcmode="lin" valueType="num">
                                      <p:cBhvr>
                                        <p:cTn id="8" dur="500" fill="hold"/>
                                        <p:tgtEl>
                                          <p:spTgt spid="41987"/>
                                        </p:tgtEl>
                                        <p:attrNameLst>
                                          <p:attrName>style.rotation</p:attrName>
                                        </p:attrNameLst>
                                      </p:cBhvr>
                                      <p:tavLst>
                                        <p:tav tm="0">
                                          <p:val>
                                            <p:fltVal val="720"/>
                                          </p:val>
                                        </p:tav>
                                        <p:tav tm="100000">
                                          <p:val>
                                            <p:fltVal val="0"/>
                                          </p:val>
                                        </p:tav>
                                      </p:tavLst>
                                    </p:anim>
                                    <p:anim calcmode="lin" valueType="num">
                                      <p:cBhvr>
                                        <p:cTn id="9" dur="500" fill="hold"/>
                                        <p:tgtEl>
                                          <p:spTgt spid="41987"/>
                                        </p:tgtEl>
                                        <p:attrNameLst>
                                          <p:attrName>ppt_h</p:attrName>
                                        </p:attrNameLst>
                                      </p:cBhvr>
                                      <p:tavLst>
                                        <p:tav tm="0">
                                          <p:val>
                                            <p:fltVal val="0"/>
                                          </p:val>
                                        </p:tav>
                                        <p:tav tm="100000">
                                          <p:val>
                                            <p:strVal val="#ppt_h"/>
                                          </p:val>
                                        </p:tav>
                                      </p:tavLst>
                                    </p:anim>
                                    <p:anim calcmode="lin" valueType="num">
                                      <p:cBhvr>
                                        <p:cTn id="10" dur="500" fill="hold"/>
                                        <p:tgtEl>
                                          <p:spTgt spid="41987"/>
                                        </p:tgtEl>
                                        <p:attrNameLst>
                                          <p:attrName>ppt_w</p:attrName>
                                        </p:attrNameLst>
                                      </p:cBhvr>
                                      <p:tavLst>
                                        <p:tav tm="0">
                                          <p:val>
                                            <p:fltVal val="0"/>
                                          </p:val>
                                        </p:tav>
                                        <p:tav tm="100000">
                                          <p:val>
                                            <p:strVal val="#ppt_w"/>
                                          </p:val>
                                        </p:tav>
                                      </p:tavLst>
                                    </p:anim>
                                  </p:childTnLst>
                                </p:cTn>
                              </p:par>
                              <p:par>
                                <p:cTn id="11" presetID="35" presetClass="entr" presetSubtype="0" fill="hold" nodeType="withEffect">
                                  <p:stCondLst>
                                    <p:cond delay="0"/>
                                  </p:stCondLst>
                                  <p:childTnLst>
                                    <p:set>
                                      <p:cBhvr>
                                        <p:cTn id="12" dur="1" fill="hold">
                                          <p:stCondLst>
                                            <p:cond delay="0"/>
                                          </p:stCondLst>
                                        </p:cTn>
                                        <p:tgtEl>
                                          <p:spTgt spid="41986"/>
                                        </p:tgtEl>
                                        <p:attrNameLst>
                                          <p:attrName>style.visibility</p:attrName>
                                        </p:attrNameLst>
                                      </p:cBhvr>
                                      <p:to>
                                        <p:strVal val="visible"/>
                                      </p:to>
                                    </p:set>
                                    <p:animEffect transition="in" filter="fade">
                                      <p:cBhvr>
                                        <p:cTn id="13" dur="500"/>
                                        <p:tgtEl>
                                          <p:spTgt spid="41986"/>
                                        </p:tgtEl>
                                      </p:cBhvr>
                                    </p:animEffect>
                                    <p:anim calcmode="lin" valueType="num">
                                      <p:cBhvr>
                                        <p:cTn id="14" dur="500" fill="hold"/>
                                        <p:tgtEl>
                                          <p:spTgt spid="41986"/>
                                        </p:tgtEl>
                                        <p:attrNameLst>
                                          <p:attrName>style.rotation</p:attrName>
                                        </p:attrNameLst>
                                      </p:cBhvr>
                                      <p:tavLst>
                                        <p:tav tm="0">
                                          <p:val>
                                            <p:fltVal val="720"/>
                                          </p:val>
                                        </p:tav>
                                        <p:tav tm="100000">
                                          <p:val>
                                            <p:fltVal val="0"/>
                                          </p:val>
                                        </p:tav>
                                      </p:tavLst>
                                    </p:anim>
                                    <p:anim calcmode="lin" valueType="num">
                                      <p:cBhvr>
                                        <p:cTn id="15" dur="500" fill="hold"/>
                                        <p:tgtEl>
                                          <p:spTgt spid="41986"/>
                                        </p:tgtEl>
                                        <p:attrNameLst>
                                          <p:attrName>ppt_h</p:attrName>
                                        </p:attrNameLst>
                                      </p:cBhvr>
                                      <p:tavLst>
                                        <p:tav tm="0">
                                          <p:val>
                                            <p:fltVal val="0"/>
                                          </p:val>
                                        </p:tav>
                                        <p:tav tm="100000">
                                          <p:val>
                                            <p:strVal val="#ppt_h"/>
                                          </p:val>
                                        </p:tav>
                                      </p:tavLst>
                                    </p:anim>
                                    <p:anim calcmode="lin" valueType="num">
                                      <p:cBhvr>
                                        <p:cTn id="16" dur="500" fill="hold"/>
                                        <p:tgtEl>
                                          <p:spTgt spid="41986"/>
                                        </p:tgtEl>
                                        <p:attrNameLst>
                                          <p:attrName>ppt_w</p:attrName>
                                        </p:attrNameLst>
                                      </p:cBhvr>
                                      <p:tavLst>
                                        <p:tav tm="0">
                                          <p:val>
                                            <p:fltVal val="0"/>
                                          </p:val>
                                        </p:tav>
                                        <p:tav tm="100000">
                                          <p:val>
                                            <p:strVal val="#ppt_w"/>
                                          </p:val>
                                        </p:tav>
                                      </p:tavLst>
                                    </p:anim>
                                  </p:childTnLst>
                                </p:cTn>
                              </p:par>
                              <p:par>
                                <p:cTn id="17" presetID="6" presetClass="entr" presetSubtype="16"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circle(in)">
                                      <p:cBhvr>
                                        <p:cTn id="19" dur="500"/>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6" presetClass="entr" presetSubtype="16" fill="hold" nodeType="clickEffect">
                                  <p:stCondLst>
                                    <p:cond delay="0"/>
                                  </p:stCondLst>
                                  <p:childTnLst>
                                    <p:set>
                                      <p:cBhvr>
                                        <p:cTn id="23" dur="1" fill="hold">
                                          <p:stCondLst>
                                            <p:cond delay="0"/>
                                          </p:stCondLst>
                                        </p:cTn>
                                        <p:tgtEl>
                                          <p:spTgt spid="41985">
                                            <p:txEl>
                                              <p:pRg st="0" end="0"/>
                                            </p:txEl>
                                          </p:spTgt>
                                        </p:tgtEl>
                                        <p:attrNameLst>
                                          <p:attrName>style.visibility</p:attrName>
                                        </p:attrNameLst>
                                      </p:cBhvr>
                                      <p:to>
                                        <p:strVal val="visible"/>
                                      </p:to>
                                    </p:set>
                                    <p:animEffect transition="in" filter="circle(in)">
                                      <p:cBhvr>
                                        <p:cTn id="24" dur="500"/>
                                        <p:tgtEl>
                                          <p:spTgt spid="41985">
                                            <p:txEl>
                                              <p:pRg st="0" end="0"/>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6" presetClass="entr" presetSubtype="16" fill="hold" nodeType="clickEffect">
                                  <p:stCondLst>
                                    <p:cond delay="0"/>
                                  </p:stCondLst>
                                  <p:childTnLst>
                                    <p:set>
                                      <p:cBhvr>
                                        <p:cTn id="28" dur="1" fill="hold">
                                          <p:stCondLst>
                                            <p:cond delay="0"/>
                                          </p:stCondLst>
                                        </p:cTn>
                                        <p:tgtEl>
                                          <p:spTgt spid="41985">
                                            <p:txEl>
                                              <p:pRg st="1" end="1"/>
                                            </p:txEl>
                                          </p:spTgt>
                                        </p:tgtEl>
                                        <p:attrNameLst>
                                          <p:attrName>style.visibility</p:attrName>
                                        </p:attrNameLst>
                                      </p:cBhvr>
                                      <p:to>
                                        <p:strVal val="visible"/>
                                      </p:to>
                                    </p:set>
                                    <p:animEffect transition="in" filter="circle(in)">
                                      <p:cBhvr>
                                        <p:cTn id="29" dur="500"/>
                                        <p:tgtEl>
                                          <p:spTgt spid="41985">
                                            <p:txEl>
                                              <p:pRg st="1" end="1"/>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6" presetClass="entr" presetSubtype="16" fill="hold" nodeType="clickEffect">
                                  <p:stCondLst>
                                    <p:cond delay="0"/>
                                  </p:stCondLst>
                                  <p:childTnLst>
                                    <p:set>
                                      <p:cBhvr>
                                        <p:cTn id="33" dur="1" fill="hold">
                                          <p:stCondLst>
                                            <p:cond delay="0"/>
                                          </p:stCondLst>
                                        </p:cTn>
                                        <p:tgtEl>
                                          <p:spTgt spid="41985">
                                            <p:txEl>
                                              <p:pRg st="2" end="2"/>
                                            </p:txEl>
                                          </p:spTgt>
                                        </p:tgtEl>
                                        <p:attrNameLst>
                                          <p:attrName>style.visibility</p:attrName>
                                        </p:attrNameLst>
                                      </p:cBhvr>
                                      <p:to>
                                        <p:strVal val="visible"/>
                                      </p:to>
                                    </p:set>
                                    <p:animEffect transition="in" filter="circle(in)">
                                      <p:cBhvr>
                                        <p:cTn id="34" dur="500"/>
                                        <p:tgtEl>
                                          <p:spTgt spid="41985">
                                            <p:txEl>
                                              <p:pRg st="2" end="2"/>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6" presetClass="entr" presetSubtype="16" fill="hold" nodeType="clickEffect">
                                  <p:stCondLst>
                                    <p:cond delay="0"/>
                                  </p:stCondLst>
                                  <p:childTnLst>
                                    <p:set>
                                      <p:cBhvr>
                                        <p:cTn id="38" dur="1" fill="hold">
                                          <p:stCondLst>
                                            <p:cond delay="0"/>
                                          </p:stCondLst>
                                        </p:cTn>
                                        <p:tgtEl>
                                          <p:spTgt spid="41985">
                                            <p:txEl>
                                              <p:pRg st="3" end="3"/>
                                            </p:txEl>
                                          </p:spTgt>
                                        </p:tgtEl>
                                        <p:attrNameLst>
                                          <p:attrName>style.visibility</p:attrName>
                                        </p:attrNameLst>
                                      </p:cBhvr>
                                      <p:to>
                                        <p:strVal val="visible"/>
                                      </p:to>
                                    </p:set>
                                    <p:animEffect transition="in" filter="circle(in)">
                                      <p:cBhvr>
                                        <p:cTn id="39" dur="500"/>
                                        <p:tgtEl>
                                          <p:spTgt spid="4198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00597" y="1226777"/>
            <a:ext cx="8811385" cy="5375624"/>
          </a:xfrm>
        </p:spPr>
        <p:txBody>
          <a:bodyPr vert="horz" lIns="91440" tIns="45720" rIns="91440" bIns="45720" anchor="t">
            <a:normAutofit/>
          </a:bodyPr>
          <a:lstStyle/>
          <a:p>
            <a:pPr marL="109220" indent="0">
              <a:buNone/>
            </a:pPr>
            <a:r>
              <a:rPr lang="en-GB" sz="2800">
                <a:solidFill>
                  <a:srgbClr val="FF0000"/>
                </a:solidFill>
                <a:latin typeface="Comic Sans MS" panose="030F0702030302020204" pitchFamily="66" charset="0"/>
              </a:rPr>
              <a:t>Reading</a:t>
            </a:r>
            <a:endParaRPr lang="en-US"/>
          </a:p>
          <a:p>
            <a:pPr indent="-255905">
              <a:buFont typeface="Wingdings" pitchFamily="2" charset="2"/>
              <a:buChar char="Ø"/>
            </a:pPr>
            <a:r>
              <a:rPr lang="en-GB" sz="2400">
                <a:latin typeface="Comic Sans MS"/>
              </a:rPr>
              <a:t>Please listen to your child read aloud every day and initial in their home school link book. </a:t>
            </a:r>
          </a:p>
          <a:p>
            <a:pPr indent="-255905">
              <a:buFont typeface="Wingdings" pitchFamily="2" charset="2"/>
              <a:buChar char="Ø"/>
            </a:pPr>
            <a:r>
              <a:rPr lang="en-GB" sz="2400">
                <a:latin typeface="Comic Sans MS"/>
              </a:rPr>
              <a:t>We aim to Benchmark each half-term.</a:t>
            </a:r>
          </a:p>
          <a:p>
            <a:pPr indent="-255905">
              <a:buFont typeface="Wingdings" pitchFamily="2" charset="2"/>
              <a:buChar char="Ø"/>
            </a:pPr>
            <a:r>
              <a:rPr lang="en-GB" sz="2400">
                <a:latin typeface="Comic Sans MS"/>
                <a:sym typeface="Wingdings" pitchFamily="2" charset="2"/>
              </a:rPr>
              <a:t>We continue up to Ruby level in Year 3.</a:t>
            </a:r>
            <a:endParaRPr lang="en-GB" sz="2400">
              <a:latin typeface="Comic Sans MS"/>
            </a:endParaRPr>
          </a:p>
          <a:p>
            <a:pPr indent="-255905">
              <a:buFont typeface="Wingdings" pitchFamily="2" charset="2"/>
              <a:buChar char="Ø"/>
            </a:pPr>
            <a:r>
              <a:rPr lang="en-GB" sz="2400">
                <a:latin typeface="Comic Sans MS"/>
                <a:sym typeface="Wingdings" pitchFamily="2" charset="2"/>
              </a:rPr>
              <a:t>Children will become wider readers if they pass Ruby  level. </a:t>
            </a:r>
            <a:endParaRPr lang="en-GB" sz="2400">
              <a:latin typeface="Comic Sans MS"/>
            </a:endParaRPr>
          </a:p>
          <a:p>
            <a:pPr indent="-255905">
              <a:buFont typeface="Wingdings" pitchFamily="2" charset="2"/>
              <a:buChar char="Ø"/>
            </a:pPr>
            <a:r>
              <a:rPr lang="en-US" sz="2400">
                <a:latin typeface="Comic Sans MS"/>
                <a:sym typeface="Wingdings" pitchFamily="2" charset="2"/>
              </a:rPr>
              <a:t>Library books will be changed weekly (day to be decided)</a:t>
            </a:r>
            <a:endParaRPr lang="en-GB" sz="2400">
              <a:latin typeface="Comic Sans MS"/>
            </a:endParaRPr>
          </a:p>
          <a:p>
            <a:pPr indent="-255905">
              <a:buFont typeface="Wingdings" pitchFamily="2" charset="2"/>
              <a:buChar char="Ø"/>
            </a:pPr>
            <a:r>
              <a:rPr lang="en-GB" sz="2400">
                <a:latin typeface="Comic Sans MS"/>
              </a:rPr>
              <a:t>Please can you encourage your children to read for pleasure at home and continue reading aloud to them at bedtimes or other convenient times. A recommended reading list for year 3 is available here: </a:t>
            </a:r>
            <a:r>
              <a:rPr lang="en-GB" sz="1600">
                <a:latin typeface="Comic Sans MS"/>
                <a:ea typeface="+mn-lt"/>
                <a:cs typeface="+mn-lt"/>
              </a:rPr>
              <a:t>https://www.booksfortopics.com/booklists/recommended-reads/year-3/</a:t>
            </a:r>
            <a:endParaRPr lang="en-US" sz="1600">
              <a:latin typeface="Comic Sans MS"/>
            </a:endParaRPr>
          </a:p>
          <a:p>
            <a:pPr indent="-255905">
              <a:buFont typeface="Wingdings" pitchFamily="2" charset="2"/>
              <a:buChar char="Ø"/>
            </a:pPr>
            <a:endParaRPr lang="en-GB" sz="2800">
              <a:solidFill>
                <a:srgbClr val="000000"/>
              </a:solidFill>
              <a:latin typeface="Comic Sans MS" panose="030F0702030302020204" pitchFamily="66" charset="0"/>
            </a:endParaRPr>
          </a:p>
          <a:p>
            <a:pPr indent="-255905">
              <a:buNone/>
            </a:pPr>
            <a:endParaRPr lang="en-GB" sz="2105">
              <a:solidFill>
                <a:srgbClr val="00B050"/>
              </a:solidFill>
              <a:latin typeface="Comic Sans MS" pitchFamily="66" charset="0"/>
            </a:endParaRPr>
          </a:p>
          <a:p>
            <a:pPr indent="-255905">
              <a:buNone/>
            </a:pPr>
            <a:endParaRPr lang="en-GB">
              <a:solidFill>
                <a:srgbClr val="00B050"/>
              </a:solidFill>
              <a:latin typeface="Comic Sans MS" pitchFamily="66" charset="0"/>
            </a:endParaRPr>
          </a:p>
          <a:p>
            <a:pPr indent="-255905"/>
            <a:endParaRPr lang="en-GB">
              <a:cs typeface="Lucida Sans Unicode"/>
            </a:endParaRPr>
          </a:p>
        </p:txBody>
      </p:sp>
      <p:pic>
        <p:nvPicPr>
          <p:cNvPr id="16385" name="Picture 1" descr="C:\Users\Kimberley\AppData\Local\Microsoft\Windows\Temporary Internet Files\Content.IE5\H0GK7ZH6\homework[1].gif"/>
          <p:cNvPicPr>
            <a:picLocks noChangeAspect="1" noChangeArrowheads="1"/>
          </p:cNvPicPr>
          <p:nvPr/>
        </p:nvPicPr>
        <p:blipFill>
          <a:blip r:embed="rId4"/>
          <a:srcRect/>
          <a:stretch>
            <a:fillRect/>
          </a:stretch>
        </p:blipFill>
        <p:spPr bwMode="auto">
          <a:xfrm>
            <a:off x="7524328" y="157983"/>
            <a:ext cx="1485039" cy="1063480"/>
          </a:xfrm>
          <a:prstGeom prst="rect">
            <a:avLst/>
          </a:prstGeom>
          <a:noFill/>
        </p:spPr>
      </p:pic>
      <p:sp>
        <p:nvSpPr>
          <p:cNvPr id="6" name="TextBox 5">
            <a:extLst>
              <a:ext uri="{FF2B5EF4-FFF2-40B4-BE49-F238E27FC236}">
                <a16:creationId xmlns:a16="http://schemas.microsoft.com/office/drawing/2014/main" id="{8EC7EB63-06A7-4AA8-B43B-428646330176}"/>
              </a:ext>
            </a:extLst>
          </p:cNvPr>
          <p:cNvSpPr txBox="1"/>
          <p:nvPr/>
        </p:nvSpPr>
        <p:spPr>
          <a:xfrm>
            <a:off x="467544" y="260648"/>
            <a:ext cx="4464496" cy="1077218"/>
          </a:xfrm>
          <a:prstGeom prst="rect">
            <a:avLst/>
          </a:prstGeom>
          <a:noFill/>
        </p:spPr>
        <p:txBody>
          <a:bodyPr wrap="square" rtlCol="0">
            <a:spAutoFit/>
          </a:bodyPr>
          <a:lstStyle/>
          <a:p>
            <a:r>
              <a:rPr lang="en-GB" sz="3200" b="1">
                <a:solidFill>
                  <a:schemeClr val="accent4"/>
                </a:solidFill>
                <a:latin typeface="Comic Sans MS" panose="030F0702030302020204" pitchFamily="66" charset="0"/>
              </a:rPr>
              <a:t>Home Learning</a:t>
            </a:r>
          </a:p>
          <a:p>
            <a:endParaRPr lang="en-GB" sz="3200" b="1">
              <a:solidFill>
                <a:schemeClr val="accent4"/>
              </a:solidFill>
              <a:latin typeface="Comic Sans MS" panose="030F0702030302020204" pitchFamily="66" charset="0"/>
            </a:endParaRPr>
          </a:p>
        </p:txBody>
      </p:sp>
      <p:pic>
        <p:nvPicPr>
          <p:cNvPr id="2" name="Picture 1" descr="A qr code with a dinosaur&#10;&#10;AI-generated content may be incorrect.">
            <a:extLst>
              <a:ext uri="{FF2B5EF4-FFF2-40B4-BE49-F238E27FC236}">
                <a16:creationId xmlns:a16="http://schemas.microsoft.com/office/drawing/2014/main" id="{BD4330C7-A9AC-0974-3F96-4EBE3D88CFE6}"/>
              </a:ext>
            </a:extLst>
          </p:cNvPr>
          <p:cNvPicPr>
            <a:picLocks noChangeAspect="1"/>
          </p:cNvPicPr>
          <p:nvPr/>
        </p:nvPicPr>
        <p:blipFill>
          <a:blip r:embed="rId5"/>
          <a:stretch>
            <a:fillRect/>
          </a:stretch>
        </p:blipFill>
        <p:spPr>
          <a:xfrm>
            <a:off x="7880985" y="5617845"/>
            <a:ext cx="1108710" cy="1108710"/>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29565"/>
    </mc:Choice>
    <mc:Fallback>
      <p:transition spd="slow" advTm="2956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withEffect">
                                  <p:stCondLst>
                                    <p:cond delay="0"/>
                                  </p:stCondLst>
                                  <p:childTnLst>
                                    <p:set>
                                      <p:cBhvr>
                                        <p:cTn id="6" dur="1" fill="hold">
                                          <p:stCondLst>
                                            <p:cond delay="0"/>
                                          </p:stCondLst>
                                        </p:cTn>
                                        <p:tgtEl>
                                          <p:spTgt spid="16385"/>
                                        </p:tgtEl>
                                        <p:attrNameLst>
                                          <p:attrName>style.visibility</p:attrName>
                                        </p:attrNameLst>
                                      </p:cBhvr>
                                      <p:to>
                                        <p:strVal val="visible"/>
                                      </p:to>
                                    </p:set>
                                    <p:anim calcmode="lin" valueType="num">
                                      <p:cBhvr>
                                        <p:cTn id="7" dur="500" fill="hold"/>
                                        <p:tgtEl>
                                          <p:spTgt spid="16385"/>
                                        </p:tgtEl>
                                        <p:attrNameLst>
                                          <p:attrName>ppt_w</p:attrName>
                                        </p:attrNameLst>
                                      </p:cBhvr>
                                      <p:tavLst>
                                        <p:tav tm="0">
                                          <p:val>
                                            <p:fltVal val="0"/>
                                          </p:val>
                                        </p:tav>
                                        <p:tav tm="100000">
                                          <p:val>
                                            <p:strVal val="#ppt_w"/>
                                          </p:val>
                                        </p:tav>
                                      </p:tavLst>
                                    </p:anim>
                                    <p:anim calcmode="lin" valueType="num">
                                      <p:cBhvr>
                                        <p:cTn id="8" dur="500" fill="hold"/>
                                        <p:tgtEl>
                                          <p:spTgt spid="16385"/>
                                        </p:tgtEl>
                                        <p:attrNameLst>
                                          <p:attrName>ppt_h</p:attrName>
                                        </p:attrNameLst>
                                      </p:cBhvr>
                                      <p:tavLst>
                                        <p:tav tm="0">
                                          <p:val>
                                            <p:fltVal val="0"/>
                                          </p:val>
                                        </p:tav>
                                        <p:tav tm="100000">
                                          <p:val>
                                            <p:strVal val="#ppt_h"/>
                                          </p:val>
                                        </p:tav>
                                      </p:tavLst>
                                    </p:anim>
                                    <p:anim calcmode="lin" valueType="num">
                                      <p:cBhvr>
                                        <p:cTn id="9" dur="500" fill="hold"/>
                                        <p:tgtEl>
                                          <p:spTgt spid="16385"/>
                                        </p:tgtEl>
                                        <p:attrNameLst>
                                          <p:attrName>ppt_x</p:attrName>
                                        </p:attrNameLst>
                                      </p:cBhvr>
                                      <p:tavLst>
                                        <p:tav tm="0" fmla="#ppt_x+(cos(-2*pi*(1-$))*-#ppt_x-sin(-2*pi*(1-$))*(1-#ppt_y))*(1-$)">
                                          <p:val>
                                            <p:fltVal val="0"/>
                                          </p:val>
                                        </p:tav>
                                        <p:tav tm="100000">
                                          <p:val>
                                            <p:fltVal val="1"/>
                                          </p:val>
                                        </p:tav>
                                      </p:tavLst>
                                    </p:anim>
                                    <p:anim calcmode="lin" valueType="num">
                                      <p:cBhvr>
                                        <p:cTn id="10" dur="500" fill="hold"/>
                                        <p:tgtEl>
                                          <p:spTgt spid="16385"/>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2" presetClass="entr" presetSubtype="2" fill="hold"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additive="base">
                                        <p:cTn id="15" dur="500" fill="hold"/>
                                        <p:tgtEl>
                                          <p:spTgt spid="3">
                                            <p:txEl>
                                              <p:pRg st="0" end="0"/>
                                            </p:txEl>
                                          </p:spTgt>
                                        </p:tgtEl>
                                        <p:attrNameLst>
                                          <p:attrName>ppt_x</p:attrName>
                                        </p:attrNameLst>
                                      </p:cBhvr>
                                      <p:tavLst>
                                        <p:tav tm="0">
                                          <p:val>
                                            <p:strVal val="1+#ppt_w/2"/>
                                          </p:val>
                                        </p:tav>
                                        <p:tav tm="100000">
                                          <p:val>
                                            <p:strVal val="#ppt_x"/>
                                          </p:val>
                                        </p:tav>
                                      </p:tavLst>
                                    </p:anim>
                                    <p:anim calcmode="lin" valueType="num">
                                      <p:cBhvr additive="base">
                                        <p:cTn id="16"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2" fill="hold"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additive="base">
                                        <p:cTn id="21" dur="500" fill="hold"/>
                                        <p:tgtEl>
                                          <p:spTgt spid="3">
                                            <p:txEl>
                                              <p:pRg st="1" end="1"/>
                                            </p:txEl>
                                          </p:spTgt>
                                        </p:tgtEl>
                                        <p:attrNameLst>
                                          <p:attrName>ppt_x</p:attrName>
                                        </p:attrNameLst>
                                      </p:cBhvr>
                                      <p:tavLst>
                                        <p:tav tm="0">
                                          <p:val>
                                            <p:strVal val="1+#ppt_w/2"/>
                                          </p:val>
                                        </p:tav>
                                        <p:tav tm="100000">
                                          <p:val>
                                            <p:strVal val="#ppt_x"/>
                                          </p:val>
                                        </p:tav>
                                      </p:tavLst>
                                    </p:anim>
                                    <p:anim calcmode="lin" valueType="num">
                                      <p:cBhvr additive="base">
                                        <p:cTn id="22"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2" fill="hold"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 calcmode="lin" valueType="num">
                                      <p:cBhvr additive="base">
                                        <p:cTn id="27" dur="500" fill="hold"/>
                                        <p:tgtEl>
                                          <p:spTgt spid="3">
                                            <p:txEl>
                                              <p:pRg st="2" end="2"/>
                                            </p:txEl>
                                          </p:spTgt>
                                        </p:tgtEl>
                                        <p:attrNameLst>
                                          <p:attrName>ppt_x</p:attrName>
                                        </p:attrNameLst>
                                      </p:cBhvr>
                                      <p:tavLst>
                                        <p:tav tm="0">
                                          <p:val>
                                            <p:strVal val="1+#ppt_w/2"/>
                                          </p:val>
                                        </p:tav>
                                        <p:tav tm="100000">
                                          <p:val>
                                            <p:strVal val="#ppt_x"/>
                                          </p:val>
                                        </p:tav>
                                      </p:tavLst>
                                    </p:anim>
                                    <p:anim calcmode="lin" valueType="num">
                                      <p:cBhvr additive="base">
                                        <p:cTn id="28"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2" fill="hold" nodeType="click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 calcmode="lin" valueType="num">
                                      <p:cBhvr additive="base">
                                        <p:cTn id="33" dur="500" fill="hold"/>
                                        <p:tgtEl>
                                          <p:spTgt spid="3">
                                            <p:txEl>
                                              <p:pRg st="3" end="3"/>
                                            </p:txEl>
                                          </p:spTgt>
                                        </p:tgtEl>
                                        <p:attrNameLst>
                                          <p:attrName>ppt_x</p:attrName>
                                        </p:attrNameLst>
                                      </p:cBhvr>
                                      <p:tavLst>
                                        <p:tav tm="0">
                                          <p:val>
                                            <p:strVal val="1+#ppt_w/2"/>
                                          </p:val>
                                        </p:tav>
                                        <p:tav tm="100000">
                                          <p:val>
                                            <p:strVal val="#ppt_x"/>
                                          </p:val>
                                        </p:tav>
                                      </p:tavLst>
                                    </p:anim>
                                    <p:anim calcmode="lin" valueType="num">
                                      <p:cBhvr additive="base">
                                        <p:cTn id="34"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2" fill="hold" nodeType="click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anim calcmode="lin" valueType="num">
                                      <p:cBhvr additive="base">
                                        <p:cTn id="39" dur="500" fill="hold"/>
                                        <p:tgtEl>
                                          <p:spTgt spid="3">
                                            <p:txEl>
                                              <p:pRg st="4" end="4"/>
                                            </p:txEl>
                                          </p:spTgt>
                                        </p:tgtEl>
                                        <p:attrNameLst>
                                          <p:attrName>ppt_x</p:attrName>
                                        </p:attrNameLst>
                                      </p:cBhvr>
                                      <p:tavLst>
                                        <p:tav tm="0">
                                          <p:val>
                                            <p:strVal val="1+#ppt_w/2"/>
                                          </p:val>
                                        </p:tav>
                                        <p:tav tm="100000">
                                          <p:val>
                                            <p:strVal val="#ppt_x"/>
                                          </p:val>
                                        </p:tav>
                                      </p:tavLst>
                                    </p:anim>
                                    <p:anim calcmode="lin" valueType="num">
                                      <p:cBhvr additive="base">
                                        <p:cTn id="40" dur="5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2" fill="hold" nodeType="clickEffect">
                                  <p:stCondLst>
                                    <p:cond delay="0"/>
                                  </p:stCondLst>
                                  <p:childTnLst>
                                    <p:set>
                                      <p:cBhvr>
                                        <p:cTn id="44" dur="1" fill="hold">
                                          <p:stCondLst>
                                            <p:cond delay="0"/>
                                          </p:stCondLst>
                                        </p:cTn>
                                        <p:tgtEl>
                                          <p:spTgt spid="3">
                                            <p:txEl>
                                              <p:pRg st="5" end="5"/>
                                            </p:txEl>
                                          </p:spTgt>
                                        </p:tgtEl>
                                        <p:attrNameLst>
                                          <p:attrName>style.visibility</p:attrName>
                                        </p:attrNameLst>
                                      </p:cBhvr>
                                      <p:to>
                                        <p:strVal val="visible"/>
                                      </p:to>
                                    </p:set>
                                    <p:anim calcmode="lin" valueType="num">
                                      <p:cBhvr additive="base">
                                        <p:cTn id="45" dur="500" fill="hold"/>
                                        <p:tgtEl>
                                          <p:spTgt spid="3">
                                            <p:txEl>
                                              <p:pRg st="5" end="5"/>
                                            </p:txEl>
                                          </p:spTgt>
                                        </p:tgtEl>
                                        <p:attrNameLst>
                                          <p:attrName>ppt_x</p:attrName>
                                        </p:attrNameLst>
                                      </p:cBhvr>
                                      <p:tavLst>
                                        <p:tav tm="0">
                                          <p:val>
                                            <p:strVal val="1+#ppt_w/2"/>
                                          </p:val>
                                        </p:tav>
                                        <p:tav tm="100000">
                                          <p:val>
                                            <p:strVal val="#ppt_x"/>
                                          </p:val>
                                        </p:tav>
                                      </p:tavLst>
                                    </p:anim>
                                    <p:anim calcmode="lin" valueType="num">
                                      <p:cBhvr additive="base">
                                        <p:cTn id="46" dur="500" fill="hold"/>
                                        <p:tgtEl>
                                          <p:spTgt spid="3">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2" fill="hold" nodeType="clickEffect">
                                  <p:stCondLst>
                                    <p:cond delay="0"/>
                                  </p:stCondLst>
                                  <p:childTnLst>
                                    <p:set>
                                      <p:cBhvr>
                                        <p:cTn id="50" dur="1" fill="hold">
                                          <p:stCondLst>
                                            <p:cond delay="0"/>
                                          </p:stCondLst>
                                        </p:cTn>
                                        <p:tgtEl>
                                          <p:spTgt spid="3">
                                            <p:txEl>
                                              <p:pRg st="6" end="6"/>
                                            </p:txEl>
                                          </p:spTgt>
                                        </p:tgtEl>
                                        <p:attrNameLst>
                                          <p:attrName>style.visibility</p:attrName>
                                        </p:attrNameLst>
                                      </p:cBhvr>
                                      <p:to>
                                        <p:strVal val="visible"/>
                                      </p:to>
                                    </p:set>
                                    <p:anim calcmode="lin" valueType="num">
                                      <p:cBhvr additive="base">
                                        <p:cTn id="51" dur="500" fill="hold"/>
                                        <p:tgtEl>
                                          <p:spTgt spid="3">
                                            <p:txEl>
                                              <p:pRg st="6" end="6"/>
                                            </p:txEl>
                                          </p:spTgt>
                                        </p:tgtEl>
                                        <p:attrNameLst>
                                          <p:attrName>ppt_x</p:attrName>
                                        </p:attrNameLst>
                                      </p:cBhvr>
                                      <p:tavLst>
                                        <p:tav tm="0">
                                          <p:val>
                                            <p:strVal val="1+#ppt_w/2"/>
                                          </p:val>
                                        </p:tav>
                                        <p:tav tm="100000">
                                          <p:val>
                                            <p:strVal val="#ppt_x"/>
                                          </p:val>
                                        </p:tav>
                                      </p:tavLst>
                                    </p:anim>
                                    <p:anim calcmode="lin" valueType="num">
                                      <p:cBhvr additive="base">
                                        <p:cTn id="52" dur="500" fill="hold"/>
                                        <p:tgtEl>
                                          <p:spTgt spid="3">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66943" y="188640"/>
            <a:ext cx="2720617" cy="523220"/>
          </a:xfrm>
          <a:prstGeom prst="rect">
            <a:avLst/>
          </a:prstGeom>
        </p:spPr>
        <p:txBody>
          <a:bodyPr wrap="none">
            <a:spAutoFit/>
          </a:bodyPr>
          <a:lstStyle/>
          <a:p>
            <a:r>
              <a:rPr lang="en-GB" sz="2800" b="1">
                <a:solidFill>
                  <a:srgbClr val="0070C0"/>
                </a:solidFill>
                <a:latin typeface="Comic Sans MS" pitchFamily="66" charset="0"/>
              </a:rPr>
              <a:t>Home Learning</a:t>
            </a:r>
            <a:endParaRPr lang="en-GB" sz="2800" b="1"/>
          </a:p>
        </p:txBody>
      </p:sp>
      <p:sp>
        <p:nvSpPr>
          <p:cNvPr id="3" name="Rectangle 2"/>
          <p:cNvSpPr/>
          <p:nvPr/>
        </p:nvSpPr>
        <p:spPr>
          <a:xfrm>
            <a:off x="366943" y="548680"/>
            <a:ext cx="8056707" cy="7848302"/>
          </a:xfrm>
          <a:prstGeom prst="rect">
            <a:avLst/>
          </a:prstGeom>
        </p:spPr>
        <p:txBody>
          <a:bodyPr wrap="square">
            <a:spAutoFit/>
          </a:bodyPr>
          <a:lstStyle/>
          <a:p>
            <a:r>
              <a:rPr lang="en-GB" sz="2600" b="1">
                <a:latin typeface="Comic Sans MS" panose="030F0702030302020204" pitchFamily="66" charset="0"/>
              </a:rPr>
              <a:t>English</a:t>
            </a:r>
            <a:r>
              <a:rPr lang="en-GB" sz="2600">
                <a:latin typeface="Comic Sans MS" panose="030F0702030302020204" pitchFamily="66" charset="0"/>
              </a:rPr>
              <a:t> – Phonics/spellings to practice via </a:t>
            </a:r>
            <a:r>
              <a:rPr lang="en-GB" sz="2600">
                <a:solidFill>
                  <a:srgbClr val="00B0F0"/>
                </a:solidFill>
                <a:latin typeface="Comic Sans MS" panose="030F0702030302020204" pitchFamily="66" charset="0"/>
              </a:rPr>
              <a:t>Spelling Shed </a:t>
            </a:r>
            <a:r>
              <a:rPr lang="en-GB" sz="2600">
                <a:latin typeface="Comic Sans MS" panose="030F0702030302020204" pitchFamily="66" charset="0"/>
              </a:rPr>
              <a:t>weekly. </a:t>
            </a:r>
          </a:p>
          <a:p>
            <a:endParaRPr lang="en-GB" sz="2600">
              <a:latin typeface="Comic Sans MS" panose="030F0702030302020204" pitchFamily="66" charset="0"/>
            </a:endParaRPr>
          </a:p>
          <a:p>
            <a:r>
              <a:rPr lang="en-GB" sz="2600" b="1">
                <a:latin typeface="Comic Sans MS" panose="030F0702030302020204" pitchFamily="66" charset="0"/>
              </a:rPr>
              <a:t>Maths</a:t>
            </a:r>
            <a:r>
              <a:rPr lang="en-GB" sz="2600">
                <a:latin typeface="Comic Sans MS" panose="030F0702030302020204" pitchFamily="66" charset="0"/>
              </a:rPr>
              <a:t> – Quizzes and activities via </a:t>
            </a:r>
            <a:r>
              <a:rPr lang="en-GB" sz="2600">
                <a:solidFill>
                  <a:srgbClr val="7030A0"/>
                </a:solidFill>
                <a:latin typeface="Comic Sans MS" panose="030F0702030302020204" pitchFamily="66" charset="0"/>
              </a:rPr>
              <a:t>Maths Shed </a:t>
            </a:r>
            <a:r>
              <a:rPr lang="en-GB" sz="2600">
                <a:latin typeface="Comic Sans MS" panose="030F0702030302020204" pitchFamily="66" charset="0"/>
              </a:rPr>
              <a:t>to consolidate class learning weekly</a:t>
            </a:r>
          </a:p>
          <a:p>
            <a:endParaRPr lang="en-GB" sz="2600">
              <a:latin typeface="Comic Sans MS" panose="030F0702030302020204" pitchFamily="66" charset="0"/>
            </a:endParaRPr>
          </a:p>
          <a:p>
            <a:r>
              <a:rPr lang="en-GB" sz="2600" b="1">
                <a:latin typeface="Comic Sans MS" panose="030F0702030302020204" pitchFamily="66" charset="0"/>
              </a:rPr>
              <a:t>Times tables </a:t>
            </a:r>
            <a:r>
              <a:rPr lang="en-GB" sz="2600">
                <a:latin typeface="Comic Sans MS" panose="030F0702030302020204" pitchFamily="66" charset="0"/>
              </a:rPr>
              <a:t>– these will be sent home as we progress through the year (Number Sense scheme)</a:t>
            </a:r>
          </a:p>
          <a:p>
            <a:endParaRPr lang="en-GB" sz="2600">
              <a:latin typeface="Comic Sans MS" panose="030F0702030302020204" pitchFamily="66" charset="0"/>
            </a:endParaRPr>
          </a:p>
          <a:p>
            <a:r>
              <a:rPr lang="en-GB" sz="2600" b="1">
                <a:latin typeface="Comic Sans MS" panose="030F0702030302020204" pitchFamily="66" charset="0"/>
              </a:rPr>
              <a:t>Topic</a:t>
            </a:r>
            <a:r>
              <a:rPr lang="en-GB" sz="2600">
                <a:latin typeface="Comic Sans MS" panose="030F0702030302020204" pitchFamily="66" charset="0"/>
              </a:rPr>
              <a:t> – </a:t>
            </a:r>
            <a:r>
              <a:rPr lang="en-GB" sz="2600">
                <a:solidFill>
                  <a:srgbClr val="FF0000"/>
                </a:solidFill>
                <a:latin typeface="Comic Sans MS" panose="030F0702030302020204" pitchFamily="66" charset="0"/>
              </a:rPr>
              <a:t>Half termly or termly topic grid</a:t>
            </a:r>
          </a:p>
          <a:p>
            <a:endParaRPr lang="en-GB" sz="2600">
              <a:latin typeface="Comic Sans MS" panose="030F0702030302020204" pitchFamily="66" charset="0"/>
            </a:endParaRPr>
          </a:p>
          <a:p>
            <a:r>
              <a:rPr lang="en-GB" sz="2600">
                <a:latin typeface="Comic Sans MS" panose="030F0702030302020204" pitchFamily="66" charset="0"/>
              </a:rPr>
              <a:t>White Rose 1 minute Maths app is also very helpful for improving fluency. </a:t>
            </a:r>
          </a:p>
          <a:p>
            <a:endParaRPr lang="en-GB" sz="2800">
              <a:latin typeface="Comic Sans MS" panose="030F0702030302020204" pitchFamily="66" charset="0"/>
            </a:endParaRPr>
          </a:p>
          <a:p>
            <a:endParaRPr lang="en-GB" sz="2800">
              <a:latin typeface="Comic Sans MS" panose="030F0702030302020204" pitchFamily="66" charset="0"/>
            </a:endParaRPr>
          </a:p>
          <a:p>
            <a:endParaRPr lang="en-GB" sz="2800">
              <a:latin typeface="Comic Sans MS" panose="030F0702030302020204" pitchFamily="66" charset="0"/>
            </a:endParaRPr>
          </a:p>
          <a:p>
            <a:endParaRPr lang="en-GB" sz="2800">
              <a:latin typeface="Comic Sans MS" panose="030F0702030302020204" pitchFamily="66" charset="0"/>
            </a:endParaRPr>
          </a:p>
          <a:p>
            <a:r>
              <a:rPr lang="en-GB" sz="2800">
                <a:latin typeface="Comic Sans MS" panose="030F0702030302020204" pitchFamily="66" charset="0"/>
              </a:rPr>
              <a:t> </a:t>
            </a:r>
          </a:p>
        </p:txBody>
      </p:sp>
      <p:pic>
        <p:nvPicPr>
          <p:cNvPr id="5" name="Picture 4">
            <a:extLst>
              <a:ext uri="{FF2B5EF4-FFF2-40B4-BE49-F238E27FC236}">
                <a16:creationId xmlns:a16="http://schemas.microsoft.com/office/drawing/2014/main" id="{BD3620D4-7B5F-46AE-B14D-72F0C4A059D9}"/>
              </a:ext>
            </a:extLst>
          </p:cNvPr>
          <p:cNvPicPr>
            <a:picLocks noChangeAspect="1"/>
          </p:cNvPicPr>
          <p:nvPr/>
        </p:nvPicPr>
        <p:blipFill>
          <a:blip r:embed="rId4"/>
          <a:stretch>
            <a:fillRect/>
          </a:stretch>
        </p:blipFill>
        <p:spPr>
          <a:xfrm>
            <a:off x="6732240" y="5915543"/>
            <a:ext cx="1853552" cy="753816"/>
          </a:xfrm>
          <a:prstGeom prst="rect">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33267"/>
    </mc:Choice>
    <mc:Fallback>
      <p:transition spd="slow" advTm="3326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ppt_x</p:attrName>
                                        </p:attrNameLst>
                                      </p:cBhvr>
                                      <p:tavLst>
                                        <p:tav tm="0" fmla="#ppt_x+(cos(-2*pi*(1-$))*-#ppt_x-sin(-2*pi*(1-$))*(1-#ppt_y))*(1-$)">
                                          <p:val>
                                            <p:fltVal val="0"/>
                                          </p:val>
                                        </p:tav>
                                        <p:tav tm="100000">
                                          <p:val>
                                            <p:fltVal val="1"/>
                                          </p:val>
                                        </p:tav>
                                      </p:tavLst>
                                    </p:anim>
                                    <p:anim calcmode="lin" valueType="num">
                                      <p:cBhvr>
                                        <p:cTn id="10" dur="500" fill="hold"/>
                                        <p:tgtEl>
                                          <p:spTgt spid="2"/>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circle(in)">
                                      <p:cBhvr>
                                        <p:cTn id="15" dur="500"/>
                                        <p:tgtEl>
                                          <p:spTgt spid="3">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6" presetClass="entr" presetSubtype="16" fill="hold" nodeType="click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Effect transition="in" filter="circle(in)">
                                      <p:cBhvr>
                                        <p:cTn id="20" dur="500"/>
                                        <p:tgtEl>
                                          <p:spTgt spid="3">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6" presetClass="entr" presetSubtype="16"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circle(in)">
                                      <p:cBhvr>
                                        <p:cTn id="25" dur="500"/>
                                        <p:tgtEl>
                                          <p:spTgt spid="3">
                                            <p:txEl>
                                              <p:pRg st="4" end="4"/>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6" presetClass="entr" presetSubtype="16" fill="hold" nodeType="clickEffect">
                                  <p:stCondLst>
                                    <p:cond delay="0"/>
                                  </p:stCondLst>
                                  <p:childTnLst>
                                    <p:set>
                                      <p:cBhvr>
                                        <p:cTn id="29" dur="1" fill="hold">
                                          <p:stCondLst>
                                            <p:cond delay="0"/>
                                          </p:stCondLst>
                                        </p:cTn>
                                        <p:tgtEl>
                                          <p:spTgt spid="3">
                                            <p:txEl>
                                              <p:pRg st="6" end="6"/>
                                            </p:txEl>
                                          </p:spTgt>
                                        </p:tgtEl>
                                        <p:attrNameLst>
                                          <p:attrName>style.visibility</p:attrName>
                                        </p:attrNameLst>
                                      </p:cBhvr>
                                      <p:to>
                                        <p:strVal val="visible"/>
                                      </p:to>
                                    </p:set>
                                    <p:animEffect transition="in" filter="circle(in)">
                                      <p:cBhvr>
                                        <p:cTn id="30" dur="500"/>
                                        <p:tgtEl>
                                          <p:spTgt spid="3">
                                            <p:txEl>
                                              <p:pRg st="6" end="6"/>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6" presetClass="entr" presetSubtype="16" fill="hold" nodeType="click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animEffect transition="in" filter="circle(in)">
                                      <p:cBhvr>
                                        <p:cTn id="35" dur="500"/>
                                        <p:tgtEl>
                                          <p:spTgt spid="3">
                                            <p:txEl>
                                              <p:pRg st="8" end="8"/>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6" presetClass="entr" presetSubtype="16" fill="hold" nodeType="clickEffect">
                                  <p:stCondLst>
                                    <p:cond delay="0"/>
                                  </p:stCondLst>
                                  <p:childTnLst>
                                    <p:set>
                                      <p:cBhvr>
                                        <p:cTn id="39" dur="1" fill="hold">
                                          <p:stCondLst>
                                            <p:cond delay="0"/>
                                          </p:stCondLst>
                                        </p:cTn>
                                        <p:tgtEl>
                                          <p:spTgt spid="3">
                                            <p:txEl>
                                              <p:pRg st="13" end="13"/>
                                            </p:txEl>
                                          </p:spTgt>
                                        </p:tgtEl>
                                        <p:attrNameLst>
                                          <p:attrName>style.visibility</p:attrName>
                                        </p:attrNameLst>
                                      </p:cBhvr>
                                      <p:to>
                                        <p:strVal val="visible"/>
                                      </p:to>
                                    </p:set>
                                    <p:animEffect transition="in" filter="circle(in)">
                                      <p:cBhvr>
                                        <p:cTn id="40" dur="500"/>
                                        <p:tgtEl>
                                          <p:spTgt spid="3">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556792"/>
            <a:ext cx="8229600" cy="4525963"/>
          </a:xfrm>
        </p:spPr>
        <p:txBody>
          <a:bodyPr>
            <a:normAutofit/>
          </a:bodyPr>
          <a:lstStyle/>
          <a:p>
            <a:pPr>
              <a:buFont typeface="Wingdings" panose="05000000000000000000" pitchFamily="2" charset="2"/>
              <a:buChar char="Ø"/>
            </a:pPr>
            <a:r>
              <a:rPr lang="en-GB" sz="2800">
                <a:latin typeface="Comic Sans MS" pitchFamily="66" charset="0"/>
              </a:rPr>
              <a:t>Children will develop their independent learning skills.</a:t>
            </a:r>
          </a:p>
          <a:p>
            <a:pPr>
              <a:buFont typeface="Wingdings" panose="05000000000000000000" pitchFamily="2" charset="2"/>
              <a:buChar char="Ø"/>
            </a:pPr>
            <a:endParaRPr lang="en-GB" sz="2800">
              <a:latin typeface="Comic Sans MS" pitchFamily="66" charset="0"/>
            </a:endParaRPr>
          </a:p>
          <a:p>
            <a:pPr>
              <a:buFont typeface="Wingdings" panose="05000000000000000000" pitchFamily="2" charset="2"/>
              <a:buChar char="Ø"/>
            </a:pPr>
            <a:r>
              <a:rPr lang="en-GB" sz="2800">
                <a:latin typeface="Comic Sans MS" pitchFamily="66" charset="0"/>
              </a:rPr>
              <a:t>Children will be expected to focus on their learning and to take pride in their work both in content and presentation.</a:t>
            </a:r>
          </a:p>
        </p:txBody>
      </p:sp>
      <p:sp>
        <p:nvSpPr>
          <p:cNvPr id="2" name="Title 1"/>
          <p:cNvSpPr>
            <a:spLocks noGrp="1"/>
          </p:cNvSpPr>
          <p:nvPr>
            <p:ph type="title"/>
          </p:nvPr>
        </p:nvSpPr>
        <p:spPr>
          <a:xfrm>
            <a:off x="277180" y="396626"/>
            <a:ext cx="8589640" cy="757237"/>
          </a:xfrm>
        </p:spPr>
        <p:txBody>
          <a:bodyPr>
            <a:normAutofit/>
          </a:bodyPr>
          <a:lstStyle/>
          <a:p>
            <a:r>
              <a:rPr lang="en-GB" sz="2700">
                <a:solidFill>
                  <a:srgbClr val="7030A0"/>
                </a:solidFill>
                <a:effectLst/>
                <a:latin typeface="Comic Sans MS" pitchFamily="66" charset="0"/>
              </a:rPr>
              <a:t>Expectations for learning and behaviour in Year 3</a:t>
            </a:r>
          </a:p>
        </p:txBody>
      </p:sp>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24635"/>
    </mc:Choice>
    <mc:Fallback>
      <p:transition spd="slow" advTm="2463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E4CCBFD-C310-4B85-AB43-9DC4DA953F53}"/>
              </a:ext>
            </a:extLst>
          </p:cNvPr>
          <p:cNvSpPr txBox="1"/>
          <p:nvPr/>
        </p:nvSpPr>
        <p:spPr>
          <a:xfrm>
            <a:off x="186665" y="1628800"/>
            <a:ext cx="8770670" cy="3958178"/>
          </a:xfrm>
          <a:prstGeom prst="rect">
            <a:avLst/>
          </a:prstGeom>
          <a:noFill/>
        </p:spPr>
        <p:txBody>
          <a:bodyPr wrap="square" lIns="68750" tIns="34375" rIns="68750" bIns="34375" rtlCol="0" anchor="t">
            <a:spAutoFit/>
          </a:bodyPr>
          <a:lstStyle/>
          <a:p>
            <a:pPr marL="257827" indent="-257827" defTabSz="687537">
              <a:buFont typeface="Wingdings" panose="05000000000000000000" pitchFamily="2" charset="2"/>
              <a:buChar char="Ø"/>
            </a:pPr>
            <a:r>
              <a:rPr lang="en-GB" sz="1805">
                <a:solidFill>
                  <a:prstClr val="black"/>
                </a:solidFill>
                <a:latin typeface="Comic Sans MS"/>
              </a:rPr>
              <a:t>Praise and encouragement</a:t>
            </a:r>
          </a:p>
          <a:p>
            <a:pPr defTabSz="687537"/>
            <a:endParaRPr lang="en-GB" sz="1805">
              <a:solidFill>
                <a:prstClr val="black"/>
              </a:solidFill>
              <a:latin typeface="Comic Sans MS"/>
            </a:endParaRPr>
          </a:p>
          <a:p>
            <a:pPr marL="214855" indent="-214855" defTabSz="687537">
              <a:buFont typeface="Wingdings" panose="05000000000000000000" pitchFamily="2" charset="2"/>
              <a:buChar char="Ø"/>
            </a:pPr>
            <a:r>
              <a:rPr lang="en-GB" sz="1805">
                <a:solidFill>
                  <a:prstClr val="black"/>
                </a:solidFill>
                <a:latin typeface="Comic Sans MS"/>
              </a:rPr>
              <a:t>Marble Jar- work towards class rewards </a:t>
            </a:r>
            <a:r>
              <a:rPr lang="en-GB" sz="1805" err="1">
                <a:solidFill>
                  <a:prstClr val="black"/>
                </a:solidFill>
                <a:latin typeface="Comic Sans MS"/>
              </a:rPr>
              <a:t>ie</a:t>
            </a:r>
            <a:r>
              <a:rPr lang="en-GB" sz="1805">
                <a:solidFill>
                  <a:prstClr val="black"/>
                </a:solidFill>
                <a:latin typeface="Comic Sans MS"/>
              </a:rPr>
              <a:t> golden time</a:t>
            </a:r>
          </a:p>
          <a:p>
            <a:pPr defTabSz="687537"/>
            <a:endParaRPr lang="en-GB" sz="1805">
              <a:solidFill>
                <a:prstClr val="black"/>
              </a:solidFill>
              <a:latin typeface="Comic Sans MS" panose="030F0702030302020204" pitchFamily="66" charset="0"/>
            </a:endParaRPr>
          </a:p>
          <a:p>
            <a:pPr marL="214855" indent="-214855" defTabSz="687537">
              <a:buFont typeface="Wingdings" panose="05000000000000000000" pitchFamily="2" charset="2"/>
              <a:buChar char="Ø"/>
            </a:pPr>
            <a:r>
              <a:rPr lang="en-GB" sz="1805">
                <a:solidFill>
                  <a:prstClr val="black"/>
                </a:solidFill>
                <a:latin typeface="Comic Sans MS"/>
              </a:rPr>
              <a:t>Team points</a:t>
            </a:r>
          </a:p>
          <a:p>
            <a:pPr defTabSz="687537"/>
            <a:endParaRPr lang="en-GB" sz="1805">
              <a:solidFill>
                <a:prstClr val="black"/>
              </a:solidFill>
              <a:latin typeface="Comic Sans MS" panose="030F0702030302020204" pitchFamily="66" charset="0"/>
            </a:endParaRPr>
          </a:p>
          <a:p>
            <a:pPr marL="214855" indent="-214855" defTabSz="687537">
              <a:buFont typeface="Wingdings" panose="05000000000000000000" pitchFamily="2" charset="2"/>
              <a:buChar char="Ø"/>
            </a:pPr>
            <a:r>
              <a:rPr lang="en-GB" sz="1805">
                <a:solidFill>
                  <a:prstClr val="black"/>
                </a:solidFill>
                <a:latin typeface="Comic Sans MS"/>
              </a:rPr>
              <a:t>Sanctions- warning, yellow and red card system, for use on both the playground and classroom.</a:t>
            </a:r>
          </a:p>
          <a:p>
            <a:pPr marL="214855" indent="-214855" defTabSz="687537">
              <a:buFont typeface="Wingdings" panose="05000000000000000000" pitchFamily="2" charset="2"/>
              <a:buChar char="Ø"/>
            </a:pPr>
            <a:endParaRPr lang="en-GB" sz="1805">
              <a:solidFill>
                <a:prstClr val="black"/>
              </a:solidFill>
              <a:latin typeface="Comic Sans MS"/>
            </a:endParaRPr>
          </a:p>
          <a:p>
            <a:pPr defTabSz="687537"/>
            <a:r>
              <a:rPr lang="en-GB" sz="1805">
                <a:solidFill>
                  <a:prstClr val="black"/>
                </a:solidFill>
                <a:latin typeface="Comic Sans MS"/>
              </a:rPr>
              <a:t>(warning, then a yellow card then a second yellow card= lose 5 minutes of playtime. This is reset at lunchtime. Red cards can be given straight or after WYY)</a:t>
            </a:r>
            <a:endParaRPr lang="en-GB" sz="1805">
              <a:solidFill>
                <a:prstClr val="black"/>
              </a:solidFill>
              <a:latin typeface="Comic Sans MS" panose="030F0702030302020204" pitchFamily="66" charset="0"/>
            </a:endParaRPr>
          </a:p>
          <a:p>
            <a:pPr marL="214855" indent="-214855" defTabSz="687537">
              <a:buFont typeface="Wingdings" panose="05000000000000000000" pitchFamily="2" charset="2"/>
              <a:buChar char="Ø"/>
            </a:pPr>
            <a:endParaRPr lang="en-GB" sz="1805">
              <a:solidFill>
                <a:prstClr val="black"/>
              </a:solidFill>
              <a:latin typeface="Comic Sans MS" panose="030F0702030302020204" pitchFamily="66" charset="0"/>
            </a:endParaRPr>
          </a:p>
          <a:p>
            <a:pPr defTabSz="687537"/>
            <a:endParaRPr lang="en-GB" sz="1805">
              <a:solidFill>
                <a:prstClr val="black"/>
              </a:solidFill>
              <a:latin typeface="Comic Sans MS" panose="030F0702030302020204" pitchFamily="66" charset="0"/>
            </a:endParaRPr>
          </a:p>
        </p:txBody>
      </p:sp>
      <p:sp>
        <p:nvSpPr>
          <p:cNvPr id="5" name="Rectangle 4">
            <a:extLst>
              <a:ext uri="{FF2B5EF4-FFF2-40B4-BE49-F238E27FC236}">
                <a16:creationId xmlns:a16="http://schemas.microsoft.com/office/drawing/2014/main" id="{06C24860-B4F6-495A-B1E8-04993EA6FF12}"/>
              </a:ext>
            </a:extLst>
          </p:cNvPr>
          <p:cNvSpPr/>
          <p:nvPr/>
        </p:nvSpPr>
        <p:spPr>
          <a:xfrm>
            <a:off x="2195736" y="620688"/>
            <a:ext cx="4234516" cy="624830"/>
          </a:xfrm>
          <a:prstGeom prst="rect">
            <a:avLst/>
          </a:prstGeom>
        </p:spPr>
        <p:txBody>
          <a:bodyPr wrap="none" lIns="68750" tIns="34375" rIns="68750" bIns="34375" anchor="t">
            <a:spAutoFit/>
          </a:bodyPr>
          <a:lstStyle/>
          <a:p>
            <a:pPr defTabSz="687537"/>
            <a:r>
              <a:rPr lang="en-GB" sz="3609">
                <a:solidFill>
                  <a:srgbClr val="7030A0"/>
                </a:solidFill>
                <a:latin typeface="Comic Sans MS"/>
              </a:rPr>
              <a:t>Rewards</a:t>
            </a:r>
            <a:r>
              <a:rPr lang="en-GB" sz="3609">
                <a:solidFill>
                  <a:srgbClr val="7030A0"/>
                </a:solidFill>
                <a:latin typeface="Calibri"/>
                <a:ea typeface="Calibri"/>
                <a:cs typeface="Calibri"/>
              </a:rPr>
              <a:t>/</a:t>
            </a:r>
            <a:r>
              <a:rPr lang="en-GB" sz="3609">
                <a:solidFill>
                  <a:srgbClr val="7030A0"/>
                </a:solidFill>
                <a:latin typeface="Comic Sans MS" panose="030F0702030302020204" pitchFamily="66" charset="0"/>
                <a:ea typeface="Calibri"/>
                <a:cs typeface="Calibri"/>
              </a:rPr>
              <a:t>Sanctions</a:t>
            </a:r>
            <a:endParaRPr lang="en-GB" sz="3609">
              <a:solidFill>
                <a:srgbClr val="7030A0"/>
              </a:solidFill>
              <a:latin typeface="Comic Sans MS" panose="030F0702030302020204" pitchFamily="66" charset="0"/>
            </a:endParaRPr>
          </a:p>
        </p:txBody>
      </p:sp>
      <p:pic>
        <p:nvPicPr>
          <p:cNvPr id="6" name="Picture 5">
            <a:extLst>
              <a:ext uri="{FF2B5EF4-FFF2-40B4-BE49-F238E27FC236}">
                <a16:creationId xmlns:a16="http://schemas.microsoft.com/office/drawing/2014/main" id="{BF89C4AE-0BCB-466B-9909-F8DFD5A30F99}"/>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343132" y="5036575"/>
            <a:ext cx="1168192" cy="1168192"/>
          </a:xfrm>
          <a:prstGeom prst="rect">
            <a:avLst/>
          </a:prstGeom>
        </p:spPr>
      </p:pic>
    </p:spTree>
    <p:extLst>
      <p:ext uri="{BB962C8B-B14F-4D97-AF65-F5344CB8AC3E}">
        <p14:creationId xmlns:p14="http://schemas.microsoft.com/office/powerpoint/2010/main" val="53339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 calcmode="lin" valueType="num">
                                      <p:cBhvr>
                                        <p:cTn id="9" dur="500" fill="hold"/>
                                        <p:tgtEl>
                                          <p:spTgt spid="5"/>
                                        </p:tgtEl>
                                        <p:attrNameLst>
                                          <p:attrName>ppt_x</p:attrName>
                                        </p:attrNameLst>
                                      </p:cBhvr>
                                      <p:tavLst>
                                        <p:tav tm="0" fmla="#ppt_x+(cos(-2*pi*(1-$))*-#ppt_x-sin(-2*pi*(1-$))*(1-#ppt_y))*(1-$)">
                                          <p:val>
                                            <p:fltVal val="0"/>
                                          </p:val>
                                        </p:tav>
                                        <p:tav tm="100000">
                                          <p:val>
                                            <p:fltVal val="1"/>
                                          </p:val>
                                        </p:tav>
                                      </p:tavLst>
                                    </p:anim>
                                    <p:anim calcmode="lin" valueType="num">
                                      <p:cBhvr>
                                        <p:cTn id="10" dur="500" fill="hold"/>
                                        <p:tgtEl>
                                          <p:spTgt spid="5"/>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4">
                                            <p:txEl>
                                              <p:pRg st="8" end="8"/>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23528" y="3213398"/>
            <a:ext cx="4248472" cy="2735882"/>
          </a:xfrm>
        </p:spPr>
        <p:txBody>
          <a:bodyPr>
            <a:normAutofit fontScale="92500" lnSpcReduction="20000"/>
          </a:bodyPr>
          <a:lstStyle/>
          <a:p>
            <a:pPr algn="l"/>
            <a:r>
              <a:rPr lang="en-US" sz="1900">
                <a:solidFill>
                  <a:srgbClr val="00B050"/>
                </a:solidFill>
                <a:latin typeface="Comic Sans MS" panose="030F0702030302020204" pitchFamily="66" charset="0"/>
              </a:rPr>
              <a:t>All children need the following</a:t>
            </a:r>
          </a:p>
          <a:p>
            <a:pPr marL="285750" indent="-285750" algn="l">
              <a:buFont typeface="Arial" panose="020B0604020202020204" pitchFamily="34" charset="0"/>
              <a:buChar char="•"/>
            </a:pPr>
            <a:r>
              <a:rPr lang="en-US" sz="1900">
                <a:latin typeface="Comic Sans MS" panose="030F0702030302020204" pitchFamily="66" charset="0"/>
              </a:rPr>
              <a:t>HB pencil and a spare</a:t>
            </a:r>
          </a:p>
          <a:p>
            <a:pPr marL="285750" indent="-285750" algn="l">
              <a:buFont typeface="Arial" panose="020B0604020202020204" pitchFamily="34" charset="0"/>
              <a:buChar char="•"/>
            </a:pPr>
            <a:r>
              <a:rPr lang="en-US" sz="1900">
                <a:latin typeface="Comic Sans MS" panose="030F0702030302020204" pitchFamily="66" charset="0"/>
              </a:rPr>
              <a:t>Blue </a:t>
            </a:r>
            <a:r>
              <a:rPr lang="en-US" sz="1900" err="1">
                <a:latin typeface="Comic Sans MS" panose="030F0702030302020204" pitchFamily="66" charset="0"/>
              </a:rPr>
              <a:t>fibre</a:t>
            </a:r>
            <a:r>
              <a:rPr lang="en-US" sz="1900">
                <a:latin typeface="Comic Sans MS" panose="030F0702030302020204" pitchFamily="66" charset="0"/>
              </a:rPr>
              <a:t> tip handwriting pen</a:t>
            </a:r>
          </a:p>
          <a:p>
            <a:pPr marL="285750" indent="-285750" algn="l">
              <a:buFont typeface="Arial" panose="020B0604020202020204" pitchFamily="34" charset="0"/>
              <a:buChar char="•"/>
            </a:pPr>
            <a:r>
              <a:rPr lang="en-US" sz="1900">
                <a:latin typeface="Comic Sans MS" panose="030F0702030302020204" pitchFamily="66" charset="0"/>
              </a:rPr>
              <a:t>Small selection of </a:t>
            </a:r>
            <a:r>
              <a:rPr lang="en-US" sz="1900" err="1">
                <a:latin typeface="Comic Sans MS" panose="030F0702030302020204" pitchFamily="66" charset="0"/>
              </a:rPr>
              <a:t>colouring</a:t>
            </a:r>
            <a:r>
              <a:rPr lang="en-US" sz="1900">
                <a:latin typeface="Comic Sans MS" panose="030F0702030302020204" pitchFamily="66" charset="0"/>
              </a:rPr>
              <a:t> pencils</a:t>
            </a:r>
          </a:p>
          <a:p>
            <a:pPr marL="285750" indent="-285750" algn="l">
              <a:buFont typeface="Arial" panose="020B0604020202020204" pitchFamily="34" charset="0"/>
              <a:buChar char="•"/>
            </a:pPr>
            <a:r>
              <a:rPr lang="en-US" sz="1900">
                <a:latin typeface="Comic Sans MS" panose="030F0702030302020204" pitchFamily="66" charset="0"/>
              </a:rPr>
              <a:t>Whiteboard pen</a:t>
            </a:r>
          </a:p>
          <a:p>
            <a:pPr marL="285750" indent="-285750" algn="l">
              <a:buFont typeface="Arial" panose="020B0604020202020204" pitchFamily="34" charset="0"/>
              <a:buChar char="•"/>
            </a:pPr>
            <a:r>
              <a:rPr lang="en-US" sz="1900">
                <a:latin typeface="Comic Sans MS" panose="030F0702030302020204" pitchFamily="66" charset="0"/>
              </a:rPr>
              <a:t>Small children’s scissors</a:t>
            </a:r>
          </a:p>
          <a:p>
            <a:pPr marL="285750" indent="-285750" algn="l">
              <a:buFont typeface="Arial" panose="020B0604020202020204" pitchFamily="34" charset="0"/>
              <a:buChar char="•"/>
            </a:pPr>
            <a:r>
              <a:rPr lang="en-US" sz="1900">
                <a:latin typeface="Comic Sans MS" panose="030F0702030302020204" pitchFamily="66" charset="0"/>
              </a:rPr>
              <a:t>15com ruler</a:t>
            </a:r>
          </a:p>
          <a:p>
            <a:pPr marL="285750" indent="-285750" algn="l">
              <a:buFont typeface="Arial" panose="020B0604020202020204" pitchFamily="34" charset="0"/>
              <a:buChar char="•"/>
            </a:pPr>
            <a:r>
              <a:rPr lang="en-US" sz="1900">
                <a:latin typeface="Comic Sans MS" panose="030F0702030302020204" pitchFamily="66" charset="0"/>
              </a:rPr>
              <a:t>Eraser</a:t>
            </a:r>
          </a:p>
          <a:p>
            <a:pPr marL="285750" indent="-285750" algn="l">
              <a:buFont typeface="Arial" panose="020B0604020202020204" pitchFamily="34" charset="0"/>
              <a:buChar char="•"/>
            </a:pPr>
            <a:r>
              <a:rPr lang="en-US" sz="1900">
                <a:latin typeface="Comic Sans MS" panose="030F0702030302020204" pitchFamily="66" charset="0"/>
              </a:rPr>
              <a:t>Small pencil sharpener</a:t>
            </a:r>
          </a:p>
          <a:p>
            <a:pPr marL="285750" indent="-285750" algn="l">
              <a:buFont typeface="Arial" panose="020B0604020202020204" pitchFamily="34" charset="0"/>
              <a:buChar char="•"/>
            </a:pPr>
            <a:endParaRPr lang="en-GB"/>
          </a:p>
        </p:txBody>
      </p:sp>
      <p:pic>
        <p:nvPicPr>
          <p:cNvPr id="1026" name="Picture 2" descr="https://www.manorcroftschool.co.uk/_site/data/images/news/74/main-Pencil%20Cas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956" y="-21365765"/>
            <a:ext cx="1928813" cy="152876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rotWithShape="1">
          <a:blip r:embed="rId3"/>
          <a:srcRect t="8302" b="3940"/>
          <a:stretch/>
        </p:blipFill>
        <p:spPr>
          <a:xfrm>
            <a:off x="3612667" y="5129012"/>
            <a:ext cx="1620990" cy="1640536"/>
          </a:xfrm>
          <a:prstGeom prst="rect">
            <a:avLst/>
          </a:prstGeom>
        </p:spPr>
      </p:pic>
      <p:sp>
        <p:nvSpPr>
          <p:cNvPr id="5" name="TextBox 4">
            <a:extLst>
              <a:ext uri="{FF2B5EF4-FFF2-40B4-BE49-F238E27FC236}">
                <a16:creationId xmlns:a16="http://schemas.microsoft.com/office/drawing/2014/main" id="{7A10B0AA-2E62-4A1E-A5A0-170E38D9755C}"/>
              </a:ext>
            </a:extLst>
          </p:cNvPr>
          <p:cNvSpPr txBox="1"/>
          <p:nvPr/>
        </p:nvSpPr>
        <p:spPr>
          <a:xfrm>
            <a:off x="673924" y="404664"/>
            <a:ext cx="7498476" cy="584775"/>
          </a:xfrm>
          <a:prstGeom prst="rect">
            <a:avLst/>
          </a:prstGeom>
          <a:noFill/>
        </p:spPr>
        <p:txBody>
          <a:bodyPr wrap="square" rtlCol="0">
            <a:spAutoFit/>
          </a:bodyPr>
          <a:lstStyle/>
          <a:p>
            <a:r>
              <a:rPr lang="en-US" sz="3200">
                <a:solidFill>
                  <a:srgbClr val="7030A0"/>
                </a:solidFill>
                <a:latin typeface="Comic Sans MS" panose="030F0702030302020204" pitchFamily="66" charset="0"/>
              </a:rPr>
              <a:t>What do the children need</a:t>
            </a:r>
            <a:endParaRPr lang="en-GB" sz="3200">
              <a:solidFill>
                <a:srgbClr val="7030A0"/>
              </a:solidFill>
              <a:latin typeface="Comic Sans MS" panose="030F0702030302020204" pitchFamily="66" charset="0"/>
            </a:endParaRPr>
          </a:p>
        </p:txBody>
      </p:sp>
      <p:sp>
        <p:nvSpPr>
          <p:cNvPr id="7" name="TextBox 6">
            <a:extLst>
              <a:ext uri="{FF2B5EF4-FFF2-40B4-BE49-F238E27FC236}">
                <a16:creationId xmlns:a16="http://schemas.microsoft.com/office/drawing/2014/main" id="{881BEF9F-C81A-4A34-8B03-70A0975B6691}"/>
              </a:ext>
            </a:extLst>
          </p:cNvPr>
          <p:cNvSpPr txBox="1"/>
          <p:nvPr/>
        </p:nvSpPr>
        <p:spPr>
          <a:xfrm>
            <a:off x="323528" y="990155"/>
            <a:ext cx="8820472" cy="1938992"/>
          </a:xfrm>
          <a:prstGeom prst="rect">
            <a:avLst/>
          </a:prstGeom>
          <a:noFill/>
        </p:spPr>
        <p:txBody>
          <a:bodyPr wrap="square" rtlCol="0">
            <a:spAutoFit/>
          </a:bodyPr>
          <a:lstStyle/>
          <a:p>
            <a:r>
              <a:rPr lang="en-US" sz="2000">
                <a:latin typeface="Comic Sans MS" panose="030F0702030302020204" pitchFamily="66" charset="0"/>
              </a:rPr>
              <a:t>KS2 Pencil case- must be see through and small.</a:t>
            </a:r>
          </a:p>
          <a:p>
            <a:r>
              <a:rPr lang="en-US" sz="2000">
                <a:latin typeface="Comic Sans MS" panose="030F0702030302020204" pitchFamily="66" charset="0"/>
              </a:rPr>
              <a:t>Children in KS2 (Y3-Y6) need to bring their own pencil case to school, however please can we ask that these are see through small and only contain the necessary items. Large pencil cases are hard to store in the children’s trays and expensive, unnecessary stationery can easily get lost</a:t>
            </a:r>
            <a:r>
              <a:rPr lang="en-US"/>
              <a:t>.</a:t>
            </a:r>
            <a:endParaRPr lang="en-GB"/>
          </a:p>
        </p:txBody>
      </p:sp>
      <p:sp>
        <p:nvSpPr>
          <p:cNvPr id="8" name="TextBox 7">
            <a:extLst>
              <a:ext uri="{FF2B5EF4-FFF2-40B4-BE49-F238E27FC236}">
                <a16:creationId xmlns:a16="http://schemas.microsoft.com/office/drawing/2014/main" id="{E143CB64-68FF-4AE2-AA72-2D41AB1A8534}"/>
              </a:ext>
            </a:extLst>
          </p:cNvPr>
          <p:cNvSpPr txBox="1"/>
          <p:nvPr/>
        </p:nvSpPr>
        <p:spPr>
          <a:xfrm>
            <a:off x="5508104" y="3342494"/>
            <a:ext cx="3024336" cy="2862322"/>
          </a:xfrm>
          <a:prstGeom prst="rect">
            <a:avLst/>
          </a:prstGeom>
          <a:noFill/>
        </p:spPr>
        <p:txBody>
          <a:bodyPr wrap="square" rtlCol="0">
            <a:spAutoFit/>
          </a:bodyPr>
          <a:lstStyle/>
          <a:p>
            <a:r>
              <a:rPr lang="en-US">
                <a:solidFill>
                  <a:srgbClr val="FF0000"/>
                </a:solidFill>
                <a:latin typeface="Comic Sans MS" panose="030F0702030302020204" pitchFamily="66" charset="0"/>
              </a:rPr>
              <a:t>Not needed</a:t>
            </a:r>
          </a:p>
          <a:p>
            <a:r>
              <a:rPr lang="en-US">
                <a:latin typeface="Comic Sans MS" panose="030F0702030302020204" pitchFamily="66" charset="0"/>
              </a:rPr>
              <a:t>Felt tip pens</a:t>
            </a:r>
          </a:p>
          <a:p>
            <a:r>
              <a:rPr lang="en-US">
                <a:latin typeface="Comic Sans MS" panose="030F0702030302020204" pitchFamily="66" charset="0"/>
              </a:rPr>
              <a:t>Sharpie pens</a:t>
            </a:r>
          </a:p>
          <a:p>
            <a:r>
              <a:rPr lang="en-US">
                <a:latin typeface="Comic Sans MS" panose="030F0702030302020204" pitchFamily="66" charset="0"/>
              </a:rPr>
              <a:t>Gel pens</a:t>
            </a:r>
          </a:p>
          <a:p>
            <a:r>
              <a:rPr lang="en-US">
                <a:latin typeface="Comic Sans MS" panose="030F0702030302020204" pitchFamily="66" charset="0"/>
              </a:rPr>
              <a:t>Ink erasers</a:t>
            </a:r>
          </a:p>
          <a:p>
            <a:r>
              <a:rPr lang="en-US">
                <a:latin typeface="Comic Sans MS" panose="030F0702030302020204" pitchFamily="66" charset="0"/>
              </a:rPr>
              <a:t>Compass/set square</a:t>
            </a:r>
          </a:p>
          <a:p>
            <a:r>
              <a:rPr lang="en-US">
                <a:latin typeface="Comic Sans MS" panose="030F0702030302020204" pitchFamily="66" charset="0"/>
              </a:rPr>
              <a:t>Any novelty items, please no erasers, pens, pencils that could cause a distraction</a:t>
            </a:r>
            <a:endParaRPr lang="en-GB">
              <a:latin typeface="Comic Sans MS" panose="030F0702030302020204" pitchFamily="66" charset="0"/>
            </a:endParaRPr>
          </a:p>
        </p:txBody>
      </p:sp>
    </p:spTree>
    <p:extLst>
      <p:ext uri="{BB962C8B-B14F-4D97-AF65-F5344CB8AC3E}">
        <p14:creationId xmlns:p14="http://schemas.microsoft.com/office/powerpoint/2010/main" val="35290420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solidFill>
                  <a:srgbClr val="7030A0"/>
                </a:solidFill>
                <a:latin typeface="Comic Sans MS" panose="030F0702030302020204" pitchFamily="66" charset="0"/>
              </a:rPr>
              <a:t>Water bottles &amp; Snack</a:t>
            </a:r>
            <a:r>
              <a:rPr lang="en-GB">
                <a:solidFill>
                  <a:srgbClr val="7030A0"/>
                </a:solidFill>
                <a:latin typeface="Comic Sans MS" panose="030F0702030302020204" pitchFamily="66" charset="0"/>
                <a:sym typeface="Webdings" panose="05030102010509060703" pitchFamily="18" charset="2"/>
              </a:rPr>
              <a:t></a:t>
            </a:r>
            <a:endParaRPr lang="en-GB">
              <a:solidFill>
                <a:srgbClr val="7030A0"/>
              </a:solidFill>
              <a:latin typeface="Comic Sans MS" panose="030F0702030302020204" pitchFamily="66" charset="0"/>
            </a:endParaRPr>
          </a:p>
        </p:txBody>
      </p:sp>
      <p:sp>
        <p:nvSpPr>
          <p:cNvPr id="3" name="Content Placeholder 2"/>
          <p:cNvSpPr>
            <a:spLocks noGrp="1"/>
          </p:cNvSpPr>
          <p:nvPr>
            <p:ph idx="1"/>
          </p:nvPr>
        </p:nvSpPr>
        <p:spPr/>
        <p:txBody>
          <a:bodyPr>
            <a:normAutofit/>
          </a:bodyPr>
          <a:lstStyle/>
          <a:p>
            <a:r>
              <a:rPr lang="en-GB" sz="2400">
                <a:latin typeface="Comic Sans MS" panose="030F0702030302020204" pitchFamily="66" charset="0"/>
              </a:rPr>
              <a:t>Only water bottles with sports cap to avoid spills</a:t>
            </a:r>
          </a:p>
          <a:p>
            <a:r>
              <a:rPr lang="en-GB" sz="2400">
                <a:latin typeface="Comic Sans MS" panose="030F0702030302020204" pitchFamily="66" charset="0"/>
              </a:rPr>
              <a:t>No novelty water bottles </a:t>
            </a:r>
          </a:p>
          <a:p>
            <a:r>
              <a:rPr lang="en-GB" sz="2400">
                <a:latin typeface="Comic Sans MS" panose="030F0702030302020204" pitchFamily="66" charset="0"/>
              </a:rPr>
              <a:t>Maximum size 750ml (to be refilled when empty)</a:t>
            </a:r>
          </a:p>
          <a:p>
            <a:r>
              <a:rPr lang="en-GB" sz="2400">
                <a:latin typeface="Comic Sans MS" panose="030F0702030302020204" pitchFamily="66" charset="0"/>
              </a:rPr>
              <a:t>Only water in the bottles please</a:t>
            </a:r>
          </a:p>
          <a:p>
            <a:r>
              <a:rPr lang="en-GB" sz="2400">
                <a:latin typeface="Comic Sans MS" panose="030F0702030302020204" pitchFamily="66" charset="0"/>
              </a:rPr>
              <a:t>Snack; </a:t>
            </a:r>
          </a:p>
          <a:p>
            <a:pPr lvl="1"/>
            <a:r>
              <a:rPr lang="en-GB" sz="2400">
                <a:latin typeface="Comic Sans MS" panose="030F0702030302020204" pitchFamily="66" charset="0"/>
              </a:rPr>
              <a:t>Fresh fruit, vegetables, plain bread sticks and/or crackers</a:t>
            </a:r>
          </a:p>
          <a:p>
            <a:pPr lvl="1"/>
            <a:r>
              <a:rPr lang="en-GB" sz="2400">
                <a:latin typeface="Comic Sans MS" panose="030F0702030302020204" pitchFamily="66" charset="0"/>
              </a:rPr>
              <a:t>No snacks containing high sugar, salt or fat </a:t>
            </a:r>
            <a:r>
              <a:rPr lang="en-GB" sz="2400" err="1">
                <a:latin typeface="Comic Sans MS" panose="030F0702030302020204" pitchFamily="66" charset="0"/>
              </a:rPr>
              <a:t>ie</a:t>
            </a:r>
            <a:r>
              <a:rPr lang="en-GB" sz="2400">
                <a:latin typeface="Comic Sans MS" panose="030F0702030302020204" pitchFamily="66" charset="0"/>
              </a:rPr>
              <a:t> fruit winders etc</a:t>
            </a:r>
          </a:p>
          <a:p>
            <a:pPr marL="342909" lvl="1" indent="0">
              <a:buNone/>
            </a:pPr>
            <a:endParaRPr lang="en-GB"/>
          </a:p>
        </p:txBody>
      </p:sp>
      <p:pic>
        <p:nvPicPr>
          <p:cNvPr id="4" name="Picture 3"/>
          <p:cNvPicPr>
            <a:picLocks noChangeAspect="1"/>
          </p:cNvPicPr>
          <p:nvPr/>
        </p:nvPicPr>
        <p:blipFill rotWithShape="1">
          <a:blip r:embed="rId2"/>
          <a:srcRect t="1346" b="2332"/>
          <a:stretch/>
        </p:blipFill>
        <p:spPr>
          <a:xfrm>
            <a:off x="7956376" y="4840664"/>
            <a:ext cx="1037172" cy="1935187"/>
          </a:xfrm>
          <a:prstGeom prst="rect">
            <a:avLst/>
          </a:prstGeom>
        </p:spPr>
      </p:pic>
      <p:pic>
        <p:nvPicPr>
          <p:cNvPr id="5" name="Picture 4"/>
          <p:cNvPicPr>
            <a:picLocks noChangeAspect="1"/>
          </p:cNvPicPr>
          <p:nvPr/>
        </p:nvPicPr>
        <p:blipFill rotWithShape="1">
          <a:blip r:embed="rId3"/>
          <a:srcRect b="1503"/>
          <a:stretch/>
        </p:blipFill>
        <p:spPr>
          <a:xfrm>
            <a:off x="7988170" y="365127"/>
            <a:ext cx="1054358" cy="2081882"/>
          </a:xfrm>
          <a:prstGeom prst="rect">
            <a:avLst/>
          </a:prstGeom>
        </p:spPr>
      </p:pic>
    </p:spTree>
    <p:extLst>
      <p:ext uri="{BB962C8B-B14F-4D97-AF65-F5344CB8AC3E}">
        <p14:creationId xmlns:p14="http://schemas.microsoft.com/office/powerpoint/2010/main" val="27693812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E8A969-E77D-4585-9CC3-02DA532D4D10}"/>
              </a:ext>
            </a:extLst>
          </p:cNvPr>
          <p:cNvSpPr>
            <a:spLocks noGrp="1"/>
          </p:cNvSpPr>
          <p:nvPr>
            <p:ph type="title"/>
          </p:nvPr>
        </p:nvSpPr>
        <p:spPr/>
        <p:txBody>
          <a:bodyPr/>
          <a:lstStyle/>
          <a:p>
            <a:r>
              <a:rPr lang="en-US" sz="3600">
                <a:solidFill>
                  <a:srgbClr val="7030A0"/>
                </a:solidFill>
                <a:latin typeface="Comic Sans MS" panose="030F0702030302020204" pitchFamily="66" charset="0"/>
              </a:rPr>
              <a:t>How can you help?</a:t>
            </a:r>
            <a:br>
              <a:rPr lang="en-US" sz="3600">
                <a:solidFill>
                  <a:srgbClr val="22423D"/>
                </a:solidFill>
              </a:rPr>
            </a:br>
            <a:endParaRPr lang="en-GB"/>
          </a:p>
        </p:txBody>
      </p:sp>
      <p:sp>
        <p:nvSpPr>
          <p:cNvPr id="4" name="Content Placeholder 3">
            <a:extLst>
              <a:ext uri="{FF2B5EF4-FFF2-40B4-BE49-F238E27FC236}">
                <a16:creationId xmlns:a16="http://schemas.microsoft.com/office/drawing/2014/main" id="{B201977F-FBBC-4225-9826-D2EB295D1F7E}"/>
              </a:ext>
            </a:extLst>
          </p:cNvPr>
          <p:cNvSpPr>
            <a:spLocks noGrp="1"/>
          </p:cNvSpPr>
          <p:nvPr>
            <p:ph idx="1"/>
          </p:nvPr>
        </p:nvSpPr>
        <p:spPr>
          <a:xfrm>
            <a:off x="314325" y="1412776"/>
            <a:ext cx="8515350" cy="5192319"/>
          </a:xfrm>
          <a:prstGeom prst="rect">
            <a:avLst/>
          </a:prstGeom>
        </p:spPr>
        <p:txBody>
          <a:bodyPr wrap="square">
            <a:spAutoFit/>
          </a:bodyPr>
          <a:lstStyle/>
          <a:p>
            <a:pPr marL="456057" lvl="1" defTabSz="912114"/>
            <a:r>
              <a:rPr lang="en-GB" sz="2400">
                <a:solidFill>
                  <a:prstClr val="black"/>
                </a:solidFill>
                <a:latin typeface="Comic Sans MS" panose="030F0702030302020204" pitchFamily="66" charset="0"/>
              </a:rPr>
              <a:t>It is important that we have a fair and consistent approach to our school rules therefore please support us by following our requests.  </a:t>
            </a:r>
          </a:p>
          <a:p>
            <a:pPr marL="456057" lvl="1" defTabSz="912114"/>
            <a:endParaRPr lang="en-GB" sz="2400">
              <a:solidFill>
                <a:prstClr val="black"/>
              </a:solidFill>
              <a:latin typeface="Comic Sans MS" panose="030F0702030302020204" pitchFamily="66" charset="0"/>
            </a:endParaRPr>
          </a:p>
          <a:p>
            <a:pPr marL="456057" lvl="1" defTabSz="912114"/>
            <a:r>
              <a:rPr lang="en-GB" sz="2400">
                <a:solidFill>
                  <a:prstClr val="black"/>
                </a:solidFill>
                <a:latin typeface="Comic Sans MS" panose="030F0702030302020204" pitchFamily="66" charset="0"/>
              </a:rPr>
              <a:t>It is particularly important for you to ensure </a:t>
            </a:r>
            <a:r>
              <a:rPr lang="en-GB" sz="2400" b="1">
                <a:solidFill>
                  <a:prstClr val="black"/>
                </a:solidFill>
                <a:latin typeface="Comic Sans MS" panose="030F0702030302020204" pitchFamily="66" charset="0"/>
              </a:rPr>
              <a:t>your child is following our school behaviour policy</a:t>
            </a:r>
            <a:r>
              <a:rPr lang="en-GB" sz="2400">
                <a:solidFill>
                  <a:prstClr val="black"/>
                </a:solidFill>
                <a:latin typeface="Comic Sans MS" panose="030F0702030302020204" pitchFamily="66" charset="0"/>
              </a:rPr>
              <a:t>, especially if we ask for your support at home.  Also, that they have the correct:</a:t>
            </a:r>
          </a:p>
          <a:p>
            <a:pPr marL="456057" lvl="1" defTabSz="912114"/>
            <a:endParaRPr lang="en-GB" sz="2400">
              <a:solidFill>
                <a:prstClr val="black"/>
              </a:solidFill>
              <a:latin typeface="Comic Sans MS" panose="030F0702030302020204" pitchFamily="66" charset="0"/>
            </a:endParaRPr>
          </a:p>
          <a:p>
            <a:pPr marL="684119" lvl="1" indent="-380066" defTabSz="912114">
              <a:buFont typeface="Arial" panose="020B0604020202020204" pitchFamily="34" charset="0"/>
              <a:buChar char="•"/>
            </a:pPr>
            <a:r>
              <a:rPr lang="en-GB" sz="2400">
                <a:solidFill>
                  <a:prstClr val="black"/>
                </a:solidFill>
                <a:latin typeface="Comic Sans MS" panose="030F0702030302020204" pitchFamily="66" charset="0"/>
              </a:rPr>
              <a:t>Footwear &amp; uniform (including PE uniform)</a:t>
            </a:r>
          </a:p>
          <a:p>
            <a:pPr marL="684119" lvl="1" indent="-380066" defTabSz="912114">
              <a:buFont typeface="Arial" panose="020B0604020202020204" pitchFamily="34" charset="0"/>
              <a:buChar char="•"/>
            </a:pPr>
            <a:r>
              <a:rPr lang="en-GB" sz="2400">
                <a:solidFill>
                  <a:prstClr val="black"/>
                </a:solidFill>
                <a:latin typeface="Comic Sans MS" panose="030F0702030302020204" pitchFamily="66" charset="0"/>
              </a:rPr>
              <a:t>Clear Pencil cases with required contents</a:t>
            </a:r>
          </a:p>
          <a:p>
            <a:pPr marL="684119" lvl="1" indent="-380066" defTabSz="912114">
              <a:buFont typeface="Arial" panose="020B0604020202020204" pitchFamily="34" charset="0"/>
              <a:buChar char="•"/>
            </a:pPr>
            <a:r>
              <a:rPr lang="en-GB" sz="2400">
                <a:solidFill>
                  <a:prstClr val="black"/>
                </a:solidFill>
                <a:latin typeface="Comic Sans MS" panose="030F0702030302020204" pitchFamily="66" charset="0"/>
              </a:rPr>
              <a:t>Water bottle with pop lid to avoid spills</a:t>
            </a:r>
          </a:p>
          <a:p>
            <a:pPr marL="684119" lvl="1" indent="-380066" defTabSz="912114">
              <a:buFont typeface="Arial" panose="020B0604020202020204" pitchFamily="34" charset="0"/>
              <a:buChar char="•"/>
            </a:pPr>
            <a:r>
              <a:rPr lang="en-GB" sz="2400">
                <a:solidFill>
                  <a:prstClr val="black"/>
                </a:solidFill>
                <a:latin typeface="Comic Sans MS" panose="030F0702030302020204" pitchFamily="66" charset="0"/>
              </a:rPr>
              <a:t>No high sugar or salt snacks</a:t>
            </a:r>
          </a:p>
          <a:p>
            <a:pPr marL="456057" lvl="1" defTabSz="912114"/>
            <a:endParaRPr lang="en-GB" sz="2660">
              <a:solidFill>
                <a:prstClr val="black"/>
              </a:solidFill>
              <a:latin typeface="Calibri" panose="020F0502020204030204"/>
            </a:endParaRPr>
          </a:p>
        </p:txBody>
      </p:sp>
    </p:spTree>
    <p:extLst>
      <p:ext uri="{BB962C8B-B14F-4D97-AF65-F5344CB8AC3E}">
        <p14:creationId xmlns:p14="http://schemas.microsoft.com/office/powerpoint/2010/main" val="320731943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353439" y="215900"/>
            <a:ext cx="8229600" cy="859376"/>
          </a:xfrm>
          <a:prstGeom prst="rect">
            <a:avLst/>
          </a:prstGeom>
        </p:spPr>
        <p:txBody>
          <a:bodyPr/>
          <a:lstStyle/>
          <a:p>
            <a:pPr defTabSz="687537">
              <a:spcBef>
                <a:spcPct val="0"/>
              </a:spcBef>
              <a:defRPr/>
            </a:pPr>
            <a:r>
              <a:rPr lang="en-GB" sz="3200" b="1">
                <a:solidFill>
                  <a:srgbClr val="0070C0"/>
                </a:solidFill>
                <a:latin typeface="Comic Sans MS" pitchFamily="66" charset="0"/>
                <a:ea typeface="+mj-ea"/>
                <a:cs typeface="+mj-cs"/>
              </a:rPr>
              <a:t>Other Business</a:t>
            </a:r>
          </a:p>
        </p:txBody>
      </p:sp>
      <p:sp>
        <p:nvSpPr>
          <p:cNvPr id="3" name="TextBox 2"/>
          <p:cNvSpPr txBox="1"/>
          <p:nvPr/>
        </p:nvSpPr>
        <p:spPr>
          <a:xfrm>
            <a:off x="293312" y="724321"/>
            <a:ext cx="8491552" cy="5456687"/>
          </a:xfrm>
          <a:prstGeom prst="rect">
            <a:avLst/>
          </a:prstGeom>
          <a:noFill/>
        </p:spPr>
        <p:txBody>
          <a:bodyPr wrap="square" rtlCol="0">
            <a:spAutoFit/>
          </a:bodyPr>
          <a:lstStyle/>
          <a:p>
            <a:pPr>
              <a:buFont typeface="Wingdings" pitchFamily="2" charset="2"/>
              <a:buChar char="Ø"/>
            </a:pPr>
            <a:r>
              <a:rPr lang="en-GB" sz="2800">
                <a:latin typeface="Comic Sans MS" panose="030F0702030302020204" pitchFamily="66" charset="0"/>
              </a:rPr>
              <a:t>Uniform – Shirt and Tie or polo shirts. All uniform including PE Kit must be clearly labelled.</a:t>
            </a:r>
          </a:p>
          <a:p>
            <a:pPr>
              <a:buFont typeface="Wingdings" pitchFamily="2" charset="2"/>
              <a:buChar char="Ø"/>
            </a:pPr>
            <a:endParaRPr lang="en-GB" sz="2800">
              <a:latin typeface="Comic Sans MS" panose="030F0702030302020204" pitchFamily="66" charset="0"/>
            </a:endParaRPr>
          </a:p>
          <a:p>
            <a:pPr>
              <a:buFont typeface="Wingdings" pitchFamily="2" charset="2"/>
              <a:buChar char="Ø"/>
            </a:pPr>
            <a:r>
              <a:rPr lang="en-GB" sz="2800">
                <a:latin typeface="Comic Sans MS" panose="030F0702030302020204" pitchFamily="66" charset="0"/>
              </a:rPr>
              <a:t>Clubs - To be confirmed in the new term. Earlybirds will run from 7.30am and Owls club from 3 – 5.30pm. </a:t>
            </a:r>
          </a:p>
          <a:p>
            <a:pPr>
              <a:buFont typeface="Wingdings" pitchFamily="2" charset="2"/>
              <a:buChar char="Ø"/>
            </a:pPr>
            <a:endParaRPr lang="en-GB" sz="2800">
              <a:latin typeface="Comic Sans MS" panose="030F0702030302020204" pitchFamily="66" charset="0"/>
            </a:endParaRPr>
          </a:p>
          <a:p>
            <a:r>
              <a:rPr lang="en-GB" sz="2800" b="1">
                <a:latin typeface="Comic Sans MS" panose="030F0702030302020204" pitchFamily="66" charset="0"/>
              </a:rPr>
              <a:t>Finally!</a:t>
            </a:r>
            <a:endParaRPr lang="en-GB" sz="2800">
              <a:latin typeface="Comic Sans MS" panose="030F0702030302020204" pitchFamily="66" charset="0"/>
            </a:endParaRPr>
          </a:p>
          <a:p>
            <a:pPr>
              <a:buFont typeface="Wingdings" pitchFamily="2" charset="2"/>
              <a:buChar char="Ø"/>
            </a:pPr>
            <a:r>
              <a:rPr lang="en-GB" sz="2800">
                <a:latin typeface="Comic Sans MS" panose="030F0702030302020204" pitchFamily="66" charset="0"/>
              </a:rPr>
              <a:t>Please feel free to discuss any aspect of your child’s learning with us. Working together we can make the transition as smooth as possible. </a:t>
            </a:r>
          </a:p>
          <a:p>
            <a:endParaRPr lang="en-GB" sz="1353"/>
          </a:p>
          <a:p>
            <a:endParaRPr lang="en-GB" sz="1353"/>
          </a:p>
          <a:p>
            <a:endParaRPr lang="en-GB" sz="1353"/>
          </a:p>
        </p:txBody>
      </p:sp>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35651"/>
    </mc:Choice>
    <mc:Fallback>
      <p:transition spd="slow" advTm="3565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145">
                                          <p:stCondLst>
                                            <p:cond delay="0"/>
                                          </p:stCondLst>
                                        </p:cTn>
                                        <p:tgtEl>
                                          <p:spTgt spid="2"/>
                                        </p:tgtEl>
                                      </p:cBhvr>
                                    </p:animEffect>
                                    <p:anim calcmode="lin" valueType="num">
                                      <p:cBhvr>
                                        <p:cTn id="8" dur="456"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166"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166" tmFilter="0, 0; 0.125,0.2665; 0.25,0.4; 0.375,0.465; 0.5,0.5;  0.625,0.535; 0.75,0.6; 0.875,0.7335; 1,1">
                                          <p:stCondLst>
                                            <p:cond delay="166"/>
                                          </p:stCondLst>
                                        </p:cTn>
                                        <p:tgtEl>
                                          <p:spTgt spid="2"/>
                                        </p:tgtEl>
                                        <p:attrNameLst>
                                          <p:attrName>ppt_y</p:attrName>
                                        </p:attrNameLst>
                                      </p:cBhvr>
                                      <p:tavLst>
                                        <p:tav tm="0" fmla="#ppt_y-sin(pi*$)/9">
                                          <p:val>
                                            <p:fltVal val="0"/>
                                          </p:val>
                                        </p:tav>
                                        <p:tav tm="100000">
                                          <p:val>
                                            <p:fltVal val="1"/>
                                          </p:val>
                                        </p:tav>
                                      </p:tavLst>
                                    </p:anim>
                                    <p:anim calcmode="lin" valueType="num">
                                      <p:cBhvr>
                                        <p:cTn id="11" dur="83" tmFilter="0, 0; 0.125,0.2665; 0.25,0.4; 0.375,0.465; 0.5,0.5;  0.625,0.535; 0.75,0.6; 0.875,0.7335; 1,1">
                                          <p:stCondLst>
                                            <p:cond delay="331"/>
                                          </p:stCondLst>
                                        </p:cTn>
                                        <p:tgtEl>
                                          <p:spTgt spid="2"/>
                                        </p:tgtEl>
                                        <p:attrNameLst>
                                          <p:attrName>ppt_y</p:attrName>
                                        </p:attrNameLst>
                                      </p:cBhvr>
                                      <p:tavLst>
                                        <p:tav tm="0" fmla="#ppt_y-sin(pi*$)/27">
                                          <p:val>
                                            <p:fltVal val="0"/>
                                          </p:val>
                                        </p:tav>
                                        <p:tav tm="100000">
                                          <p:val>
                                            <p:fltVal val="1"/>
                                          </p:val>
                                        </p:tav>
                                      </p:tavLst>
                                    </p:anim>
                                    <p:anim calcmode="lin" valueType="num">
                                      <p:cBhvr>
                                        <p:cTn id="12" dur="41" tmFilter="0, 0; 0.125,0.2665; 0.25,0.4; 0.375,0.465; 0.5,0.5;  0.625,0.535; 0.75,0.6; 0.875,0.7335; 1,1">
                                          <p:stCondLst>
                                            <p:cond delay="414"/>
                                          </p:stCondLst>
                                        </p:cTn>
                                        <p:tgtEl>
                                          <p:spTgt spid="2"/>
                                        </p:tgtEl>
                                        <p:attrNameLst>
                                          <p:attrName>ppt_y</p:attrName>
                                        </p:attrNameLst>
                                      </p:cBhvr>
                                      <p:tavLst>
                                        <p:tav tm="0" fmla="#ppt_y-sin(pi*$)/81">
                                          <p:val>
                                            <p:fltVal val="0"/>
                                          </p:val>
                                        </p:tav>
                                        <p:tav tm="100000">
                                          <p:val>
                                            <p:fltVal val="1"/>
                                          </p:val>
                                        </p:tav>
                                      </p:tavLst>
                                    </p:anim>
                                    <p:animScale>
                                      <p:cBhvr>
                                        <p:cTn id="13" dur="7">
                                          <p:stCondLst>
                                            <p:cond delay="163"/>
                                          </p:stCondLst>
                                        </p:cTn>
                                        <p:tgtEl>
                                          <p:spTgt spid="2"/>
                                        </p:tgtEl>
                                      </p:cBhvr>
                                      <p:to x="100000" y="60000"/>
                                    </p:animScale>
                                    <p:animScale>
                                      <p:cBhvr>
                                        <p:cTn id="14" dur="42" decel="50000">
                                          <p:stCondLst>
                                            <p:cond delay="169"/>
                                          </p:stCondLst>
                                        </p:cTn>
                                        <p:tgtEl>
                                          <p:spTgt spid="2"/>
                                        </p:tgtEl>
                                      </p:cBhvr>
                                      <p:to x="100000" y="100000"/>
                                    </p:animScale>
                                    <p:animScale>
                                      <p:cBhvr>
                                        <p:cTn id="15" dur="7">
                                          <p:stCondLst>
                                            <p:cond delay="328"/>
                                          </p:stCondLst>
                                        </p:cTn>
                                        <p:tgtEl>
                                          <p:spTgt spid="2"/>
                                        </p:tgtEl>
                                      </p:cBhvr>
                                      <p:to x="100000" y="80000"/>
                                    </p:animScale>
                                    <p:animScale>
                                      <p:cBhvr>
                                        <p:cTn id="16" dur="42" decel="50000">
                                          <p:stCondLst>
                                            <p:cond delay="335"/>
                                          </p:stCondLst>
                                        </p:cTn>
                                        <p:tgtEl>
                                          <p:spTgt spid="2"/>
                                        </p:tgtEl>
                                      </p:cBhvr>
                                      <p:to x="100000" y="100000"/>
                                    </p:animScale>
                                    <p:animScale>
                                      <p:cBhvr>
                                        <p:cTn id="17" dur="7">
                                          <p:stCondLst>
                                            <p:cond delay="411"/>
                                          </p:stCondLst>
                                        </p:cTn>
                                        <p:tgtEl>
                                          <p:spTgt spid="2"/>
                                        </p:tgtEl>
                                      </p:cBhvr>
                                      <p:to x="100000" y="90000"/>
                                    </p:animScale>
                                    <p:animScale>
                                      <p:cBhvr>
                                        <p:cTn id="18" dur="42" decel="50000">
                                          <p:stCondLst>
                                            <p:cond delay="417"/>
                                          </p:stCondLst>
                                        </p:cTn>
                                        <p:tgtEl>
                                          <p:spTgt spid="2"/>
                                        </p:tgtEl>
                                      </p:cBhvr>
                                      <p:to x="100000" y="100000"/>
                                    </p:animScale>
                                    <p:animScale>
                                      <p:cBhvr>
                                        <p:cTn id="19" dur="7">
                                          <p:stCondLst>
                                            <p:cond delay="452"/>
                                          </p:stCondLst>
                                        </p:cTn>
                                        <p:tgtEl>
                                          <p:spTgt spid="2"/>
                                        </p:tgtEl>
                                      </p:cBhvr>
                                      <p:to x="100000" y="95000"/>
                                    </p:animScale>
                                    <p:animScale>
                                      <p:cBhvr>
                                        <p:cTn id="20" dur="42" decel="50000">
                                          <p:stCondLst>
                                            <p:cond delay="459"/>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250"/>
                                  </p:stCondLst>
                                  <p:childTnLst>
                                    <p:set>
                                      <p:cBhvr>
                                        <p:cTn id="24"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250"/>
                                  </p:stCondLst>
                                  <p:childTnLst>
                                    <p:set>
                                      <p:cBhvr>
                                        <p:cTn id="2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35" presetClass="entr" presetSubtype="0" fill="hold" nodeType="clickEffect">
                                  <p:stCondLst>
                                    <p:cond delay="250"/>
                                  </p:stCondLst>
                                  <p:childTnLst>
                                    <p:set>
                                      <p:cBhvr>
                                        <p:cTn id="32" dur="1" fill="hold">
                                          <p:stCondLst>
                                            <p:cond delay="0"/>
                                          </p:stCondLst>
                                        </p:cTn>
                                        <p:tgtEl>
                                          <p:spTgt spid="3">
                                            <p:txEl>
                                              <p:pRg st="4" end="4"/>
                                            </p:txEl>
                                          </p:spTgt>
                                        </p:tgtEl>
                                        <p:attrNameLst>
                                          <p:attrName>style.visibility</p:attrName>
                                        </p:attrNameLst>
                                      </p:cBhvr>
                                      <p:to>
                                        <p:strVal val="visible"/>
                                      </p:to>
                                    </p:set>
                                    <p:animEffect transition="in" filter="fade">
                                      <p:cBhvr>
                                        <p:cTn id="33" dur="500"/>
                                        <p:tgtEl>
                                          <p:spTgt spid="3">
                                            <p:txEl>
                                              <p:pRg st="4" end="4"/>
                                            </p:txEl>
                                          </p:spTgt>
                                        </p:tgtEl>
                                      </p:cBhvr>
                                    </p:animEffect>
                                    <p:anim calcmode="lin" valueType="num">
                                      <p:cBhvr>
                                        <p:cTn id="34" dur="500" fill="hold"/>
                                        <p:tgtEl>
                                          <p:spTgt spid="3">
                                            <p:txEl>
                                              <p:pRg st="4" end="4"/>
                                            </p:txEl>
                                          </p:spTgt>
                                        </p:tgtEl>
                                        <p:attrNameLst>
                                          <p:attrName>style.rotation</p:attrName>
                                        </p:attrNameLst>
                                      </p:cBhvr>
                                      <p:tavLst>
                                        <p:tav tm="0">
                                          <p:val>
                                            <p:fltVal val="720"/>
                                          </p:val>
                                        </p:tav>
                                        <p:tav tm="100000">
                                          <p:val>
                                            <p:fltVal val="0"/>
                                          </p:val>
                                        </p:tav>
                                      </p:tavLst>
                                    </p:anim>
                                    <p:anim calcmode="lin" valueType="num">
                                      <p:cBhvr>
                                        <p:cTn id="35" dur="5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6" dur="500" fill="hold"/>
                                        <p:tgtEl>
                                          <p:spTgt spid="3">
                                            <p:txEl>
                                              <p:pRg st="4" end="4"/>
                                            </p:txEl>
                                          </p:spTgt>
                                        </p:tgtEl>
                                        <p:attrNameLst>
                                          <p:attrName>ppt_w</p:attrName>
                                        </p:attrNameLst>
                                      </p:cBhvr>
                                      <p:tavLst>
                                        <p:tav tm="0">
                                          <p:val>
                                            <p:fltVal val="0"/>
                                          </p:val>
                                        </p:tav>
                                        <p:tav tm="100000">
                                          <p:val>
                                            <p:strVal val="#ppt_w"/>
                                          </p:val>
                                        </p:tav>
                                      </p:tavLst>
                                    </p:anim>
                                  </p:childTnLst>
                                </p:cTn>
                              </p:par>
                              <p:par>
                                <p:cTn id="37" presetID="35" presetClass="entr" presetSubtype="0" fill="hold" nodeType="withEffect">
                                  <p:stCondLst>
                                    <p:cond delay="0"/>
                                  </p:stCondLst>
                                  <p:childTnLst>
                                    <p:set>
                                      <p:cBhvr>
                                        <p:cTn id="38" dur="1" fill="hold">
                                          <p:stCondLst>
                                            <p:cond delay="0"/>
                                          </p:stCondLst>
                                        </p:cTn>
                                        <p:tgtEl>
                                          <p:spTgt spid="3">
                                            <p:txEl>
                                              <p:pRg st="5" end="5"/>
                                            </p:txEl>
                                          </p:spTgt>
                                        </p:tgtEl>
                                        <p:attrNameLst>
                                          <p:attrName>style.visibility</p:attrName>
                                        </p:attrNameLst>
                                      </p:cBhvr>
                                      <p:to>
                                        <p:strVal val="visible"/>
                                      </p:to>
                                    </p:set>
                                    <p:animEffect transition="in" filter="fade">
                                      <p:cBhvr>
                                        <p:cTn id="39" dur="500"/>
                                        <p:tgtEl>
                                          <p:spTgt spid="3">
                                            <p:txEl>
                                              <p:pRg st="5" end="5"/>
                                            </p:txEl>
                                          </p:spTgt>
                                        </p:tgtEl>
                                      </p:cBhvr>
                                    </p:animEffect>
                                    <p:anim calcmode="lin" valueType="num">
                                      <p:cBhvr>
                                        <p:cTn id="40" dur="500" fill="hold"/>
                                        <p:tgtEl>
                                          <p:spTgt spid="3">
                                            <p:txEl>
                                              <p:pRg st="5" end="5"/>
                                            </p:txEl>
                                          </p:spTgt>
                                        </p:tgtEl>
                                        <p:attrNameLst>
                                          <p:attrName>style.rotation</p:attrName>
                                        </p:attrNameLst>
                                      </p:cBhvr>
                                      <p:tavLst>
                                        <p:tav tm="0">
                                          <p:val>
                                            <p:fltVal val="720"/>
                                          </p:val>
                                        </p:tav>
                                        <p:tav tm="100000">
                                          <p:val>
                                            <p:fltVal val="0"/>
                                          </p:val>
                                        </p:tav>
                                      </p:tavLst>
                                    </p:anim>
                                    <p:anim calcmode="lin" valueType="num">
                                      <p:cBhvr>
                                        <p:cTn id="41" dur="500" fill="hold"/>
                                        <p:tgtEl>
                                          <p:spTgt spid="3">
                                            <p:txEl>
                                              <p:pRg st="5" end="5"/>
                                            </p:txEl>
                                          </p:spTgt>
                                        </p:tgtEl>
                                        <p:attrNameLst>
                                          <p:attrName>ppt_h</p:attrName>
                                        </p:attrNameLst>
                                      </p:cBhvr>
                                      <p:tavLst>
                                        <p:tav tm="0">
                                          <p:val>
                                            <p:fltVal val="0"/>
                                          </p:val>
                                        </p:tav>
                                        <p:tav tm="100000">
                                          <p:val>
                                            <p:strVal val="#ppt_h"/>
                                          </p:val>
                                        </p:tav>
                                      </p:tavLst>
                                    </p:anim>
                                    <p:anim calcmode="lin" valueType="num">
                                      <p:cBhvr>
                                        <p:cTn id="42" dur="500" fill="hold"/>
                                        <p:tgtEl>
                                          <p:spTgt spid="3">
                                            <p:txEl>
                                              <p:pRg st="5" end="5"/>
                                            </p:txEl>
                                          </p:spTgt>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7593B2-6E95-4FE4-B726-DF5E41DE0F92}"/>
              </a:ext>
            </a:extLst>
          </p:cNvPr>
          <p:cNvSpPr txBox="1">
            <a:spLocks/>
          </p:cNvSpPr>
          <p:nvPr/>
        </p:nvSpPr>
        <p:spPr>
          <a:xfrm>
            <a:off x="838200" y="1124744"/>
            <a:ext cx="7467600" cy="1143000"/>
          </a:xfrm>
          <a:prstGeom prst="rect">
            <a:avLst/>
          </a:prstGeom>
        </p:spPr>
        <p:txBody>
          <a:bodyPr>
            <a:normAutofit/>
          </a:bodyPr>
          <a:lst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a:lstStyle>
          <a:p>
            <a:pPr algn="ctr"/>
            <a:r>
              <a:rPr lang="en-GB" sz="3200">
                <a:solidFill>
                  <a:srgbClr val="0070C0"/>
                </a:solidFill>
                <a:latin typeface="Comic Sans MS" panose="030F0702030302020204" pitchFamily="66" charset="0"/>
              </a:rPr>
              <a:t>Any questions?</a:t>
            </a:r>
          </a:p>
        </p:txBody>
      </p:sp>
      <p:pic>
        <p:nvPicPr>
          <p:cNvPr id="3" name="Picture 2" descr="http://www.cliparthut.com/clip-arts/674/google-question-mark-clip-art-674074.jpg">
            <a:extLst>
              <a:ext uri="{FF2B5EF4-FFF2-40B4-BE49-F238E27FC236}">
                <a16:creationId xmlns:a16="http://schemas.microsoft.com/office/drawing/2014/main" id="{42D9DB7A-A958-4535-963A-6D706C14BB06}"/>
              </a:ext>
            </a:extLst>
          </p:cNvPr>
          <p:cNvPicPr>
            <a:picLocks noChangeAspect="1" noChangeArrowheads="1"/>
          </p:cNvPicPr>
          <p:nvPr/>
        </p:nvPicPr>
        <p:blipFill>
          <a:blip r:embed="rId2" cstate="print"/>
          <a:srcRect/>
          <a:stretch>
            <a:fillRect/>
          </a:stretch>
        </p:blipFill>
        <p:spPr bwMode="auto">
          <a:xfrm>
            <a:off x="3328987" y="2564904"/>
            <a:ext cx="2486025" cy="2771776"/>
          </a:xfrm>
          <a:prstGeom prst="rect">
            <a:avLst/>
          </a:prstGeom>
          <a:noFill/>
        </p:spPr>
      </p:pic>
    </p:spTree>
    <p:extLst>
      <p:ext uri="{BB962C8B-B14F-4D97-AF65-F5344CB8AC3E}">
        <p14:creationId xmlns:p14="http://schemas.microsoft.com/office/powerpoint/2010/main" val="3428068930"/>
      </p:ext>
    </p:extLst>
  </p:cSld>
  <p:clrMapOvr>
    <a:masterClrMapping/>
  </p:clrMapOvr>
  <mc:AlternateContent xmlns:mc="http://schemas.openxmlformats.org/markup-compatibility/2006">
    <mc:Choice xmlns:p14="http://schemas.microsoft.com/office/powerpoint/2010/main" Requires="p14">
      <p:transition spd="slow" p14:dur="2000" advTm="19792"/>
    </mc:Choice>
    <mc:Fallback>
      <p:transition spd="slow" advTm="19792"/>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s://s-media-cache-ak0.pinimg.com/736x/43/7b/9b/437b9bbf3fde6d6a331b52bf6c422850.jpg"/>
          <p:cNvPicPr>
            <a:picLocks noChangeAspect="1" noChangeArrowheads="1"/>
          </p:cNvPicPr>
          <p:nvPr/>
        </p:nvPicPr>
        <p:blipFill>
          <a:blip r:embed="rId3"/>
          <a:srcRect/>
          <a:stretch>
            <a:fillRect/>
          </a:stretch>
        </p:blipFill>
        <p:spPr bwMode="auto">
          <a:xfrm>
            <a:off x="3497773" y="2945598"/>
            <a:ext cx="2470723" cy="2128290"/>
          </a:xfrm>
          <a:prstGeom prst="rect">
            <a:avLst/>
          </a:prstGeom>
          <a:noFill/>
        </p:spPr>
      </p:pic>
      <p:sp>
        <p:nvSpPr>
          <p:cNvPr id="6" name="TextBox 5">
            <a:extLst>
              <a:ext uri="{FF2B5EF4-FFF2-40B4-BE49-F238E27FC236}">
                <a16:creationId xmlns:a16="http://schemas.microsoft.com/office/drawing/2014/main" id="{F0C35C47-64E5-4898-B01B-3B4F2132F26E}"/>
              </a:ext>
            </a:extLst>
          </p:cNvPr>
          <p:cNvSpPr txBox="1"/>
          <p:nvPr/>
        </p:nvSpPr>
        <p:spPr>
          <a:xfrm>
            <a:off x="1672794" y="979117"/>
            <a:ext cx="6120680" cy="2062103"/>
          </a:xfrm>
          <a:prstGeom prst="rect">
            <a:avLst/>
          </a:prstGeom>
          <a:noFill/>
        </p:spPr>
        <p:txBody>
          <a:bodyPr wrap="square" rtlCol="0">
            <a:spAutoFit/>
          </a:bodyPr>
          <a:lstStyle/>
          <a:p>
            <a:pPr algn="ctr"/>
            <a:r>
              <a:rPr lang="en-GB" sz="3200" b="1">
                <a:solidFill>
                  <a:srgbClr val="0070C0"/>
                </a:solidFill>
                <a:latin typeface="Comic Sans MS" panose="030F0702030302020204" pitchFamily="66" charset="0"/>
              </a:rPr>
              <a:t>Thank you!</a:t>
            </a:r>
          </a:p>
          <a:p>
            <a:pPr algn="ctr"/>
            <a:r>
              <a:rPr lang="en-GB" sz="3200" b="1">
                <a:solidFill>
                  <a:srgbClr val="0070C0"/>
                </a:solidFill>
                <a:latin typeface="Comic Sans MS" panose="030F0702030302020204" pitchFamily="66" charset="0"/>
              </a:rPr>
              <a:t>We look forward to working with you and your children this year!</a:t>
            </a:r>
          </a:p>
        </p:txBody>
      </p:sp>
      <p:sp>
        <p:nvSpPr>
          <p:cNvPr id="7" name="TextBox 6">
            <a:extLst>
              <a:ext uri="{FF2B5EF4-FFF2-40B4-BE49-F238E27FC236}">
                <a16:creationId xmlns:a16="http://schemas.microsoft.com/office/drawing/2014/main" id="{0F068934-26D0-4F57-938F-510266D8A1DD}"/>
              </a:ext>
            </a:extLst>
          </p:cNvPr>
          <p:cNvSpPr txBox="1"/>
          <p:nvPr/>
        </p:nvSpPr>
        <p:spPr>
          <a:xfrm>
            <a:off x="1907704" y="5275491"/>
            <a:ext cx="7090224" cy="584775"/>
          </a:xfrm>
          <a:prstGeom prst="rect">
            <a:avLst/>
          </a:prstGeom>
          <a:noFill/>
        </p:spPr>
        <p:txBody>
          <a:bodyPr wrap="square" rtlCol="0">
            <a:spAutoFit/>
          </a:bodyPr>
          <a:lstStyle/>
          <a:p>
            <a:r>
              <a:rPr lang="en-GB" sz="3200" b="1">
                <a:solidFill>
                  <a:srgbClr val="00B0F0"/>
                </a:solidFill>
                <a:latin typeface="Comic Sans MS" panose="030F0702030302020204" pitchFamily="66" charset="0"/>
              </a:rPr>
              <a:t>Mrs Ambridge and Mrs </a:t>
            </a:r>
            <a:r>
              <a:rPr lang="en-GB" sz="3200" b="1" err="1">
                <a:solidFill>
                  <a:srgbClr val="00B0F0"/>
                </a:solidFill>
                <a:latin typeface="Comic Sans MS" panose="030F0702030302020204" pitchFamily="66" charset="0"/>
              </a:rPr>
              <a:t>Tambaro</a:t>
            </a:r>
            <a:endParaRPr lang="en-GB" sz="3200" b="1">
              <a:solidFill>
                <a:srgbClr val="00B0F0"/>
              </a:solidFill>
              <a:latin typeface="Comic Sans MS" panose="030F0702030302020204"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5.9"/>
</p:tagLst>
</file>

<file path=ppt/tags/tag2.xml><?xml version="1.0" encoding="utf-8"?>
<p:tagLst xmlns:a="http://schemas.openxmlformats.org/drawingml/2006/main" xmlns:r="http://schemas.openxmlformats.org/officeDocument/2006/relationships" xmlns:p="http://schemas.openxmlformats.org/presentationml/2006/main">
  <p:tag name="TIMING" val="|4.7|0.8|0.8|0.7|0.7|0.9|0.7|0.9|0.9|0.9"/>
</p:tagLst>
</file>

<file path=ppt/tags/tag3.xml><?xml version="1.0" encoding="utf-8"?>
<p:tagLst xmlns:a="http://schemas.openxmlformats.org/drawingml/2006/main" xmlns:r="http://schemas.openxmlformats.org/officeDocument/2006/relationships" xmlns:p="http://schemas.openxmlformats.org/presentationml/2006/main">
  <p:tag name="TIMING" val="|1.8|6.6|5.1"/>
</p:tagLst>
</file>

<file path=ppt/tags/tag4.xml><?xml version="1.0" encoding="utf-8"?>
<p:tagLst xmlns:a="http://schemas.openxmlformats.org/drawingml/2006/main" xmlns:r="http://schemas.openxmlformats.org/officeDocument/2006/relationships" xmlns:p="http://schemas.openxmlformats.org/presentationml/2006/main">
  <p:tag name="TIMING" val="|3.2|6.5|7.6"/>
</p:tagLst>
</file>

<file path=ppt/tags/tag5.xml><?xml version="1.0" encoding="utf-8"?>
<p:tagLst xmlns:a="http://schemas.openxmlformats.org/drawingml/2006/main" xmlns:r="http://schemas.openxmlformats.org/officeDocument/2006/relationships" xmlns:p="http://schemas.openxmlformats.org/presentationml/2006/main">
  <p:tag name="TIMING" val="|2.2|2.3|1.3|1.9|2.1|4.4|1.3"/>
</p:tagLst>
</file>

<file path=ppt/tags/tag6.xml><?xml version="1.0" encoding="utf-8"?>
<p:tagLst xmlns:a="http://schemas.openxmlformats.org/drawingml/2006/main" xmlns:r="http://schemas.openxmlformats.org/officeDocument/2006/relationships" xmlns:p="http://schemas.openxmlformats.org/presentationml/2006/main">
  <p:tag name="TIMING" val="|2.4|8.8"/>
</p:tagLst>
</file>

<file path=ppt/tags/tag7.xml><?xml version="1.0" encoding="utf-8"?>
<p:tagLst xmlns:a="http://schemas.openxmlformats.org/drawingml/2006/main" xmlns:r="http://schemas.openxmlformats.org/officeDocument/2006/relationships" xmlns:p="http://schemas.openxmlformats.org/presentationml/2006/main">
  <p:tag name="TIMING" val="|2.3|1.8|6.4|8.1|0.8"/>
</p:tagLst>
</file>

<file path=ppt/tags/tag8.xml><?xml version="1.0" encoding="utf-8"?>
<p:tagLst xmlns:a="http://schemas.openxmlformats.org/drawingml/2006/main" xmlns:r="http://schemas.openxmlformats.org/officeDocument/2006/relationships" xmlns:p="http://schemas.openxmlformats.org/presentationml/2006/main">
  <p:tag name="TIMING" val="|1.8|2|13.9|3.3"/>
</p:tagLst>
</file>

<file path=ppt/tags/tag9.xml><?xml version="1.0" encoding="utf-8"?>
<p:tagLst xmlns:a="http://schemas.openxmlformats.org/drawingml/2006/main" xmlns:r="http://schemas.openxmlformats.org/officeDocument/2006/relationships" xmlns:p="http://schemas.openxmlformats.org/presentationml/2006/main">
  <p:tag name="TIMING" val="|8.9|8.3"/>
</p:tagLst>
</file>

<file path=ppt/tags/tag10.xml><?xml version="1.0" encoding="utf-8"?>
<p:tagLst xmlns:a="http://schemas.openxmlformats.org/drawingml/2006/main" xmlns:r="http://schemas.openxmlformats.org/officeDocument/2006/relationships" xmlns:p="http://schemas.openxmlformats.org/presentationml/2006/main">
  <p:tag name="TIMING" val="|0.7|4.2|10.5|8.1"/>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76668642-f934-4610-b993-d2030cf93ae0" xsi:nil="true"/>
    <lcf76f155ced4ddcb4097134ff3c332f xmlns="b7690056-a357-435e-b8ff-9edb5923155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1FA6E98444773541B2FFAA1AD96D1FA1" ma:contentTypeVersion="19" ma:contentTypeDescription="Create a new document." ma:contentTypeScope="" ma:versionID="3c23ea0ad45a3daeffabe567c7829c4e">
  <xsd:schema xmlns:xsd="http://www.w3.org/2001/XMLSchema" xmlns:xs="http://www.w3.org/2001/XMLSchema" xmlns:p="http://schemas.microsoft.com/office/2006/metadata/properties" xmlns:ns2="b7690056-a357-435e-b8ff-9edb59231559" xmlns:ns3="76668642-f934-4610-b993-d2030cf93ae0" targetNamespace="http://schemas.microsoft.com/office/2006/metadata/properties" ma:root="true" ma:fieldsID="431b34227bc0e8a550bd3ef11c5b6275" ns2:_="" ns3:_="">
    <xsd:import namespace="b7690056-a357-435e-b8ff-9edb59231559"/>
    <xsd:import namespace="76668642-f934-4610-b993-d2030cf93ae0"/>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DateTaken" minOccurs="0"/>
                <xsd:element ref="ns3:SharedWithUsers" minOccurs="0"/>
                <xsd:element ref="ns3:SharedWithDetails" minOccurs="0"/>
                <xsd:element ref="ns2:MediaServiceOCR" minOccurs="0"/>
                <xsd:element ref="ns2:MediaServiceGenerationTime" minOccurs="0"/>
                <xsd:element ref="ns2:MediaServiceEventHashCode" minOccurs="0"/>
                <xsd:element ref="ns2:MediaServiceLocation" minOccurs="0"/>
                <xsd:element ref="ns2:MediaServiceAutoKeyPoints" minOccurs="0"/>
                <xsd:element ref="ns2:MediaServiceKeyPoint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90056-a357-435e-b8ff-9edb59231559"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AutoTags" ma:index="10" nillable="true" ma:displayName="MediaServiceAutoTags" ma:description="" ma:internalName="MediaServiceAutoTags" ma:readOnly="true">
      <xsd:simpleType>
        <xsd:restriction base="dms:Text"/>
      </xsd:simpleType>
    </xsd:element>
    <xsd:element name="MediaServiceDateTaken" ma:index="11" nillable="true" ma:displayName="MediaServiceDateTaken" ma:description="" ma:hidden="true" ma:internalName="MediaServiceDateTaken" ma:readOnly="true">
      <xsd:simpleType>
        <xsd:restriction base="dms:Text"/>
      </xsd:simpleType>
    </xsd:element>
    <xsd:element name="MediaServiceOCR" ma:index="14" nillable="true" ma:displayName="MediaServiceOCR"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a0b1f9e3-a32c-47c2-a0c8-0018341ad028"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76668642-f934-4610-b993-d2030cf93ae0"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560a6596-e18b-4682-aa9e-410f0d070486}" ma:internalName="TaxCatchAll" ma:showField="CatchAllData" ma:web="76668642-f934-4610-b993-d2030cf93ae0">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37F4E64-72EF-4C51-9D0A-FCB7FD582148}">
  <ds:schemaRefs>
    <ds:schemaRef ds:uri="76668642-f934-4610-b993-d2030cf93ae0"/>
    <ds:schemaRef ds:uri="b7690056-a357-435e-b8ff-9edb59231559"/>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3E668B85-CCFB-4681-B93F-8B59799A741E}">
  <ds:schemaRefs>
    <ds:schemaRef ds:uri="http://schemas.microsoft.com/sharepoint/v3/contenttype/forms"/>
  </ds:schemaRefs>
</ds:datastoreItem>
</file>

<file path=customXml/itemProps3.xml><?xml version="1.0" encoding="utf-8"?>
<ds:datastoreItem xmlns:ds="http://schemas.openxmlformats.org/officeDocument/2006/customXml" ds:itemID="{1D6A59ED-DCB5-40E1-987C-E784888D3C86}">
  <ds:schemaRefs>
    <ds:schemaRef ds:uri="76668642-f934-4610-b993-d2030cf93ae0"/>
    <ds:schemaRef ds:uri="b7690056-a357-435e-b8ff-9edb59231559"/>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Concourse</Template>
  <Application>Microsoft Office PowerPoint</Application>
  <PresentationFormat>On-screen Show (4:3)</PresentationFormat>
  <Slides>24</Slides>
  <Notes>7</Notes>
  <HiddenSlides>0</HiddenSlides>
  <ScaleCrop>false</ScaleCrop>
  <HeadingPairs>
    <vt:vector size="4" baseType="variant">
      <vt:variant>
        <vt:lpstr>Theme</vt:lpstr>
      </vt:variant>
      <vt:variant>
        <vt:i4>3</vt:i4>
      </vt:variant>
      <vt:variant>
        <vt:lpstr>Slide Titles</vt:lpstr>
      </vt:variant>
      <vt:variant>
        <vt:i4>24</vt:i4>
      </vt:variant>
    </vt:vector>
  </HeadingPairs>
  <TitlesOfParts>
    <vt:vector size="27" baseType="lpstr">
      <vt:lpstr>Concourse</vt:lpstr>
      <vt:lpstr>1_Office Theme</vt:lpstr>
      <vt:lpstr>2_Office Theme</vt:lpstr>
      <vt:lpstr>Meet the team   Amethyst Class Year 3  – 2025/26</vt:lpstr>
      <vt:lpstr>PowerPoint Presentation</vt:lpstr>
      <vt:lpstr>PowerPoint Presentation</vt:lpstr>
      <vt:lpstr>We aim to support children’s learning by:  Building the children’s confidence as learners.  Building on what the children already know.  Using rapid intervention to address misconceptions.  </vt:lpstr>
      <vt:lpstr>Timings for the school day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Class Trips/Workshops  (to be confirmed)</vt:lpstr>
      <vt:lpstr>PowerPoint Presentation</vt:lpstr>
      <vt:lpstr>PowerPoint Presentation</vt:lpstr>
      <vt:lpstr>PowerPoint Presentation</vt:lpstr>
      <vt:lpstr>Expectations for learning and behaviour in Year 3</vt:lpstr>
      <vt:lpstr>PowerPoint Presentation</vt:lpstr>
      <vt:lpstr>PowerPoint Presentation</vt:lpstr>
      <vt:lpstr>Water bottles &amp; Snack</vt:lpstr>
      <vt:lpstr>How can you help? </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team evening  Garnet Class Year 4 - 2015/16</dc:title>
  <dc:creator>Hannah L Wickham</dc:creator>
  <cp:revision>1</cp:revision>
  <dcterms:created xsi:type="dcterms:W3CDTF">2015-07-12T16:11:46Z</dcterms:created>
  <dcterms:modified xsi:type="dcterms:W3CDTF">2025-07-03T07:16:15Z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0x0101001FA6E98444773541B2FFAA1AD96D1FA1</vt:lpwstr>
  </property>
  <property fmtid="{D5CDD505-2E9C-101B-9397-08002B2CF9AE}" pid="3" name="MediaServiceImageTags">
    <vt:lpwstr/>
  </property>
</Properties>
</file>