
<file path=[Content_Types].xml><?xml version="1.0" encoding="utf-8"?>
<Types xmlns="http://schemas.openxmlformats.org/package/2006/content-types">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ags/tag1.xml" ContentType="application/vnd.openxmlformats-officedocument.presentationml.tags+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notesSlides/notesSlide6.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4"/>
    <p:sldMasterId id="2147483828" r:id="rId5"/>
    <p:sldMasterId id="2147483840" r:id="rId6"/>
  </p:sldMasterIdLst>
  <p:notesMasterIdLst>
    <p:notesMasterId r:id="rId30"/>
  </p:notesMasterIdLst>
  <p:sldIdLst>
    <p:sldId id="256" r:id="rId7"/>
    <p:sldId id="260" r:id="rId8"/>
    <p:sldId id="290" r:id="rId9"/>
    <p:sldId id="258" r:id="rId10"/>
    <p:sldId id="267" r:id="rId11"/>
    <p:sldId id="264" r:id="rId12"/>
    <p:sldId id="265" r:id="rId13"/>
    <p:sldId id="266" r:id="rId14"/>
    <p:sldId id="268" r:id="rId15"/>
    <p:sldId id="295" r:id="rId16"/>
    <p:sldId id="293" r:id="rId17"/>
    <p:sldId id="285" r:id="rId18"/>
    <p:sldId id="279" r:id="rId19"/>
    <p:sldId id="286" r:id="rId20"/>
    <p:sldId id="292" r:id="rId21"/>
    <p:sldId id="278" r:id="rId22"/>
    <p:sldId id="257" r:id="rId23"/>
    <p:sldId id="283" r:id="rId24"/>
    <p:sldId id="280" r:id="rId25"/>
    <p:sldId id="296" r:id="rId26"/>
    <p:sldId id="297" r:id="rId27"/>
    <p:sldId id="259" r:id="rId28"/>
    <p:sldId id="269"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97A644-87F6-9939-A3AB-699A19EDBDED}" v="250" dt="2025-07-02T19:52:08.1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17" autoAdjust="0"/>
    <p:restoredTop sz="94660"/>
  </p:normalViewPr>
  <p:slideViewPr>
    <p:cSldViewPr>
      <p:cViewPr varScale="1">
        <p:scale>
          <a:sx n="80" d="100"/>
          <a:sy n="80" d="100"/>
        </p:scale>
        <p:origin x="1526" y="53"/>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D'Abreo" userId="S::sarahdabreo@thorpe.surrey.sch.uk::386e5095-4251-44c4-8d21-22decae88e4b" providerId="AD" clId="Web-{3297A644-87F6-9939-A3AB-699A19EDBDED}"/>
    <pc:docChg chg="delSld modSld">
      <pc:chgData name="Sarah D'Abreo" userId="S::sarahdabreo@thorpe.surrey.sch.uk::386e5095-4251-44c4-8d21-22decae88e4b" providerId="AD" clId="Web-{3297A644-87F6-9939-A3AB-699A19EDBDED}" dt="2025-07-02T19:52:05.699" v="146" actId="20577"/>
      <pc:docMkLst>
        <pc:docMk/>
      </pc:docMkLst>
      <pc:sldChg chg="modSp">
        <pc:chgData name="Sarah D'Abreo" userId="S::sarahdabreo@thorpe.surrey.sch.uk::386e5095-4251-44c4-8d21-22decae88e4b" providerId="AD" clId="Web-{3297A644-87F6-9939-A3AB-699A19EDBDED}" dt="2025-07-02T19:51:09.463" v="137" actId="20577"/>
        <pc:sldMkLst>
          <pc:docMk/>
          <pc:sldMk cId="0" sldId="257"/>
        </pc:sldMkLst>
        <pc:spChg chg="mod">
          <ac:chgData name="Sarah D'Abreo" userId="S::sarahdabreo@thorpe.surrey.sch.uk::386e5095-4251-44c4-8d21-22decae88e4b" providerId="AD" clId="Web-{3297A644-87F6-9939-A3AB-699A19EDBDED}" dt="2025-07-02T19:51:09.463" v="137" actId="20577"/>
          <ac:spMkLst>
            <pc:docMk/>
            <pc:sldMk cId="0" sldId="257"/>
            <ac:spMk id="3" creationId="{00000000-0000-0000-0000-000000000000}"/>
          </ac:spMkLst>
        </pc:spChg>
      </pc:sldChg>
      <pc:sldChg chg="modSp">
        <pc:chgData name="Sarah D'Abreo" userId="S::sarahdabreo@thorpe.surrey.sch.uk::386e5095-4251-44c4-8d21-22decae88e4b" providerId="AD" clId="Web-{3297A644-87F6-9939-A3AB-699A19EDBDED}" dt="2025-07-02T19:46:29.924" v="22" actId="20577"/>
        <pc:sldMkLst>
          <pc:docMk/>
          <pc:sldMk cId="0" sldId="260"/>
        </pc:sldMkLst>
        <pc:spChg chg="mod">
          <ac:chgData name="Sarah D'Abreo" userId="S::sarahdabreo@thorpe.surrey.sch.uk::386e5095-4251-44c4-8d21-22decae88e4b" providerId="AD" clId="Web-{3297A644-87F6-9939-A3AB-699A19EDBDED}" dt="2025-07-02T19:46:17.392" v="14" actId="20577"/>
          <ac:spMkLst>
            <pc:docMk/>
            <pc:sldMk cId="0" sldId="260"/>
            <ac:spMk id="2" creationId="{00000000-0000-0000-0000-000000000000}"/>
          </ac:spMkLst>
        </pc:spChg>
        <pc:spChg chg="mod">
          <ac:chgData name="Sarah D'Abreo" userId="S::sarahdabreo@thorpe.surrey.sch.uk::386e5095-4251-44c4-8d21-22decae88e4b" providerId="AD" clId="Web-{3297A644-87F6-9939-A3AB-699A19EDBDED}" dt="2025-07-02T19:46:29.924" v="22" actId="20577"/>
          <ac:spMkLst>
            <pc:docMk/>
            <pc:sldMk cId="0" sldId="260"/>
            <ac:spMk id="8" creationId="{C5F8DCCD-07DD-4DF0-9DCE-35E497369A8E}"/>
          </ac:spMkLst>
        </pc:spChg>
        <pc:picChg chg="mod">
          <ac:chgData name="Sarah D'Abreo" userId="S::sarahdabreo@thorpe.surrey.sch.uk::386e5095-4251-44c4-8d21-22decae88e4b" providerId="AD" clId="Web-{3297A644-87F6-9939-A3AB-699A19EDBDED}" dt="2025-07-02T19:46:27.064" v="20" actId="1076"/>
          <ac:picMkLst>
            <pc:docMk/>
            <pc:sldMk cId="0" sldId="260"/>
            <ac:picMk id="9" creationId="{E621F572-4E6F-4CCC-9634-E622DD284FAC}"/>
          </ac:picMkLst>
        </pc:picChg>
      </pc:sldChg>
      <pc:sldChg chg="modSp">
        <pc:chgData name="Sarah D'Abreo" userId="S::sarahdabreo@thorpe.surrey.sch.uk::386e5095-4251-44c4-8d21-22decae88e4b" providerId="AD" clId="Web-{3297A644-87F6-9939-A3AB-699A19EDBDED}" dt="2025-07-02T19:47:17.660" v="28" actId="20577"/>
        <pc:sldMkLst>
          <pc:docMk/>
          <pc:sldMk cId="2436211408" sldId="267"/>
        </pc:sldMkLst>
        <pc:spChg chg="mod">
          <ac:chgData name="Sarah D'Abreo" userId="S::sarahdabreo@thorpe.surrey.sch.uk::386e5095-4251-44c4-8d21-22decae88e4b" providerId="AD" clId="Web-{3297A644-87F6-9939-A3AB-699A19EDBDED}" dt="2025-07-02T19:47:17.660" v="28" actId="20577"/>
          <ac:spMkLst>
            <pc:docMk/>
            <pc:sldMk cId="2436211408" sldId="267"/>
            <ac:spMk id="2" creationId="{569714FB-3638-47CE-AE46-295C00DF8E92}"/>
          </ac:spMkLst>
        </pc:spChg>
      </pc:sldChg>
      <pc:sldChg chg="modSp">
        <pc:chgData name="Sarah D'Abreo" userId="S::sarahdabreo@thorpe.surrey.sch.uk::386e5095-4251-44c4-8d21-22decae88e4b" providerId="AD" clId="Web-{3297A644-87F6-9939-A3AB-699A19EDBDED}" dt="2025-07-02T19:49:44.430" v="108" actId="20577"/>
        <pc:sldMkLst>
          <pc:docMk/>
          <pc:sldMk cId="0" sldId="279"/>
        </pc:sldMkLst>
        <pc:spChg chg="mod">
          <ac:chgData name="Sarah D'Abreo" userId="S::sarahdabreo@thorpe.surrey.sch.uk::386e5095-4251-44c4-8d21-22decae88e4b" providerId="AD" clId="Web-{3297A644-87F6-9939-A3AB-699A19EDBDED}" dt="2025-07-02T19:49:44.430" v="108" actId="20577"/>
          <ac:spMkLst>
            <pc:docMk/>
            <pc:sldMk cId="0" sldId="279"/>
            <ac:spMk id="41985" creationId="{00000000-0000-0000-0000-000000000000}"/>
          </ac:spMkLst>
        </pc:spChg>
      </pc:sldChg>
      <pc:sldChg chg="modSp">
        <pc:chgData name="Sarah D'Abreo" userId="S::sarahdabreo@thorpe.surrey.sch.uk::386e5095-4251-44c4-8d21-22decae88e4b" providerId="AD" clId="Web-{3297A644-87F6-9939-A3AB-699A19EDBDED}" dt="2025-07-02T19:52:05.699" v="146" actId="20577"/>
        <pc:sldMkLst>
          <pc:docMk/>
          <pc:sldMk cId="0" sldId="280"/>
        </pc:sldMkLst>
        <pc:spChg chg="mod">
          <ac:chgData name="Sarah D'Abreo" userId="S::sarahdabreo@thorpe.surrey.sch.uk::386e5095-4251-44c4-8d21-22decae88e4b" providerId="AD" clId="Web-{3297A644-87F6-9939-A3AB-699A19EDBDED}" dt="2025-07-02T19:51:39.292" v="140" actId="20577"/>
          <ac:spMkLst>
            <pc:docMk/>
            <pc:sldMk cId="0" sldId="280"/>
            <ac:spMk id="2" creationId="{00000000-0000-0000-0000-000000000000}"/>
          </ac:spMkLst>
        </pc:spChg>
        <pc:spChg chg="mod">
          <ac:chgData name="Sarah D'Abreo" userId="S::sarahdabreo@thorpe.surrey.sch.uk::386e5095-4251-44c4-8d21-22decae88e4b" providerId="AD" clId="Web-{3297A644-87F6-9939-A3AB-699A19EDBDED}" dt="2025-07-02T19:52:05.699" v="146" actId="20577"/>
          <ac:spMkLst>
            <pc:docMk/>
            <pc:sldMk cId="0" sldId="280"/>
            <ac:spMk id="3" creationId="{00000000-0000-0000-0000-000000000000}"/>
          </ac:spMkLst>
        </pc:spChg>
      </pc:sldChg>
      <pc:sldChg chg="modSp">
        <pc:chgData name="Sarah D'Abreo" userId="S::sarahdabreo@thorpe.surrey.sch.uk::386e5095-4251-44c4-8d21-22decae88e4b" providerId="AD" clId="Web-{3297A644-87F6-9939-A3AB-699A19EDBDED}" dt="2025-07-02T19:48:21.099" v="34" actId="20577"/>
        <pc:sldMkLst>
          <pc:docMk/>
          <pc:sldMk cId="0" sldId="285"/>
        </pc:sldMkLst>
        <pc:spChg chg="mod">
          <ac:chgData name="Sarah D'Abreo" userId="S::sarahdabreo@thorpe.surrey.sch.uk::386e5095-4251-44c4-8d21-22decae88e4b" providerId="AD" clId="Web-{3297A644-87F6-9939-A3AB-699A19EDBDED}" dt="2025-07-02T19:48:21.099" v="34" actId="20577"/>
          <ac:spMkLst>
            <pc:docMk/>
            <pc:sldMk cId="0" sldId="285"/>
            <ac:spMk id="2" creationId="{2C437C86-1358-440C-8A7E-7398A41B1EE7}"/>
          </ac:spMkLst>
        </pc:spChg>
      </pc:sldChg>
      <pc:sldChg chg="modSp">
        <pc:chgData name="Sarah D'Abreo" userId="S::sarahdabreo@thorpe.surrey.sch.uk::386e5095-4251-44c4-8d21-22decae88e4b" providerId="AD" clId="Web-{3297A644-87F6-9939-A3AB-699A19EDBDED}" dt="2025-07-02T19:50:30.165" v="131" actId="20577"/>
        <pc:sldMkLst>
          <pc:docMk/>
          <pc:sldMk cId="0" sldId="286"/>
        </pc:sldMkLst>
        <pc:spChg chg="mod">
          <ac:chgData name="Sarah D'Abreo" userId="S::sarahdabreo@thorpe.surrey.sch.uk::386e5095-4251-44c4-8d21-22decae88e4b" providerId="AD" clId="Web-{3297A644-87F6-9939-A3AB-699A19EDBDED}" dt="2025-07-02T19:50:30.165" v="131" actId="20577"/>
          <ac:spMkLst>
            <pc:docMk/>
            <pc:sldMk cId="0" sldId="286"/>
            <ac:spMk id="3" creationId="{00000000-0000-0000-0000-000000000000}"/>
          </ac:spMkLst>
        </pc:spChg>
      </pc:sldChg>
      <pc:sldChg chg="del">
        <pc:chgData name="Sarah D'Abreo" userId="S::sarahdabreo@thorpe.surrey.sch.uk::386e5095-4251-44c4-8d21-22decae88e4b" providerId="AD" clId="Web-{3297A644-87F6-9939-A3AB-699A19EDBDED}" dt="2025-07-02T19:51:25.870" v="138"/>
        <pc:sldMkLst>
          <pc:docMk/>
          <pc:sldMk cId="0" sldId="287"/>
        </pc:sldMkLst>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30T16:34:35.257"/>
    </inkml:context>
    <inkml:brush xml:id="br0">
      <inkml:brushProperty name="width" value="0.05" units="cm"/>
      <inkml:brushProperty name="height" value="0.05" units="cm"/>
      <inkml:brushProperty name="color" value="#E71224"/>
      <inkml:brushProperty name="ignorePressure" value="1"/>
    </inkml:brush>
  </inkml:definitions>
  <inkml:trace contextRef="#ctx0" brushRef="#br0">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30T16:34:36.207"/>
    </inkml:context>
    <inkml:brush xml:id="br0">
      <inkml:brushProperty name="width" value="0.05" units="cm"/>
      <inkml:brushProperty name="height" value="0.05" units="cm"/>
      <inkml:brushProperty name="color" value="#E71224"/>
      <inkml:brushProperty name="ignorePressure" value="1"/>
    </inkml:brush>
  </inkml:definitions>
  <inkml:trace contextRef="#ctx0" brushRef="#br0">1 0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30T16:34:37.005"/>
    </inkml:context>
    <inkml:brush xml:id="br0">
      <inkml:brushProperty name="width" value="0.05" units="cm"/>
      <inkml:brushProperty name="height" value="0.05" units="cm"/>
      <inkml:brushProperty name="color" value="#E71224"/>
      <inkml:brushProperty name="ignorePressure" value="1"/>
    </inkml:brush>
  </inkml:definitions>
  <inkml:trace contextRef="#ctx0" brushRef="#br0">1 1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30T16:34:37.453"/>
    </inkml:context>
    <inkml:brush xml:id="br0">
      <inkml:brushProperty name="width" value="0.05" units="cm"/>
      <inkml:brushProperty name="height" value="0.05" units="cm"/>
      <inkml:brushProperty name="color" value="#E71224"/>
      <inkml:brushProperty name="ignorePressure" value="1"/>
    </inkml:brush>
  </inkml:definitions>
  <inkml:trace contextRef="#ctx0" brushRef="#br0">0 1,'0'4,"0"1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30T16:34:37.890"/>
    </inkml:context>
    <inkml:brush xml:id="br0">
      <inkml:brushProperty name="width" value="0.05" units="cm"/>
      <inkml:brushProperty name="height" value="0.05" units="cm"/>
      <inkml:brushProperty name="color" value="#E71224"/>
      <inkml:brushProperty name="ignorePressure" value="1"/>
    </inkml:brush>
  </inkml:definitions>
  <inkml:trace contextRef="#ctx0" brushRef="#br0">1 0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30T16:34:38.234"/>
    </inkml:context>
    <inkml:brush xml:id="br0">
      <inkml:brushProperty name="width" value="0.05" units="cm"/>
      <inkml:brushProperty name="height" value="0.05" units="cm"/>
      <inkml:brushProperty name="color" value="#E71224"/>
      <inkml:brushProperty name="ignorePressure" value="1"/>
    </inkml:brush>
  </inkml:definitions>
  <inkml:trace contextRef="#ctx0" brushRef="#br0">24 0,'-3'4,"-6"1,-2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4E2AC4-B50E-4D79-9CF2-080365476528}" type="datetimeFigureOut">
              <a:rPr lang="en-GB" smtClean="0"/>
              <a:pPr/>
              <a:t>21/07/2025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CA0655-54CF-49B0-827C-2F44165B2B76}" type="slidenum">
              <a:rPr lang="en-GB" smtClean="0"/>
              <a:pPr/>
              <a:t>‹#›</a:t>
            </a:fld>
            <a:endParaRPr lang="en-GB"/>
          </a:p>
        </p:txBody>
      </p:sp>
    </p:spTree>
    <p:extLst>
      <p:ext uri="{BB962C8B-B14F-4D97-AF65-F5344CB8AC3E}">
        <p14:creationId xmlns:p14="http://schemas.microsoft.com/office/powerpoint/2010/main" val="375159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Example of what could be posted by each year group on their</a:t>
            </a:r>
            <a:r>
              <a:rPr lang="en-GB" baseline="0" dirty="0"/>
              <a:t> </a:t>
            </a:r>
            <a:r>
              <a:rPr lang="en-GB" baseline="0"/>
              <a:t>website. </a:t>
            </a:r>
            <a:r>
              <a:rPr lang="en-GB"/>
              <a:t>This </a:t>
            </a:r>
            <a:r>
              <a:rPr lang="en-GB" dirty="0"/>
              <a:t>is taken from new end of  year objective sheets, They will be able to get decent clipart to add!</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44591C2-1F4E-4E71-9009-16CB651D4C26}"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5292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Example of what could be posted by each year group on their</a:t>
            </a:r>
            <a:r>
              <a:rPr lang="en-GB" baseline="0" dirty="0"/>
              <a:t> </a:t>
            </a:r>
            <a:r>
              <a:rPr lang="en-GB" baseline="0"/>
              <a:t>website. </a:t>
            </a:r>
            <a:r>
              <a:rPr lang="en-GB"/>
              <a:t>This </a:t>
            </a:r>
            <a:r>
              <a:rPr lang="en-GB" dirty="0"/>
              <a:t>is taken from new end of  year objective sheets, They will be able to get decent clipart to add!</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44591C2-1F4E-4E71-9009-16CB651D4C26}"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574967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792D199-3639-473D-9912-CAD5B0A70CA9}" type="slidenum">
              <a:rPr lang="en-GB" smtClean="0"/>
              <a:pPr/>
              <a:t>12</a:t>
            </a:fld>
            <a:endParaRPr lang="en-GB"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792D199-3639-473D-9912-CAD5B0A70CA9}" type="slidenum">
              <a:rPr lang="en-GB" smtClean="0"/>
              <a:pPr/>
              <a:t>13</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792D199-3639-473D-9912-CAD5B0A70CA9}" type="slidenum">
              <a:rPr lang="en-GB" smtClean="0"/>
              <a:pPr/>
              <a:t>14</a:t>
            </a:fld>
            <a:endParaRPr lang="en-GB"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792D199-3639-473D-9912-CAD5B0A70CA9}" type="slidenum">
              <a:rPr lang="en-GB" smtClean="0"/>
              <a:pPr/>
              <a:t>16</a:t>
            </a:fld>
            <a:endParaRPr lang="en-GB"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792D199-3639-473D-9912-CAD5B0A70CA9}" type="slidenum">
              <a:rPr lang="en-GB" smtClean="0"/>
              <a:pPr/>
              <a:t>19</a:t>
            </a:fld>
            <a:endParaRPr lang="en-GB"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Support your child with </a:t>
            </a:r>
            <a:r>
              <a:rPr lang="en-GB" altLang="en-US" b="1" dirty="0"/>
              <a:t>Home learning activities</a:t>
            </a:r>
            <a:r>
              <a:rPr lang="en-GB" altLang="en-US" dirty="0"/>
              <a:t>; especially reading &amp; times tables… </a:t>
            </a:r>
          </a:p>
          <a:p>
            <a:endParaRPr lang="en-GB" altLang="en-US" dirty="0"/>
          </a:p>
          <a:p>
            <a:r>
              <a:rPr lang="en-GB" altLang="en-US" b="1" dirty="0"/>
              <a:t>Attend FOTSA events </a:t>
            </a:r>
            <a:r>
              <a:rPr lang="en-GB" altLang="en-US" dirty="0"/>
              <a:t>and </a:t>
            </a:r>
            <a:r>
              <a:rPr lang="en-GB" altLang="en-US" b="1" dirty="0"/>
              <a:t>support with getting events ready</a:t>
            </a:r>
            <a:r>
              <a:rPr lang="en-GB" altLang="en-US" dirty="0"/>
              <a:t>… so important for the extra things we are able to offer our children; Opal Play, Swimming, trips and events to name a few</a:t>
            </a:r>
          </a:p>
          <a:p>
            <a:endParaRPr lang="en-GB" altLang="en-US" dirty="0"/>
          </a:p>
          <a:p>
            <a:r>
              <a:rPr lang="en-GB" altLang="en-US" dirty="0"/>
              <a:t>Come along to </a:t>
            </a:r>
            <a:r>
              <a:rPr lang="en-GB" altLang="en-US" b="1" dirty="0"/>
              <a:t>parent Voice meetings </a:t>
            </a:r>
            <a:r>
              <a:rPr lang="en-GB" altLang="en-US" dirty="0"/>
              <a:t>and help others to express their worries, concerns, share things they are happy with, offer solutions for things we can fix.</a:t>
            </a:r>
          </a:p>
          <a:p>
            <a:endParaRPr lang="en-GB" altLang="en-US" dirty="0"/>
          </a:p>
          <a:p>
            <a:r>
              <a:rPr lang="en-GB" altLang="en-US" dirty="0"/>
              <a:t>Consider coming along </a:t>
            </a:r>
            <a:r>
              <a:rPr lang="en-GB" altLang="en-US" b="1" dirty="0"/>
              <a:t>to help in your child’s class </a:t>
            </a:r>
            <a:r>
              <a:rPr lang="en-GB" altLang="en-US" dirty="0"/>
              <a:t>– please</a:t>
            </a:r>
            <a:r>
              <a:rPr lang="en-GB" altLang="en-US" baseline="0" dirty="0"/>
              <a:t> note that you will need to have a safeguarding talk with me before helping in school.</a:t>
            </a:r>
            <a:endParaRPr lang="en-GB" altLang="en-US" dirty="0"/>
          </a:p>
          <a:p>
            <a:endParaRPr lang="en-GB" altLang="en-US" dirty="0"/>
          </a:p>
          <a:p>
            <a:r>
              <a:rPr lang="en-GB" altLang="en-US" b="1" dirty="0"/>
              <a:t>Share your worries </a:t>
            </a:r>
            <a:r>
              <a:rPr lang="en-GB" altLang="en-US" dirty="0"/>
              <a:t>with us and we will do our best to make things better.  No worry is too small.</a:t>
            </a:r>
          </a:p>
          <a:p>
            <a:endParaRPr lang="en-GB" altLang="en-US" dirty="0"/>
          </a:p>
          <a:p>
            <a:r>
              <a:rPr lang="en-GB" altLang="en-US" b="1" dirty="0"/>
              <a:t>Offer your congratulations </a:t>
            </a:r>
            <a:r>
              <a:rPr lang="en-GB" altLang="en-US" dirty="0"/>
              <a:t>when things go well.  It is always so lovely to receive an email or card from parents and children when they are really happy with something.</a:t>
            </a:r>
          </a:p>
          <a:p>
            <a:endParaRPr lang="en-GB" altLang="en-US"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8618C20-0343-45D8-8BE3-29F79A274BE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772140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2CF0BF44-1076-4B06-ABD0-B5169C43A217}" type="datetimeFigureOut">
              <a:rPr lang="en-GB" smtClean="0"/>
              <a:pPr/>
              <a:t>21/07/2025</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19EF39AC-86B1-46CF-A2E6-387CEF044C47}"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CF0BF44-1076-4B06-ABD0-B5169C43A217}" type="datetimeFigureOut">
              <a:rPr lang="en-GB" smtClean="0"/>
              <a:pPr/>
              <a:t>21/07/2025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F39AC-86B1-46CF-A2E6-387CEF044C47}" type="slidenum">
              <a:rPr lang="en-GB" smtClean="0"/>
              <a:pPr/>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2CF0BF44-1076-4B06-ABD0-B5169C43A217}" type="datetimeFigureOut">
              <a:rPr lang="en-GB" smtClean="0"/>
              <a:pPr/>
              <a:t>21/07/2025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F39AC-86B1-46CF-A2E6-387CEF044C47}"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CF0BF44-1076-4B06-ABD0-B5169C43A217}" type="datetimeFigureOut">
              <a:rPr lang="en-GB" smtClean="0"/>
              <a:pPr/>
              <a:t>21/07/2025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F39AC-86B1-46CF-A2E6-387CEF044C47}" type="slidenum">
              <a:rPr lang="en-GB" smtClean="0"/>
              <a:pPr/>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2CF0BF44-1076-4B06-ABD0-B5169C43A217}" type="datetimeFigureOut">
              <a:rPr lang="en-GB" smtClean="0"/>
              <a:pPr/>
              <a:t>21/07/2025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EF39AC-86B1-46CF-A2E6-387CEF044C47}"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CF0BF44-1076-4B06-ABD0-B5169C43A217}" type="datetimeFigureOut">
              <a:rPr lang="en-GB" smtClean="0"/>
              <a:pPr/>
              <a:t>21/07/2025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EF39AC-86B1-46CF-A2E6-387CEF044C47}" type="slidenum">
              <a:rPr lang="en-GB" smtClean="0"/>
              <a:pPr/>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F0BF44-1076-4B06-ABD0-B5169C43A217}" type="datetimeFigureOut">
              <a:rPr lang="en-GB" smtClean="0"/>
              <a:pPr/>
              <a:t>21/07/2025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EF39AC-86B1-46CF-A2E6-387CEF044C4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2CF0BF44-1076-4B06-ABD0-B5169C43A217}" type="datetimeFigureOut">
              <a:rPr lang="en-GB" smtClean="0"/>
              <a:pPr/>
              <a:t>21/07/2025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F39AC-86B1-46CF-A2E6-387CEF044C47}"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2CF0BF44-1076-4B06-ABD0-B5169C43A217}" type="datetimeFigureOut">
              <a:rPr lang="en-GB" smtClean="0"/>
              <a:pPr/>
              <a:t>21/07/2025</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19EF39AC-86B1-46CF-A2E6-387CEF044C47}"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CF0BF44-1076-4B06-ABD0-B5169C43A217}" type="datetimeFigureOut">
              <a:rPr lang="en-GB" smtClean="0"/>
              <a:pPr/>
              <a:t>21/07/2025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F39AC-86B1-46CF-A2E6-387CEF044C4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CF0BF44-1076-4B06-ABD0-B5169C43A217}" type="datetimeFigureOut">
              <a:rPr lang="en-GB" smtClean="0"/>
              <a:pPr/>
              <a:t>21/07/2025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F39AC-86B1-46CF-A2E6-387CEF044C47}"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7/21/2025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40575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7/21/2025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021250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413340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61BEF0D-F0BB-DE4B-95CE-6DB70DBA9567}" type="datetimeFigureOut">
              <a:rPr lang="en-US" smtClean="0"/>
              <a:pPr/>
              <a:t>7/21/2025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236439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61BEF0D-F0BB-DE4B-95CE-6DB70DBA9567}" type="datetimeFigureOut">
              <a:rPr lang="en-US" smtClean="0"/>
              <a:pPr/>
              <a:t>7/21/2025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133072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61BEF0D-F0BB-DE4B-95CE-6DB70DBA9567}" type="datetimeFigureOut">
              <a:rPr lang="en-US" smtClean="0"/>
              <a:pPr/>
              <a:t>7/21/2025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221120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7/21/2025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542321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320041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832039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7/21/2025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564207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7/21/2025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352224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CC9A025-8391-42F2-B552-6362645B4B80}" type="datetimeFigureOut">
              <a:rPr lang="en-GB" smtClean="0"/>
              <a:t>21/07/2025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37196162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CC9A025-8391-42F2-B552-6362645B4B80}" type="datetimeFigureOut">
              <a:rPr lang="en-GB" smtClean="0"/>
              <a:t>21/07/2025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16428269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CC9A025-8391-42F2-B552-6362645B4B80}" type="datetimeFigureOut">
              <a:rPr lang="en-GB" smtClean="0"/>
              <a:t>21/07/2025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16182994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CC9A025-8391-42F2-B552-6362645B4B80}" type="datetimeFigureOut">
              <a:rPr lang="en-GB" smtClean="0"/>
              <a:t>21/07/2025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42772634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CC9A025-8391-42F2-B552-6362645B4B80}" type="datetimeFigureOut">
              <a:rPr lang="en-GB" smtClean="0"/>
              <a:t>21/07/2025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173087903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CC9A025-8391-42F2-B552-6362645B4B80}" type="datetimeFigureOut">
              <a:rPr lang="en-GB" smtClean="0"/>
              <a:t>21/07/2025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1994620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C9A025-8391-42F2-B552-6362645B4B80}" type="datetimeFigureOut">
              <a:rPr lang="en-GB" smtClean="0"/>
              <a:t>21/07/2025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210230483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CC9A025-8391-42F2-B552-6362645B4B80}" type="datetimeFigureOut">
              <a:rPr lang="en-GB" smtClean="0"/>
              <a:t>21/07/2025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111502845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CC9A025-8391-42F2-B552-6362645B4B80}" type="datetimeFigureOut">
              <a:rPr lang="en-GB" smtClean="0"/>
              <a:t>21/07/2025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13406491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CC9A025-8391-42F2-B552-6362645B4B80}" type="datetimeFigureOut">
              <a:rPr lang="en-GB" smtClean="0"/>
              <a:t>21/07/2025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54240950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CC9A025-8391-42F2-B552-6362645B4B80}" type="datetimeFigureOut">
              <a:rPr lang="en-GB" smtClean="0"/>
              <a:t>21/07/2025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11007430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CF0BF44-1076-4B06-ABD0-B5169C43A217}" type="datetimeFigureOut">
              <a:rPr lang="en-GB" smtClean="0"/>
              <a:pPr/>
              <a:t>21/07/2025</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19EF39AC-86B1-46CF-A2E6-387CEF044C4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61BEF0D-F0BB-DE4B-95CE-6DB70DBA9567}" type="datetimeFigureOut">
              <a:rPr lang="en-US" smtClean="0"/>
              <a:pPr/>
              <a:t>7/21/2025</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03186816"/>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0CC9A025-8391-42F2-B552-6362645B4B80}" type="datetimeFigureOut">
              <a:rPr lang="en-GB" smtClean="0"/>
              <a:t>21/07/2025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9309E94-D379-4324-97FB-F4041B6F2DF7}" type="slidenum">
              <a:rPr lang="en-GB" smtClean="0"/>
              <a:t>‹#›</a:t>
            </a:fld>
            <a:endParaRPr lang="en-GB"/>
          </a:p>
        </p:txBody>
      </p:sp>
    </p:spTree>
    <p:extLst>
      <p:ext uri="{BB962C8B-B14F-4D97-AF65-F5344CB8AC3E}">
        <p14:creationId xmlns:p14="http://schemas.microsoft.com/office/powerpoint/2010/main" val="12706532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8" Type="http://schemas.openxmlformats.org/officeDocument/2006/relationships/customXml" Target="../ink/ink4.xml"/><Relationship Id="rId13" Type="http://schemas.openxmlformats.org/officeDocument/2006/relationships/image" Target="../media/image3.jpeg"/><Relationship Id="rId7" Type="http://schemas.openxmlformats.org/officeDocument/2006/relationships/customXml" Target="../ink/ink3.xml"/><Relationship Id="rId12" Type="http://schemas.openxmlformats.org/officeDocument/2006/relationships/image" Target="../media/image7.png"/><Relationship Id="rId2" Type="http://schemas.openxmlformats.org/officeDocument/2006/relationships/customXml" Target="../ink/ink1.xml"/><Relationship Id="rId1" Type="http://schemas.openxmlformats.org/officeDocument/2006/relationships/slideLayout" Target="../slideLayouts/slideLayout1.xml"/><Relationship Id="rId6" Type="http://schemas.openxmlformats.org/officeDocument/2006/relationships/customXml" Target="../ink/ink2.xml"/><Relationship Id="rId11" Type="http://schemas.openxmlformats.org/officeDocument/2006/relationships/customXml" Target="../ink/ink6.xml"/><Relationship Id="rId5" Type="http://schemas.openxmlformats.org/officeDocument/2006/relationships/image" Target="../media/image50.png"/><Relationship Id="rId10" Type="http://schemas.openxmlformats.org/officeDocument/2006/relationships/customXml" Target="../ink/ink5.xml"/><Relationship Id="rId9"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audio" Target="../media/media1.m4a"/><Relationship Id="rId7" Type="http://schemas.openxmlformats.org/officeDocument/2006/relationships/hyperlink" Target="https://pixabay.com/en/mathematics-pay-digits-number-plus-1044087/" TargetMode="External"/><Relationship Id="rId2" Type="http://schemas.microsoft.com/office/2007/relationships/media" Target="../media/media1.m4a"/><Relationship Id="rId1" Type="http://schemas.openxmlformats.org/officeDocument/2006/relationships/tags" Target="../tags/tag3.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8.xml"/><Relationship Id="rId5" Type="http://schemas.openxmlformats.org/officeDocument/2006/relationships/image" Target="../media/image11.jpeg"/><Relationship Id="rId4" Type="http://schemas.openxmlformats.org/officeDocument/2006/relationships/image" Target="../media/image10.gif"/></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18.xml"/><Relationship Id="rId5" Type="http://schemas.openxmlformats.org/officeDocument/2006/relationships/image" Target="../media/image14.gif"/><Relationship Id="rId4" Type="http://schemas.openxmlformats.org/officeDocument/2006/relationships/image" Target="../media/image13.gif"/></Relationships>
</file>

<file path=ppt/slides/_rels/slide8.xml.rels><?xml version="1.0" encoding="UTF-8" standalone="yes"?>
<Relationships xmlns="http://schemas.openxmlformats.org/package/2006/relationships"><Relationship Id="rId3" Type="http://schemas.openxmlformats.org/officeDocument/2006/relationships/image" Target="../media/image15.gif"/><Relationship Id="rId7" Type="http://schemas.openxmlformats.org/officeDocument/2006/relationships/image" Target="../media/image16.png"/><Relationship Id="rId2" Type="http://schemas.openxmlformats.org/officeDocument/2006/relationships/image" Target="../media/image6.jpeg"/><Relationship Id="rId1" Type="http://schemas.openxmlformats.org/officeDocument/2006/relationships/slideLayout" Target="../slideLayouts/slideLayout18.xml"/><Relationship Id="rId6" Type="http://schemas.openxmlformats.org/officeDocument/2006/relationships/image" Target="../media/image11.jpeg"/><Relationship Id="rId5" Type="http://schemas.openxmlformats.org/officeDocument/2006/relationships/image" Target="../media/image10.gif"/><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audio" Target="../media/media2.m4a"/><Relationship Id="rId7" Type="http://schemas.openxmlformats.org/officeDocument/2006/relationships/image" Target="../media/image19.jpeg"/><Relationship Id="rId2" Type="http://schemas.microsoft.com/office/2007/relationships/media" Target="../media/media2.m4a"/><Relationship Id="rId1" Type="http://schemas.openxmlformats.org/officeDocument/2006/relationships/tags" Target="../tags/tag4.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6.xml"/><Relationship Id="rId5" Type="http://schemas.openxmlformats.org/officeDocument/2006/relationships/image" Target="../media/image24.jpeg"/><Relationship Id="rId4" Type="http://schemas.openxmlformats.org/officeDocument/2006/relationships/image" Target="../media/image23.gi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25.gif"/></Relationships>
</file>

<file path=ppt/slides/_rels/slide15.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hyperlink" Target="https://schoolreadinglist.co.uk/reading-lists-for-ks2-school-pupils/suggested-reading-list-for-year-6-pupils-ks2-age-10-11/" TargetMode="Externa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slideLayout" Target="../slideLayouts/slideLayout7.xml"/><Relationship Id="rId1" Type="http://schemas.openxmlformats.org/officeDocument/2006/relationships/tags" Target="../tags/tag11.xml"/><Relationship Id="rId4" Type="http://schemas.openxmlformats.org/officeDocument/2006/relationships/hyperlink" Target="https://pixabay.com/en/what-is-the-memorial-awards-trophies-2841755/" TargetMode="Externa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8.png"/><Relationship Id="rId4"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196752"/>
            <a:ext cx="9144000" cy="2190105"/>
          </a:xfrm>
        </p:spPr>
        <p:txBody>
          <a:bodyPr vert="horz" lIns="91440" tIns="45720" rIns="91440" bIns="45720" anchor="b">
            <a:noAutofit/>
            <a:scene3d>
              <a:camera prst="orthographicFront"/>
              <a:lightRig rig="soft" dir="t"/>
            </a:scene3d>
            <a:sp3d prstMaterial="softEdge">
              <a:bevelT w="25400" h="25400"/>
            </a:sp3d>
          </a:bodyPr>
          <a:lstStyle/>
          <a:p>
            <a:pPr algn="ctr"/>
            <a:r>
              <a:rPr lang="en-GB" sz="6000" b="0" dirty="0">
                <a:solidFill>
                  <a:schemeClr val="tx1"/>
                </a:solidFill>
                <a:latin typeface="Comic Sans MS"/>
              </a:rPr>
              <a:t>Meet </a:t>
            </a:r>
            <a:r>
              <a:rPr lang="en-GB" sz="6000" b="0" dirty="0">
                <a:solidFill>
                  <a:schemeClr val="tx1"/>
                </a:solidFill>
                <a:effectLst/>
                <a:latin typeface="Comic Sans MS"/>
              </a:rPr>
              <a:t>the</a:t>
            </a:r>
            <a:r>
              <a:rPr lang="en-GB" sz="6000" b="0" dirty="0">
                <a:solidFill>
                  <a:schemeClr val="tx1"/>
                </a:solidFill>
                <a:latin typeface="Comic Sans MS"/>
              </a:rPr>
              <a:t> team  </a:t>
            </a:r>
            <a:br>
              <a:rPr lang="en-GB" sz="6000" b="0" dirty="0">
                <a:latin typeface="Comic Sans MS"/>
              </a:rPr>
            </a:br>
            <a:r>
              <a:rPr lang="en-GB" sz="6000" dirty="0">
                <a:solidFill>
                  <a:schemeClr val="bg2">
                    <a:lumMod val="50000"/>
                  </a:schemeClr>
                </a:solidFill>
                <a:latin typeface="Comic Sans MS"/>
              </a:rPr>
              <a:t>Topaz Class</a:t>
            </a:r>
            <a:br>
              <a:rPr lang="en-GB" sz="6000" b="0" dirty="0">
                <a:latin typeface="Comic Sans MS" panose="030F0702030302020204" pitchFamily="66" charset="0"/>
              </a:rPr>
            </a:br>
            <a:r>
              <a:rPr lang="en-GB" sz="6000" b="0" dirty="0">
                <a:solidFill>
                  <a:schemeClr val="tx1"/>
                </a:solidFill>
                <a:latin typeface="Comic Sans MS"/>
              </a:rPr>
              <a:t>Year 6  – 2025/26</a:t>
            </a:r>
            <a:endParaRPr lang="en-GB" sz="6000" b="0" dirty="0">
              <a:solidFill>
                <a:schemeClr val="tx1"/>
              </a:solidFill>
              <a:latin typeface="Comic Sans MS" panose="030F0702030302020204"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830"/>
    </mc:Choice>
    <mc:Fallback xmlns="">
      <p:transition spd="slow" advTm="683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5F8DCCD-07DD-4DF0-9DCE-35E497369A8E}"/>
              </a:ext>
            </a:extLst>
          </p:cNvPr>
          <p:cNvSpPr txBox="1"/>
          <p:nvPr/>
        </p:nvSpPr>
        <p:spPr>
          <a:xfrm>
            <a:off x="467544" y="428178"/>
            <a:ext cx="8352928" cy="1938992"/>
          </a:xfrm>
          <a:prstGeom prst="rect">
            <a:avLst/>
          </a:prstGeom>
          <a:noFill/>
        </p:spPr>
        <p:txBody>
          <a:bodyPr wrap="square" lIns="91440" tIns="45720" rIns="91440" bIns="45720" rtlCol="0" anchor="t">
            <a:spAutoFit/>
          </a:bodyPr>
          <a:lstStyle/>
          <a:p>
            <a:r>
              <a:rPr lang="en-GB" sz="3200" b="1" dirty="0">
                <a:solidFill>
                  <a:srgbClr val="0070C0"/>
                </a:solidFill>
                <a:latin typeface="Comic Sans MS" panose="030F0702030302020204" pitchFamily="66" charset="0"/>
              </a:rPr>
              <a:t>The Topaz Class Team</a:t>
            </a:r>
          </a:p>
          <a:p>
            <a:endParaRPr lang="en-GB" sz="2800" u="sng" dirty="0">
              <a:solidFill>
                <a:srgbClr val="00B0F0"/>
              </a:solidFill>
              <a:latin typeface="Comic Sans MS" panose="030F0702030302020204" pitchFamily="66" charset="0"/>
            </a:endParaRPr>
          </a:p>
          <a:p>
            <a:r>
              <a:rPr lang="en-GB" sz="3200" b="1" dirty="0">
                <a:latin typeface="Comic Sans MS"/>
              </a:rPr>
              <a:t>Class teacher: Miss Goodson </a:t>
            </a:r>
            <a:endParaRPr lang="en-GB" sz="3200" b="1" dirty="0">
              <a:latin typeface="Comic Sans MS" panose="030F0702030302020204" pitchFamily="66" charset="0"/>
            </a:endParaRPr>
          </a:p>
          <a:p>
            <a:pPr algn="ctr"/>
            <a:endParaRPr lang="en-GB" sz="2800" dirty="0">
              <a:solidFill>
                <a:srgbClr val="002060"/>
              </a:solidFill>
            </a:endParaRPr>
          </a:p>
        </p:txBody>
      </p:sp>
      <p:pic>
        <p:nvPicPr>
          <p:cNvPr id="9" name="Picture 2" descr="C:\Users\Kimberley\AppData\Local\Microsoft\Windows\Temporary Internet Files\Content.IE5\H0GK7ZH6\Teacher_clip_art[1].PNG">
            <a:extLst>
              <a:ext uri="{FF2B5EF4-FFF2-40B4-BE49-F238E27FC236}">
                <a16:creationId xmlns:a16="http://schemas.microsoft.com/office/drawing/2014/main" id="{E621F572-4E6F-4CCC-9634-E622DD284FAC}"/>
              </a:ext>
            </a:extLst>
          </p:cNvPr>
          <p:cNvPicPr>
            <a:picLocks noChangeAspect="1" noChangeArrowheads="1"/>
          </p:cNvPicPr>
          <p:nvPr/>
        </p:nvPicPr>
        <p:blipFill>
          <a:blip r:embed="rId3"/>
          <a:srcRect/>
          <a:stretch>
            <a:fillRect/>
          </a:stretch>
        </p:blipFill>
        <p:spPr bwMode="auto">
          <a:xfrm>
            <a:off x="6874327" y="2919165"/>
            <a:ext cx="1638300" cy="1457325"/>
          </a:xfrm>
          <a:prstGeom prst="rect">
            <a:avLst/>
          </a:prstGeom>
          <a:noFill/>
        </p:spPr>
      </p:pic>
      <p:sp>
        <p:nvSpPr>
          <p:cNvPr id="2" name="Rectangle 1"/>
          <p:cNvSpPr/>
          <p:nvPr/>
        </p:nvSpPr>
        <p:spPr>
          <a:xfrm>
            <a:off x="827584" y="2307729"/>
            <a:ext cx="4572000" cy="2062103"/>
          </a:xfrm>
          <a:prstGeom prst="rect">
            <a:avLst/>
          </a:prstGeom>
        </p:spPr>
        <p:txBody>
          <a:bodyPr lIns="91440" tIns="45720" rIns="91440" bIns="45720" anchor="t">
            <a:spAutoFit/>
          </a:bodyPr>
          <a:lstStyle/>
          <a:p>
            <a:pPr marL="109220"/>
            <a:r>
              <a:rPr lang="en-GB" sz="3200" dirty="0">
                <a:latin typeface="Comic Sans MS"/>
              </a:rPr>
              <a:t> Mrs Sims</a:t>
            </a:r>
            <a:endParaRPr lang="en-US" dirty="0">
              <a:latin typeface="Comic Sans MS"/>
            </a:endParaRPr>
          </a:p>
          <a:p>
            <a:pPr marL="109220"/>
            <a:r>
              <a:rPr lang="en-GB" sz="3200" dirty="0">
                <a:latin typeface="Comic Sans MS"/>
              </a:rPr>
              <a:t>Mrs McLaren</a:t>
            </a:r>
          </a:p>
          <a:p>
            <a:pPr marL="109220"/>
            <a:r>
              <a:rPr lang="en-GB" sz="3200" dirty="0">
                <a:latin typeface="Comic Sans MS"/>
              </a:rPr>
              <a:t>Mrs Rookes</a:t>
            </a:r>
          </a:p>
          <a:p>
            <a:pPr marL="109220"/>
            <a:endParaRPr lang="en-GB" sz="3200" dirty="0">
              <a:latin typeface="Comic Sans MS"/>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2488"/>
    </mc:Choice>
    <mc:Fallback xmlns="">
      <p:transition spd="slow" advTm="124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ox(in)">
                                      <p:cBhvr>
                                        <p:cTn id="7" dur="500"/>
                                        <p:tgtEl>
                                          <p:spTgt spid="8">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8">
                                            <p:txEl>
                                              <p:pRg st="2" end="2"/>
                                            </p:txEl>
                                          </p:spTgt>
                                        </p:tgtEl>
                                        <p:attrNameLst>
                                          <p:attrName>style.visibility</p:attrName>
                                        </p:attrNameLst>
                                      </p:cBhvr>
                                      <p:to>
                                        <p:strVal val="visible"/>
                                      </p:to>
                                    </p:set>
                                    <p:animEffect transition="in" filter="box(in)">
                                      <p:cBhvr>
                                        <p:cTn id="10"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FE82C-C640-4D70-ACEB-6724B6EE5471}"/>
              </a:ext>
            </a:extLst>
          </p:cNvPr>
          <p:cNvSpPr>
            <a:spLocks noGrp="1"/>
          </p:cNvSpPr>
          <p:nvPr>
            <p:ph type="ctrTitle"/>
          </p:nvPr>
        </p:nvSpPr>
        <p:spPr>
          <a:xfrm>
            <a:off x="135942" y="764704"/>
            <a:ext cx="9009359" cy="4580465"/>
          </a:xfrm>
        </p:spPr>
        <p:txBody>
          <a:bodyPr>
            <a:normAutofit fontScale="90000"/>
          </a:bodyPr>
          <a:lstStyle/>
          <a:p>
            <a:pPr algn="l"/>
            <a:br>
              <a:rPr lang="en-GB" sz="3100" dirty="0">
                <a:solidFill>
                  <a:srgbClr val="FF0000"/>
                </a:solidFill>
                <a:latin typeface="Comic Sans MS" panose="030F0702030302020204" pitchFamily="66" charset="0"/>
              </a:rPr>
            </a:br>
            <a:r>
              <a:rPr lang="en-GB" sz="3600" dirty="0">
                <a:solidFill>
                  <a:srgbClr val="0070C0"/>
                </a:solidFill>
                <a:effectLst/>
                <a:latin typeface="Comic Sans MS" panose="030F0702030302020204" pitchFamily="66" charset="0"/>
              </a:rPr>
              <a:t>In September we aim to support children’s learning by:</a:t>
            </a:r>
            <a:br>
              <a:rPr lang="en-GB" sz="2400" dirty="0">
                <a:solidFill>
                  <a:srgbClr val="FF0000"/>
                </a:solidFill>
                <a:latin typeface="+mn-lt"/>
              </a:rPr>
            </a:br>
            <a:br>
              <a:rPr lang="en-GB" sz="2700" dirty="0">
                <a:latin typeface="Comic Sans MS" panose="030F0702030302020204" pitchFamily="66" charset="0"/>
              </a:rPr>
            </a:br>
            <a:r>
              <a:rPr lang="en-GB" sz="3100" b="0" dirty="0">
                <a:effectLst/>
                <a:latin typeface="Comic Sans MS" panose="030F0702030302020204" pitchFamily="66" charset="0"/>
              </a:rPr>
              <a:t>Building the children’s confidence as learners.</a:t>
            </a:r>
            <a:br>
              <a:rPr lang="en-GB" sz="3100" b="0" dirty="0">
                <a:effectLst/>
                <a:latin typeface="Comic Sans MS" panose="030F0702030302020204" pitchFamily="66" charset="0"/>
              </a:rPr>
            </a:br>
            <a:br>
              <a:rPr lang="en-GB" sz="3100" b="0" dirty="0">
                <a:effectLst/>
                <a:latin typeface="Comic Sans MS" panose="030F0702030302020204" pitchFamily="66" charset="0"/>
              </a:rPr>
            </a:br>
            <a:r>
              <a:rPr lang="en-GB" sz="3100" b="0" dirty="0">
                <a:effectLst/>
                <a:latin typeface="Comic Sans MS" panose="030F0702030302020204" pitchFamily="66" charset="0"/>
              </a:rPr>
              <a:t>Building on what the children already know.</a:t>
            </a:r>
            <a:br>
              <a:rPr lang="en-GB" sz="3100" b="0" dirty="0">
                <a:effectLst/>
                <a:latin typeface="Comic Sans MS" panose="030F0702030302020204" pitchFamily="66" charset="0"/>
              </a:rPr>
            </a:br>
            <a:br>
              <a:rPr lang="en-GB" sz="3100" b="0" dirty="0">
                <a:effectLst/>
                <a:latin typeface="Comic Sans MS" panose="030F0702030302020204" pitchFamily="66" charset="0"/>
              </a:rPr>
            </a:br>
            <a:r>
              <a:rPr lang="en-US" sz="3100" b="0" dirty="0">
                <a:effectLst/>
                <a:latin typeface="Comic Sans MS" panose="030F0702030302020204" pitchFamily="66" charset="0"/>
              </a:rPr>
              <a:t>Using rapid intervention to address misconceptions.</a:t>
            </a:r>
            <a:br>
              <a:rPr lang="en-US" dirty="0"/>
            </a:br>
            <a:br>
              <a:rPr lang="en-GB" dirty="0"/>
            </a:br>
            <a:endParaRPr lang="en-GB" dirty="0"/>
          </a:p>
        </p:txBody>
      </p:sp>
      <mc:AlternateContent xmlns:mc="http://schemas.openxmlformats.org/markup-compatibility/2006" xmlns:p14="http://schemas.microsoft.com/office/powerpoint/2010/main">
        <mc:Choice Requires="p14">
          <p:contentPart p14:bwMode="auto" r:id="rId2">
            <p14:nvContentPartPr>
              <p14:cNvPr id="13" name="Ink 12">
                <a:extLst>
                  <a:ext uri="{FF2B5EF4-FFF2-40B4-BE49-F238E27FC236}">
                    <a16:creationId xmlns:a16="http://schemas.microsoft.com/office/drawing/2014/main" id="{1FFA5855-5123-4B5E-BACF-2D26A04E4DDF}"/>
                  </a:ext>
                </a:extLst>
              </p14:cNvPr>
              <p14:cNvContentPartPr/>
              <p14:nvPr/>
            </p14:nvContentPartPr>
            <p14:xfrm>
              <a:off x="3352527" y="2795963"/>
              <a:ext cx="270" cy="270"/>
            </p14:xfrm>
          </p:contentPart>
        </mc:Choice>
        <mc:Fallback xmlns="">
          <p:pic>
            <p:nvPicPr>
              <p:cNvPr id="13" name="Ink 12">
                <a:extLst>
                  <a:ext uri="{FF2B5EF4-FFF2-40B4-BE49-F238E27FC236}">
                    <a16:creationId xmlns:a16="http://schemas.microsoft.com/office/drawing/2014/main" id="{1FFA5855-5123-4B5E-BACF-2D26A04E4DDF}"/>
                  </a:ext>
                </a:extLst>
              </p:cNvPr>
              <p:cNvPicPr/>
              <p:nvPr/>
            </p:nvPicPr>
            <p:blipFill>
              <a:blip r:embed="rId5"/>
              <a:stretch>
                <a:fillRect/>
              </a:stretch>
            </p:blipFill>
            <p:spPr>
              <a:xfrm>
                <a:off x="3345777" y="2789213"/>
                <a:ext cx="13500" cy="135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4" name="Ink 13">
                <a:extLst>
                  <a:ext uri="{FF2B5EF4-FFF2-40B4-BE49-F238E27FC236}">
                    <a16:creationId xmlns:a16="http://schemas.microsoft.com/office/drawing/2014/main" id="{0AD47B85-6B28-44E7-9B42-9828065430CB}"/>
                  </a:ext>
                </a:extLst>
              </p14:cNvPr>
              <p14:cNvContentPartPr/>
              <p14:nvPr/>
            </p14:nvContentPartPr>
            <p14:xfrm>
              <a:off x="3394917" y="2770313"/>
              <a:ext cx="270" cy="270"/>
            </p14:xfrm>
          </p:contentPart>
        </mc:Choice>
        <mc:Fallback xmlns="">
          <p:pic>
            <p:nvPicPr>
              <p:cNvPr id="14" name="Ink 13">
                <a:extLst>
                  <a:ext uri="{FF2B5EF4-FFF2-40B4-BE49-F238E27FC236}">
                    <a16:creationId xmlns:a16="http://schemas.microsoft.com/office/drawing/2014/main" id="{0AD47B85-6B28-44E7-9B42-9828065430CB}"/>
                  </a:ext>
                </a:extLst>
              </p:cNvPr>
              <p:cNvPicPr/>
              <p:nvPr/>
            </p:nvPicPr>
            <p:blipFill>
              <a:blip r:embed="rId5"/>
              <a:stretch>
                <a:fillRect/>
              </a:stretch>
            </p:blipFill>
            <p:spPr>
              <a:xfrm>
                <a:off x="3388167" y="2763563"/>
                <a:ext cx="13500" cy="135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5" name="Ink 14">
                <a:extLst>
                  <a:ext uri="{FF2B5EF4-FFF2-40B4-BE49-F238E27FC236}">
                    <a16:creationId xmlns:a16="http://schemas.microsoft.com/office/drawing/2014/main" id="{F51CE78F-6EA3-481C-A51A-9B4CC4C98E0A}"/>
                  </a:ext>
                </a:extLst>
              </p14:cNvPr>
              <p14:cNvContentPartPr/>
              <p14:nvPr/>
            </p14:nvContentPartPr>
            <p14:xfrm>
              <a:off x="3115197" y="1805063"/>
              <a:ext cx="270" cy="270"/>
            </p14:xfrm>
          </p:contentPart>
        </mc:Choice>
        <mc:Fallback xmlns="">
          <p:pic>
            <p:nvPicPr>
              <p:cNvPr id="15" name="Ink 14">
                <a:extLst>
                  <a:ext uri="{FF2B5EF4-FFF2-40B4-BE49-F238E27FC236}">
                    <a16:creationId xmlns:a16="http://schemas.microsoft.com/office/drawing/2014/main" id="{F51CE78F-6EA3-481C-A51A-9B4CC4C98E0A}"/>
                  </a:ext>
                </a:extLst>
              </p:cNvPr>
              <p:cNvPicPr/>
              <p:nvPr/>
            </p:nvPicPr>
            <p:blipFill>
              <a:blip r:embed="rId5"/>
              <a:stretch>
                <a:fillRect/>
              </a:stretch>
            </p:blipFill>
            <p:spPr>
              <a:xfrm>
                <a:off x="3108447" y="1798313"/>
                <a:ext cx="13500" cy="135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6" name="Ink 15">
                <a:extLst>
                  <a:ext uri="{FF2B5EF4-FFF2-40B4-BE49-F238E27FC236}">
                    <a16:creationId xmlns:a16="http://schemas.microsoft.com/office/drawing/2014/main" id="{06A3A820-9327-43C1-AEEC-0EBBFACC10AB}"/>
                  </a:ext>
                </a:extLst>
              </p14:cNvPr>
              <p14:cNvContentPartPr/>
              <p14:nvPr/>
            </p14:nvContentPartPr>
            <p14:xfrm>
              <a:off x="2946177" y="1314203"/>
              <a:ext cx="270" cy="3510"/>
            </p14:xfrm>
          </p:contentPart>
        </mc:Choice>
        <mc:Fallback xmlns="">
          <p:pic>
            <p:nvPicPr>
              <p:cNvPr id="16" name="Ink 15">
                <a:extLst>
                  <a:ext uri="{FF2B5EF4-FFF2-40B4-BE49-F238E27FC236}">
                    <a16:creationId xmlns:a16="http://schemas.microsoft.com/office/drawing/2014/main" id="{06A3A820-9327-43C1-AEEC-0EBBFACC10AB}"/>
                  </a:ext>
                </a:extLst>
              </p:cNvPr>
              <p:cNvPicPr/>
              <p:nvPr/>
            </p:nvPicPr>
            <p:blipFill>
              <a:blip r:embed="rId9"/>
              <a:stretch>
                <a:fillRect/>
              </a:stretch>
            </p:blipFill>
            <p:spPr>
              <a:xfrm>
                <a:off x="2939427" y="1305428"/>
                <a:ext cx="13500" cy="20709"/>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7" name="Ink 16">
                <a:extLst>
                  <a:ext uri="{FF2B5EF4-FFF2-40B4-BE49-F238E27FC236}">
                    <a16:creationId xmlns:a16="http://schemas.microsoft.com/office/drawing/2014/main" id="{286DEE8E-AD57-4458-83A6-7CD821BC9C1B}"/>
                  </a:ext>
                </a:extLst>
              </p14:cNvPr>
              <p14:cNvContentPartPr/>
              <p14:nvPr/>
            </p14:nvContentPartPr>
            <p14:xfrm>
              <a:off x="2277117" y="1424363"/>
              <a:ext cx="270" cy="270"/>
            </p14:xfrm>
          </p:contentPart>
        </mc:Choice>
        <mc:Fallback xmlns="">
          <p:pic>
            <p:nvPicPr>
              <p:cNvPr id="17" name="Ink 16">
                <a:extLst>
                  <a:ext uri="{FF2B5EF4-FFF2-40B4-BE49-F238E27FC236}">
                    <a16:creationId xmlns:a16="http://schemas.microsoft.com/office/drawing/2014/main" id="{286DEE8E-AD57-4458-83A6-7CD821BC9C1B}"/>
                  </a:ext>
                </a:extLst>
              </p:cNvPr>
              <p:cNvPicPr/>
              <p:nvPr/>
            </p:nvPicPr>
            <p:blipFill>
              <a:blip r:embed="rId5"/>
              <a:stretch>
                <a:fillRect/>
              </a:stretch>
            </p:blipFill>
            <p:spPr>
              <a:xfrm>
                <a:off x="2270367" y="1417613"/>
                <a:ext cx="13500" cy="135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8" name="Ink 17">
                <a:extLst>
                  <a:ext uri="{FF2B5EF4-FFF2-40B4-BE49-F238E27FC236}">
                    <a16:creationId xmlns:a16="http://schemas.microsoft.com/office/drawing/2014/main" id="{87B1487C-6079-4E0C-B462-ACB916AD0AA1}"/>
                  </a:ext>
                </a:extLst>
              </p14:cNvPr>
              <p14:cNvContentPartPr/>
              <p14:nvPr/>
            </p14:nvContentPartPr>
            <p14:xfrm>
              <a:off x="1642077" y="1449743"/>
              <a:ext cx="8910" cy="5400"/>
            </p14:xfrm>
          </p:contentPart>
        </mc:Choice>
        <mc:Fallback xmlns="">
          <p:pic>
            <p:nvPicPr>
              <p:cNvPr id="18" name="Ink 17">
                <a:extLst>
                  <a:ext uri="{FF2B5EF4-FFF2-40B4-BE49-F238E27FC236}">
                    <a16:creationId xmlns:a16="http://schemas.microsoft.com/office/drawing/2014/main" id="{87B1487C-6079-4E0C-B462-ACB916AD0AA1}"/>
                  </a:ext>
                </a:extLst>
              </p:cNvPr>
              <p:cNvPicPr/>
              <p:nvPr/>
            </p:nvPicPr>
            <p:blipFill>
              <a:blip r:embed="rId12"/>
              <a:stretch>
                <a:fillRect/>
              </a:stretch>
            </p:blipFill>
            <p:spPr>
              <a:xfrm>
                <a:off x="1632796" y="1440743"/>
                <a:ext cx="27101" cy="23040"/>
              </a:xfrm>
              <a:prstGeom prst="rect">
                <a:avLst/>
              </a:prstGeom>
            </p:spPr>
          </p:pic>
        </mc:Fallback>
      </mc:AlternateContent>
      <p:pic>
        <p:nvPicPr>
          <p:cNvPr id="1026" name="Picture 2" descr="Image result for building blocks">
            <a:extLst>
              <a:ext uri="{FF2B5EF4-FFF2-40B4-BE49-F238E27FC236}">
                <a16:creationId xmlns:a16="http://schemas.microsoft.com/office/drawing/2014/main" id="{C9582489-2EB8-465D-ADAF-22C0EF15518C}"/>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635896" y="5463899"/>
            <a:ext cx="1223615" cy="1137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2646758"/>
      </p:ext>
    </p:extLst>
  </p:cSld>
  <p:clrMapOvr>
    <a:masterClrMapping/>
  </p:clrMapOvr>
  <mc:AlternateContent xmlns:mc="http://schemas.openxmlformats.org/markup-compatibility/2006" xmlns:p14="http://schemas.microsoft.com/office/powerpoint/2010/main">
    <mc:Choice Requires="p14">
      <p:transition spd="slow" p14:dur="2000" advTm="76958"/>
    </mc:Choice>
    <mc:Fallback xmlns="">
      <p:transition spd="slow" advTm="7695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1" y="845735"/>
            <a:ext cx="8570593" cy="1315721"/>
          </a:xfrm>
        </p:spPr>
        <p:txBody>
          <a:bodyPr vert="horz" lIns="91440" tIns="45720" rIns="91440" bIns="45720" anchor="t">
            <a:normAutofit/>
          </a:bodyPr>
          <a:lstStyle/>
          <a:p>
            <a:pPr indent="-255905"/>
            <a:r>
              <a:rPr lang="en-GB" sz="3000" dirty="0">
                <a:latin typeface="Comic Sans MS"/>
              </a:rPr>
              <a:t>School starts at 8:45am.</a:t>
            </a:r>
            <a:endParaRPr lang="en-US" dirty="0">
              <a:latin typeface="Comic Sans MS"/>
            </a:endParaRPr>
          </a:p>
          <a:p>
            <a:pPr indent="-255905"/>
            <a:r>
              <a:rPr lang="en-GB" sz="3000" dirty="0">
                <a:latin typeface="Comic Sans MS" panose="030F0702030302020204" pitchFamily="66" charset="0"/>
              </a:rPr>
              <a:t>The register will close at 9am.</a:t>
            </a:r>
          </a:p>
          <a:p>
            <a:pPr indent="-255905">
              <a:buNone/>
            </a:pPr>
            <a:endParaRPr lang="en-GB" dirty="0">
              <a:cs typeface="Lucida Sans Unicode"/>
            </a:endParaRPr>
          </a:p>
        </p:txBody>
      </p:sp>
      <p:sp>
        <p:nvSpPr>
          <p:cNvPr id="2" name="Title 1"/>
          <p:cNvSpPr>
            <a:spLocks noGrp="1"/>
          </p:cNvSpPr>
          <p:nvPr>
            <p:ph type="title"/>
          </p:nvPr>
        </p:nvSpPr>
        <p:spPr>
          <a:xfrm>
            <a:off x="-1028658" y="-156051"/>
            <a:ext cx="8712968" cy="1315721"/>
          </a:xfrm>
        </p:spPr>
        <p:txBody>
          <a:bodyPr>
            <a:normAutofit/>
          </a:bodyPr>
          <a:lstStyle/>
          <a:p>
            <a:pPr algn="ctr"/>
            <a:r>
              <a:rPr lang="en-GB" sz="3200" dirty="0">
                <a:solidFill>
                  <a:srgbClr val="0070C0"/>
                </a:solidFill>
                <a:effectLst/>
                <a:latin typeface="Comic Sans MS" pitchFamily="66" charset="0"/>
              </a:rPr>
              <a:t>Timings for the school day</a:t>
            </a:r>
          </a:p>
        </p:txBody>
      </p:sp>
      <p:pic>
        <p:nvPicPr>
          <p:cNvPr id="5" name="Picture 2" descr="C:\Users\Kimberley\AppData\Local\Microsoft\Windows\Temporary Internet Files\Content.IE5\JYGX4LSU\Red_clock[1].png">
            <a:extLst>
              <a:ext uri="{FF2B5EF4-FFF2-40B4-BE49-F238E27FC236}">
                <a16:creationId xmlns:a16="http://schemas.microsoft.com/office/drawing/2014/main" id="{BA0101ED-9F63-49C2-B9A1-9CB2E1CDC505}"/>
              </a:ext>
            </a:extLst>
          </p:cNvPr>
          <p:cNvPicPr>
            <a:picLocks noChangeAspect="1" noChangeArrowheads="1"/>
          </p:cNvPicPr>
          <p:nvPr/>
        </p:nvPicPr>
        <p:blipFill>
          <a:blip r:embed="rId3"/>
          <a:srcRect/>
          <a:stretch>
            <a:fillRect/>
          </a:stretch>
        </p:blipFill>
        <p:spPr bwMode="auto">
          <a:xfrm>
            <a:off x="7246207" y="54117"/>
            <a:ext cx="876205" cy="876205"/>
          </a:xfrm>
          <a:prstGeom prst="rect">
            <a:avLst/>
          </a:prstGeom>
          <a:noFill/>
        </p:spPr>
      </p:pic>
      <p:pic>
        <p:nvPicPr>
          <p:cNvPr id="16" name="Picture 16" descr="Table&#10;&#10;Description automatically generated">
            <a:extLst>
              <a:ext uri="{FF2B5EF4-FFF2-40B4-BE49-F238E27FC236}">
                <a16:creationId xmlns:a16="http://schemas.microsoft.com/office/drawing/2014/main" id="{266BAB8D-3E2C-E76D-3248-1A61140146B0}"/>
              </a:ext>
            </a:extLst>
          </p:cNvPr>
          <p:cNvPicPr>
            <a:picLocks noChangeAspect="1"/>
          </p:cNvPicPr>
          <p:nvPr/>
        </p:nvPicPr>
        <p:blipFill>
          <a:blip r:embed="rId4"/>
          <a:stretch>
            <a:fillRect/>
          </a:stretch>
        </p:blipFill>
        <p:spPr>
          <a:xfrm>
            <a:off x="330312" y="1985948"/>
            <a:ext cx="8271894" cy="4819636"/>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1405"/>
    </mc:Choice>
    <mc:Fallback xmlns="">
      <p:transition spd="slow" advTm="214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style.rotation</p:attrName>
                                        </p:attrNameLst>
                                      </p:cBhvr>
                                      <p:tavLst>
                                        <p:tav tm="0">
                                          <p:val>
                                            <p:fltVal val="720"/>
                                          </p:val>
                                        </p:tav>
                                        <p:tav tm="100000">
                                          <p:val>
                                            <p:fltVal val="0"/>
                                          </p:val>
                                        </p:tav>
                                      </p:tavLst>
                                    </p:anim>
                                    <p:anim calcmode="lin" valueType="num">
                                      <p:cBhvr>
                                        <p:cTn id="9" dur="500" fill="hold"/>
                                        <p:tgtEl>
                                          <p:spTgt spid="5"/>
                                        </p:tgtEl>
                                        <p:attrNameLst>
                                          <p:attrName>ppt_h</p:attrName>
                                        </p:attrNameLst>
                                      </p:cBhvr>
                                      <p:tavLst>
                                        <p:tav tm="0">
                                          <p:val>
                                            <p:fltVal val="0"/>
                                          </p:val>
                                        </p:tav>
                                        <p:tav tm="100000">
                                          <p:val>
                                            <p:strVal val="#ppt_h"/>
                                          </p:val>
                                        </p:tav>
                                      </p:tavLst>
                                    </p:anim>
                                    <p:anim calcmode="lin" valueType="num">
                                      <p:cBhvr>
                                        <p:cTn id="10" dur="5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9714FB-3638-47CE-AE46-295C00DF8E92}"/>
              </a:ext>
            </a:extLst>
          </p:cNvPr>
          <p:cNvSpPr txBox="1"/>
          <p:nvPr/>
        </p:nvSpPr>
        <p:spPr>
          <a:xfrm>
            <a:off x="683568" y="628233"/>
            <a:ext cx="8096833" cy="5515356"/>
          </a:xfrm>
          <a:prstGeom prst="rect">
            <a:avLst/>
          </a:prstGeom>
          <a:noFill/>
        </p:spPr>
        <p:txBody>
          <a:bodyPr wrap="square" lIns="91440" tIns="45720" rIns="91440" bIns="45720" rtlCol="0" anchor="t">
            <a:spAutoFit/>
          </a:bodyPr>
          <a:lstStyle/>
          <a:p>
            <a:r>
              <a:rPr lang="en-GB" sz="3200" b="1" dirty="0">
                <a:solidFill>
                  <a:srgbClr val="0070C0"/>
                </a:solidFill>
                <a:latin typeface="Comic Sans MS" panose="030F0702030302020204" pitchFamily="66" charset="0"/>
              </a:rPr>
              <a:t>Maths</a:t>
            </a:r>
          </a:p>
          <a:p>
            <a:pPr algn="ctr"/>
            <a:endParaRPr lang="en-GB" sz="2800" dirty="0">
              <a:solidFill>
                <a:srgbClr val="FF0000"/>
              </a:solidFill>
              <a:latin typeface="Comic Sans MS" panose="030F0702030302020204" pitchFamily="66" charset="0"/>
            </a:endParaRPr>
          </a:p>
          <a:p>
            <a:r>
              <a:rPr lang="en-GB" sz="2800" dirty="0">
                <a:latin typeface="Comic Sans MS" panose="030F0702030302020204" pitchFamily="66" charset="0"/>
              </a:rPr>
              <a:t>Lessons will be held each morning together with Teaching Assistants to support the children’s learning.  </a:t>
            </a:r>
          </a:p>
          <a:p>
            <a:pPr marL="342900" lvl="0" indent="-342900">
              <a:spcBef>
                <a:spcPct val="20000"/>
              </a:spcBef>
              <a:defRPr/>
            </a:pPr>
            <a:endParaRPr lang="en-GB" sz="2800" dirty="0">
              <a:latin typeface="Comic Sans MS" panose="030F0702030302020204" pitchFamily="66" charset="0"/>
            </a:endParaRPr>
          </a:p>
          <a:p>
            <a:pPr marL="342900" lvl="0" indent="-342900">
              <a:spcBef>
                <a:spcPct val="20000"/>
              </a:spcBef>
              <a:defRPr/>
            </a:pPr>
            <a:r>
              <a:rPr lang="en-GB" sz="2800" dirty="0">
                <a:latin typeface="Comic Sans MS" panose="030F0702030302020204" pitchFamily="66" charset="0"/>
              </a:rPr>
              <a:t>Key aims:</a:t>
            </a:r>
          </a:p>
          <a:p>
            <a:pPr marL="342900" lvl="0" indent="-342900">
              <a:spcBef>
                <a:spcPct val="20000"/>
              </a:spcBef>
              <a:defRPr/>
            </a:pPr>
            <a:r>
              <a:rPr lang="en-GB" sz="2800" dirty="0">
                <a:latin typeface="Comic Sans MS" panose="030F0702030302020204" pitchFamily="66" charset="0"/>
              </a:rPr>
              <a:t>Fluency, Reasoning, Problem Solving.</a:t>
            </a:r>
          </a:p>
          <a:p>
            <a:pPr marL="342900" indent="-342900">
              <a:spcBef>
                <a:spcPct val="20000"/>
              </a:spcBef>
              <a:defRPr/>
            </a:pPr>
            <a:r>
              <a:rPr lang="en-GB" sz="2800" dirty="0">
                <a:latin typeface="Comic Sans MS"/>
              </a:rPr>
              <a:t>Pre – teaching intervention</a:t>
            </a:r>
            <a:endParaRPr lang="en-GB" sz="2800" dirty="0">
              <a:latin typeface="Comic Sans MS" panose="030F0702030302020204" pitchFamily="66" charset="0"/>
            </a:endParaRPr>
          </a:p>
          <a:p>
            <a:r>
              <a:rPr lang="en-GB" sz="2800" dirty="0">
                <a:latin typeface="Comic Sans MS" panose="030F0702030302020204" pitchFamily="66" charset="0"/>
              </a:rPr>
              <a:t>SATs paper: 1 Arithmetic and 2 reasoning papers.</a:t>
            </a:r>
          </a:p>
          <a:p>
            <a:endParaRPr lang="en-GB" dirty="0"/>
          </a:p>
        </p:txBody>
      </p:sp>
      <p:pic>
        <p:nvPicPr>
          <p:cNvPr id="3" name="Picture 2">
            <a:extLst>
              <a:ext uri="{FF2B5EF4-FFF2-40B4-BE49-F238E27FC236}">
                <a16:creationId xmlns:a16="http://schemas.microsoft.com/office/drawing/2014/main" id="{71105674-2ECA-48F0-9B9D-1ECBB31D0C5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28329" y="5823248"/>
            <a:ext cx="1377357" cy="1034751"/>
          </a:xfrm>
          <a:prstGeom prst="rect">
            <a:avLst/>
          </a:prstGeom>
        </p:spPr>
      </p:pic>
      <p:pic>
        <p:nvPicPr>
          <p:cNvPr id="6" name="Picture 5">
            <a:extLst>
              <a:ext uri="{FF2B5EF4-FFF2-40B4-BE49-F238E27FC236}">
                <a16:creationId xmlns:a16="http://schemas.microsoft.com/office/drawing/2014/main" id="{188A6002-0512-499B-9B43-1142EAF70394}"/>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6444208" y="92412"/>
            <a:ext cx="1329126" cy="1329126"/>
          </a:xfrm>
          <a:prstGeom prst="rect">
            <a:avLst/>
          </a:prstGeom>
        </p:spPr>
      </p:pic>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436211408"/>
      </p:ext>
    </p:extLst>
  </p:cSld>
  <p:clrMapOvr>
    <a:masterClrMapping/>
  </p:clrMapOvr>
  <mc:AlternateContent xmlns:mc="http://schemas.openxmlformats.org/markup-compatibility/2006" xmlns:p14="http://schemas.microsoft.com/office/powerpoint/2010/main">
    <mc:Choice Requires="p14">
      <p:transition spd="slow" p14:dur="2000" advTm="19493"/>
    </mc:Choice>
    <mc:Fallback xmlns="">
      <p:transition spd="slow" advTm="194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par>
                                <p:cTn id="7" presetID="35"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fade">
                                      <p:cBhvr>
                                        <p:cTn id="9" dur="500"/>
                                        <p:tgtEl>
                                          <p:spTgt spid="3"/>
                                        </p:tgtEl>
                                      </p:cBhvr>
                                    </p:animEffect>
                                    <p:anim calcmode="lin" valueType="num">
                                      <p:cBhvr>
                                        <p:cTn id="10" dur="500" fill="hold"/>
                                        <p:tgtEl>
                                          <p:spTgt spid="3"/>
                                        </p:tgtEl>
                                        <p:attrNameLst>
                                          <p:attrName>style.rotation</p:attrName>
                                        </p:attrNameLst>
                                      </p:cBhvr>
                                      <p:tavLst>
                                        <p:tav tm="0">
                                          <p:val>
                                            <p:fltVal val="720"/>
                                          </p:val>
                                        </p:tav>
                                        <p:tav tm="100000">
                                          <p:val>
                                            <p:fltVal val="0"/>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 calcmode="lin" valueType="num">
                                      <p:cBhvr>
                                        <p:cTn id="12" dur="500" fill="hold"/>
                                        <p:tgtEl>
                                          <p:spTgt spid="3"/>
                                        </p:tgtEl>
                                        <p:attrNameLst>
                                          <p:attrName>ppt_w</p:attrName>
                                        </p:attrNameLst>
                                      </p:cBhvr>
                                      <p:tavLst>
                                        <p:tav tm="0">
                                          <p:val>
                                            <p:fltVal val="0"/>
                                          </p:val>
                                        </p:tav>
                                        <p:tav tm="100000">
                                          <p:val>
                                            <p:strVal val="#ppt_w"/>
                                          </p:val>
                                        </p:tav>
                                      </p:tavLst>
                                    </p:anim>
                                  </p:childTnLst>
                                </p:cTn>
                              </p:par>
                              <p:par>
                                <p:cTn id="13" presetID="35"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anim calcmode="lin" valueType="num">
                                      <p:cBhvr>
                                        <p:cTn id="16" dur="500" fill="hold"/>
                                        <p:tgtEl>
                                          <p:spTgt spid="6"/>
                                        </p:tgtEl>
                                        <p:attrNameLst>
                                          <p:attrName>style.rotation</p:attrName>
                                        </p:attrNameLst>
                                      </p:cBhvr>
                                      <p:tavLst>
                                        <p:tav tm="0">
                                          <p:val>
                                            <p:fltVal val="720"/>
                                          </p:val>
                                        </p:tav>
                                        <p:tav tm="100000">
                                          <p:val>
                                            <p:fltVal val="0"/>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 calcmode="lin" valueType="num">
                                      <p:cBhvr>
                                        <p:cTn id="18" dur="500" fill="hold"/>
                                        <p:tgtEl>
                                          <p:spTgt spid="6"/>
                                        </p:tgtEl>
                                        <p:attrNameLst>
                                          <p:attrName>ppt_w</p:attrName>
                                        </p:attrNameLst>
                                      </p:cBhvr>
                                      <p:tavLst>
                                        <p:tav tm="0">
                                          <p:val>
                                            <p:fltVal val="0"/>
                                          </p:val>
                                        </p:tav>
                                        <p:tav tm="100000">
                                          <p:val>
                                            <p:strVal val="#ppt_w"/>
                                          </p:val>
                                        </p:tav>
                                      </p:tavLst>
                                    </p:anim>
                                  </p:childTnLst>
                                </p:cTn>
                              </p:par>
                              <p:par>
                                <p:cTn id="19" presetID="8" presetClass="entr" presetSubtype="16" fill="hold" nodeType="withEffect">
                                  <p:stCondLst>
                                    <p:cond delay="0"/>
                                  </p:stCondLst>
                                  <p:childTnLst>
                                    <p:set>
                                      <p:cBhvr>
                                        <p:cTn id="20" dur="1" fill="hold">
                                          <p:stCondLst>
                                            <p:cond delay="0"/>
                                          </p:stCondLst>
                                        </p:cTn>
                                        <p:tgtEl>
                                          <p:spTgt spid="2">
                                            <p:txEl>
                                              <p:pRg st="0" end="0"/>
                                            </p:txEl>
                                          </p:spTgt>
                                        </p:tgtEl>
                                        <p:attrNameLst>
                                          <p:attrName>style.visibility</p:attrName>
                                        </p:attrNameLst>
                                      </p:cBhvr>
                                      <p:to>
                                        <p:strVal val="visible"/>
                                      </p:to>
                                    </p:set>
                                    <p:animEffect transition="in" filter="diamond(in)">
                                      <p:cBhvr>
                                        <p:cTn id="21" dur="500"/>
                                        <p:tgtEl>
                                          <p:spTgt spid="2">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2">
                                            <p:txEl>
                                              <p:pRg st="2" end="2"/>
                                            </p:txEl>
                                          </p:spTgt>
                                        </p:tgtEl>
                                        <p:attrNameLst>
                                          <p:attrName>style.visibility</p:attrName>
                                        </p:attrNameLst>
                                      </p:cBhvr>
                                      <p:to>
                                        <p:strVal val="visible"/>
                                      </p:to>
                                    </p:set>
                                    <p:animEffect transition="in" filter="circle(in)">
                                      <p:cBhvr>
                                        <p:cTn id="26" dur="500"/>
                                        <p:tgtEl>
                                          <p:spTgt spid="2">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Effect transition="in" filter="circle(in)">
                                      <p:cBhvr>
                                        <p:cTn id="31" dur="500"/>
                                        <p:tgtEl>
                                          <p:spTgt spid="2">
                                            <p:txEl>
                                              <p:pRg st="4" end="4"/>
                                            </p:txEl>
                                          </p:spTgt>
                                        </p:tgtEl>
                                      </p:cBhvr>
                                    </p:animEffect>
                                  </p:childTnLst>
                                </p:cTn>
                              </p:par>
                              <p:par>
                                <p:cTn id="32" presetID="6" presetClass="entr" presetSubtype="16" fill="hold" nodeType="withEffect">
                                  <p:stCondLst>
                                    <p:cond delay="0"/>
                                  </p:stCondLst>
                                  <p:childTnLst>
                                    <p:set>
                                      <p:cBhvr>
                                        <p:cTn id="33" dur="1" fill="hold">
                                          <p:stCondLst>
                                            <p:cond delay="0"/>
                                          </p:stCondLst>
                                        </p:cTn>
                                        <p:tgtEl>
                                          <p:spTgt spid="2">
                                            <p:txEl>
                                              <p:pRg st="5" end="5"/>
                                            </p:txEl>
                                          </p:spTgt>
                                        </p:tgtEl>
                                        <p:attrNameLst>
                                          <p:attrName>style.visibility</p:attrName>
                                        </p:attrNameLst>
                                      </p:cBhvr>
                                      <p:to>
                                        <p:strVal val="visible"/>
                                      </p:to>
                                    </p:set>
                                    <p:animEffect transition="in" filter="circle(in)">
                                      <p:cBhvr>
                                        <p:cTn id="34" dur="500"/>
                                        <p:tgtEl>
                                          <p:spTgt spid="2">
                                            <p:txEl>
                                              <p:pRg st="5" end="5"/>
                                            </p:txEl>
                                          </p:spTgt>
                                        </p:tgtEl>
                                      </p:cBhvr>
                                    </p:animEffect>
                                  </p:childTnLst>
                                </p:cTn>
                              </p:par>
                              <p:par>
                                <p:cTn id="35" presetID="6" presetClass="entr" presetSubtype="16" fill="hold" nodeType="with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Effect transition="in" filter="circle(in)">
                                      <p:cBhvr>
                                        <p:cTn id="37" dur="500"/>
                                        <p:tgtEl>
                                          <p:spTgt spid="2">
                                            <p:txEl>
                                              <p:pRg st="6" end="6"/>
                                            </p:txEl>
                                          </p:spTgt>
                                        </p:tgtEl>
                                      </p:cBhvr>
                                    </p:animEffect>
                                  </p:childTnLst>
                                </p:cTn>
                              </p:par>
                              <p:par>
                                <p:cTn id="38" presetID="6" presetClass="entr" presetSubtype="16" fill="hold" nodeType="withEffect">
                                  <p:stCondLst>
                                    <p:cond delay="0"/>
                                  </p:stCondLst>
                                  <p:childTnLst>
                                    <p:set>
                                      <p:cBhvr>
                                        <p:cTn id="39" dur="1" fill="hold">
                                          <p:stCondLst>
                                            <p:cond delay="0"/>
                                          </p:stCondLst>
                                        </p:cTn>
                                        <p:tgtEl>
                                          <p:spTgt spid="2">
                                            <p:txEl>
                                              <p:pRg st="7" end="7"/>
                                            </p:txEl>
                                          </p:spTgt>
                                        </p:tgtEl>
                                        <p:attrNameLst>
                                          <p:attrName>style.visibility</p:attrName>
                                        </p:attrNameLst>
                                      </p:cBhvr>
                                      <p:to>
                                        <p:strVal val="visible"/>
                                      </p:to>
                                    </p:set>
                                    <p:animEffect transition="in" filter="circle(in)">
                                      <p:cBhvr>
                                        <p:cTn id="40"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1"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5909" y="5446096"/>
            <a:ext cx="3825026" cy="461665"/>
          </a:xfrm>
          <a:prstGeom prst="rect">
            <a:avLst/>
          </a:prstGeom>
          <a:noFill/>
          <a:ln w="50800">
            <a:solidFill>
              <a:schemeClr val="tx1"/>
            </a:solidFill>
          </a:ln>
        </p:spPr>
        <p:txBody>
          <a:bodyPr wrap="square" rtlCol="0">
            <a:spAutoFit/>
          </a:bodyPr>
          <a:lstStyle/>
          <a:p>
            <a:pPr algn="ctr" defTabSz="342900"/>
            <a:r>
              <a:rPr lang="en-GB" sz="1200" b="1" dirty="0">
                <a:solidFill>
                  <a:prstClr val="black"/>
                </a:solidFill>
                <a:latin typeface="Century Gothic" panose="020B0502020202020204" pitchFamily="34" charset="0"/>
              </a:rPr>
              <a:t>Year 6 </a:t>
            </a:r>
          </a:p>
          <a:p>
            <a:pPr algn="ctr" defTabSz="342900"/>
            <a:r>
              <a:rPr lang="en-GB" sz="1200" b="1" dirty="0">
                <a:solidFill>
                  <a:prstClr val="black"/>
                </a:solidFill>
                <a:latin typeface="Century Gothic" panose="020B0502020202020204" pitchFamily="34" charset="0"/>
              </a:rPr>
              <a:t>End of year expectations</a:t>
            </a:r>
          </a:p>
        </p:txBody>
      </p:sp>
      <p:sp>
        <p:nvSpPr>
          <p:cNvPr id="3" name="TextBox 2"/>
          <p:cNvSpPr txBox="1"/>
          <p:nvPr/>
        </p:nvSpPr>
        <p:spPr>
          <a:xfrm>
            <a:off x="115909" y="924704"/>
            <a:ext cx="3825027" cy="1131079"/>
          </a:xfrm>
          <a:prstGeom prst="rect">
            <a:avLst/>
          </a:prstGeom>
          <a:noFill/>
          <a:ln w="25400">
            <a:solidFill>
              <a:schemeClr val="tx1"/>
            </a:solidFill>
          </a:ln>
        </p:spPr>
        <p:txBody>
          <a:bodyPr wrap="square" rtlCol="0">
            <a:spAutoFit/>
          </a:bodyPr>
          <a:lstStyle/>
          <a:p>
            <a:pPr defTabSz="342900"/>
            <a:r>
              <a:rPr lang="en-GB" sz="900" b="1" dirty="0">
                <a:solidFill>
                  <a:prstClr val="black"/>
                </a:solidFill>
                <a:latin typeface="Century Gothic" panose="020B0502020202020204" pitchFamily="34" charset="0"/>
              </a:rPr>
              <a:t>Number and Place Value</a:t>
            </a:r>
          </a:p>
          <a:p>
            <a:pPr defTabSz="342900"/>
            <a:endParaRPr lang="en-GB" sz="900" b="1" dirty="0">
              <a:solidFill>
                <a:prstClr val="black"/>
              </a:solidFill>
              <a:latin typeface="Century Gothic" panose="020B0502020202020204" pitchFamily="34" charset="0"/>
            </a:endParaRPr>
          </a:p>
          <a:p>
            <a:pPr defTabSz="342900"/>
            <a:r>
              <a:rPr lang="en-GB" sz="825" dirty="0">
                <a:solidFill>
                  <a:prstClr val="black"/>
                </a:solidFill>
                <a:latin typeface="Century Gothic" panose="020B0502020202020204" pitchFamily="34" charset="0"/>
              </a:rPr>
              <a:t>Read, write, order and compare numbers up to 10,000,000 and                                     determine the value of each digit</a:t>
            </a:r>
          </a:p>
          <a:p>
            <a:pPr defTabSz="342900"/>
            <a:r>
              <a:rPr lang="en-GB" sz="825" dirty="0">
                <a:solidFill>
                  <a:prstClr val="black"/>
                </a:solidFill>
                <a:latin typeface="Century Gothic" panose="020B0502020202020204" pitchFamily="34" charset="0"/>
              </a:rPr>
              <a:t>Round any whole number to a required degree of accuracy</a:t>
            </a:r>
          </a:p>
          <a:p>
            <a:pPr defTabSz="342900"/>
            <a:r>
              <a:rPr lang="en-GB" sz="825" dirty="0">
                <a:solidFill>
                  <a:prstClr val="black"/>
                </a:solidFill>
                <a:latin typeface="Century Gothic" panose="020B0502020202020204" pitchFamily="34" charset="0"/>
              </a:rPr>
              <a:t>Use negative numbers in context e.g. temperature, and calculate intervals across 0</a:t>
            </a:r>
          </a:p>
          <a:p>
            <a:pPr defTabSz="342900"/>
            <a:r>
              <a:rPr lang="en-GB" sz="825" dirty="0">
                <a:solidFill>
                  <a:prstClr val="black"/>
                </a:solidFill>
                <a:latin typeface="Century Gothic" panose="020B0502020202020204" pitchFamily="34" charset="0"/>
              </a:rPr>
              <a:t>Solve number and practical problems that involve all of the above</a:t>
            </a:r>
            <a:endParaRPr lang="en-GB" sz="825" dirty="0">
              <a:solidFill>
                <a:prstClr val="black"/>
              </a:solidFill>
              <a:latin typeface="Century Gothic" panose="020B0502020202020204" pitchFamily="34" charset="0"/>
              <a:ea typeface="Arial" panose="020B0604020202020204" pitchFamily="34" charset="0"/>
              <a:cs typeface="Times New Roman" panose="02020603050405020304" pitchFamily="18" charset="0"/>
            </a:endParaRPr>
          </a:p>
        </p:txBody>
      </p:sp>
      <p:sp>
        <p:nvSpPr>
          <p:cNvPr id="4" name="TextBox 3"/>
          <p:cNvSpPr txBox="1"/>
          <p:nvPr/>
        </p:nvSpPr>
        <p:spPr>
          <a:xfrm>
            <a:off x="4201732" y="907103"/>
            <a:ext cx="4754498" cy="3289362"/>
          </a:xfrm>
          <a:prstGeom prst="rect">
            <a:avLst/>
          </a:prstGeom>
          <a:noFill/>
          <a:ln w="25400">
            <a:solidFill>
              <a:schemeClr val="tx1"/>
            </a:solidFill>
          </a:ln>
        </p:spPr>
        <p:txBody>
          <a:bodyPr wrap="square" rtlCol="0">
            <a:spAutoFit/>
          </a:bodyPr>
          <a:lstStyle/>
          <a:p>
            <a:pPr defTabSz="342900"/>
            <a:r>
              <a:rPr lang="en-GB" sz="900" b="1" dirty="0">
                <a:solidFill>
                  <a:prstClr val="black"/>
                </a:solidFill>
                <a:latin typeface="Century Gothic" panose="020B0502020202020204" pitchFamily="34" charset="0"/>
              </a:rPr>
              <a:t>Calculation</a:t>
            </a:r>
          </a:p>
          <a:p>
            <a:pPr defTabSz="342900"/>
            <a:r>
              <a:rPr lang="en-GB" sz="900" b="1" dirty="0">
                <a:solidFill>
                  <a:prstClr val="black"/>
                </a:solidFill>
                <a:latin typeface="Century Gothic" panose="020B0502020202020204" pitchFamily="34" charset="0"/>
              </a:rPr>
              <a:t>Addition, subtraction, multiplication and division </a:t>
            </a:r>
          </a:p>
          <a:p>
            <a:pPr defTabSz="342900"/>
            <a:r>
              <a:rPr lang="en-GB" sz="825" dirty="0">
                <a:solidFill>
                  <a:prstClr val="black"/>
                </a:solidFill>
                <a:latin typeface="Century Gothic" panose="020B0502020202020204" pitchFamily="34" charset="0"/>
              </a:rPr>
              <a:t>Multiply multi-digit numbers up to 4 digits by a two-digit whole number using the formal written method of long multiplication</a:t>
            </a:r>
          </a:p>
          <a:p>
            <a:pPr defTabSz="342900"/>
            <a:endParaRPr lang="en-GB" sz="825" dirty="0">
              <a:solidFill>
                <a:prstClr val="black"/>
              </a:solidFill>
              <a:latin typeface="Century Gothic" panose="020B0502020202020204" pitchFamily="34" charset="0"/>
            </a:endParaRPr>
          </a:p>
          <a:p>
            <a:pPr defTabSz="342900"/>
            <a:r>
              <a:rPr lang="en-GB" sz="825" dirty="0">
                <a:solidFill>
                  <a:prstClr val="black"/>
                </a:solidFill>
                <a:latin typeface="Century Gothic" panose="020B0502020202020204" pitchFamily="34" charset="0"/>
              </a:rPr>
              <a:t>Divide numbers up to 4 digits by a two-digit whole number using the formal written method of long division, and interpret remainders as whole number remainders, fractions, or by rounding, as appropriate for the context</a:t>
            </a:r>
          </a:p>
          <a:p>
            <a:pPr defTabSz="342900"/>
            <a:endParaRPr lang="en-GB" sz="825" dirty="0">
              <a:solidFill>
                <a:prstClr val="black"/>
              </a:solidFill>
              <a:latin typeface="Century Gothic" panose="020B0502020202020204" pitchFamily="34" charset="0"/>
            </a:endParaRPr>
          </a:p>
          <a:p>
            <a:pPr defTabSz="342900"/>
            <a:r>
              <a:rPr lang="en-GB" sz="825" dirty="0">
                <a:solidFill>
                  <a:prstClr val="black"/>
                </a:solidFill>
                <a:latin typeface="Century Gothic" panose="020B0502020202020204" pitchFamily="34" charset="0"/>
              </a:rPr>
              <a:t>Divide numbers up to 4 digits by a two-digit number using the formal written method of short division where appropriate, interpreting remainders according to the context</a:t>
            </a:r>
          </a:p>
          <a:p>
            <a:pPr defTabSz="342900"/>
            <a:endParaRPr lang="en-GB" sz="825" dirty="0">
              <a:solidFill>
                <a:prstClr val="black"/>
              </a:solidFill>
              <a:latin typeface="Century Gothic" panose="020B0502020202020204" pitchFamily="34" charset="0"/>
            </a:endParaRPr>
          </a:p>
          <a:p>
            <a:pPr defTabSz="342900"/>
            <a:r>
              <a:rPr lang="en-GB" sz="825" dirty="0">
                <a:solidFill>
                  <a:prstClr val="black"/>
                </a:solidFill>
                <a:latin typeface="Century Gothic" panose="020B0502020202020204" pitchFamily="34" charset="0"/>
              </a:rPr>
              <a:t>Perform mental calculations, including with mixed operations and large numbers</a:t>
            </a:r>
          </a:p>
          <a:p>
            <a:pPr defTabSz="342900"/>
            <a:r>
              <a:rPr lang="en-GB" sz="825" dirty="0">
                <a:solidFill>
                  <a:prstClr val="black"/>
                </a:solidFill>
                <a:latin typeface="Century Gothic" panose="020B0502020202020204" pitchFamily="34" charset="0"/>
              </a:rPr>
              <a:t>identify common factors, common multiples and prime numbers</a:t>
            </a:r>
          </a:p>
          <a:p>
            <a:pPr defTabSz="342900"/>
            <a:endParaRPr lang="en-GB" sz="825" dirty="0">
              <a:solidFill>
                <a:prstClr val="black"/>
              </a:solidFill>
              <a:latin typeface="Century Gothic" panose="020B0502020202020204" pitchFamily="34" charset="0"/>
            </a:endParaRPr>
          </a:p>
          <a:p>
            <a:pPr defTabSz="342900"/>
            <a:r>
              <a:rPr lang="en-GB" sz="825" dirty="0">
                <a:solidFill>
                  <a:prstClr val="black"/>
                </a:solidFill>
                <a:latin typeface="Century Gothic" panose="020B0502020202020204" pitchFamily="34" charset="0"/>
              </a:rPr>
              <a:t>Use knowledge of the order of operations to carry out calculations involving                                            the 4 operations</a:t>
            </a:r>
          </a:p>
          <a:p>
            <a:pPr defTabSz="342900"/>
            <a:endParaRPr lang="en-GB" sz="825" dirty="0">
              <a:solidFill>
                <a:prstClr val="black"/>
              </a:solidFill>
              <a:latin typeface="Century Gothic" panose="020B0502020202020204" pitchFamily="34" charset="0"/>
            </a:endParaRPr>
          </a:p>
          <a:p>
            <a:pPr defTabSz="342900"/>
            <a:r>
              <a:rPr lang="en-GB" sz="825" dirty="0">
                <a:solidFill>
                  <a:prstClr val="black"/>
                </a:solidFill>
                <a:latin typeface="Century Gothic" panose="020B0502020202020204" pitchFamily="34" charset="0"/>
              </a:rPr>
              <a:t>Solve addition and subtraction multi-step problems in contexts, deciding                                      which operations and methods to use </a:t>
            </a:r>
            <a:r>
              <a:rPr lang="en-GB" sz="825" u="sng" dirty="0">
                <a:solidFill>
                  <a:prstClr val="black"/>
                </a:solidFill>
                <a:latin typeface="Century Gothic" panose="020B0502020202020204" pitchFamily="34" charset="0"/>
              </a:rPr>
              <a:t>and</a:t>
            </a:r>
            <a:r>
              <a:rPr lang="en-GB" sz="825" dirty="0">
                <a:solidFill>
                  <a:prstClr val="black"/>
                </a:solidFill>
                <a:latin typeface="Century Gothic" panose="020B0502020202020204" pitchFamily="34" charset="0"/>
              </a:rPr>
              <a:t> why</a:t>
            </a:r>
          </a:p>
          <a:p>
            <a:pPr defTabSz="342900"/>
            <a:endParaRPr lang="en-GB" sz="825" dirty="0">
              <a:solidFill>
                <a:prstClr val="black"/>
              </a:solidFill>
              <a:latin typeface="Century Gothic" panose="020B0502020202020204" pitchFamily="34" charset="0"/>
            </a:endParaRPr>
          </a:p>
          <a:p>
            <a:pPr defTabSz="342900"/>
            <a:r>
              <a:rPr lang="en-GB" sz="825" dirty="0">
                <a:solidFill>
                  <a:prstClr val="black"/>
                </a:solidFill>
                <a:latin typeface="Century Gothic" panose="020B0502020202020204" pitchFamily="34" charset="0"/>
              </a:rPr>
              <a:t>Solve problems involving addition, subtraction, multiplication and division</a:t>
            </a:r>
          </a:p>
          <a:p>
            <a:pPr defTabSz="342900"/>
            <a:endParaRPr lang="en-GB" sz="825" dirty="0">
              <a:solidFill>
                <a:prstClr val="black"/>
              </a:solidFill>
              <a:latin typeface="Century Gothic" panose="020B0502020202020204" pitchFamily="34" charset="0"/>
            </a:endParaRPr>
          </a:p>
          <a:p>
            <a:pPr defTabSz="342900"/>
            <a:r>
              <a:rPr lang="en-GB" sz="825" dirty="0">
                <a:solidFill>
                  <a:prstClr val="black"/>
                </a:solidFill>
                <a:latin typeface="Century Gothic" panose="020B0502020202020204" pitchFamily="34" charset="0"/>
              </a:rPr>
              <a:t>Use estimation to check answers to calculations and determine, in the context of a problem, an appropriate degree of accuracy</a:t>
            </a:r>
            <a:endParaRPr lang="en-GB" sz="825" dirty="0">
              <a:solidFill>
                <a:prstClr val="black"/>
              </a:solidFill>
              <a:latin typeface="Century Gothic" panose="020B0502020202020204" pitchFamily="34" charset="0"/>
              <a:ea typeface="Arial" panose="020B0604020202020204" pitchFamily="34" charset="0"/>
              <a:cs typeface="Times New Roman" panose="02020603050405020304" pitchFamily="18" charset="0"/>
            </a:endParaRPr>
          </a:p>
        </p:txBody>
      </p:sp>
      <p:sp>
        <p:nvSpPr>
          <p:cNvPr id="5" name="TextBox 4"/>
          <p:cNvSpPr txBox="1"/>
          <p:nvPr/>
        </p:nvSpPr>
        <p:spPr>
          <a:xfrm>
            <a:off x="96580" y="2259703"/>
            <a:ext cx="3825027" cy="3035446"/>
          </a:xfrm>
          <a:prstGeom prst="rect">
            <a:avLst/>
          </a:prstGeom>
          <a:noFill/>
          <a:ln w="25400">
            <a:solidFill>
              <a:schemeClr val="tx1"/>
            </a:solidFill>
          </a:ln>
        </p:spPr>
        <p:txBody>
          <a:bodyPr wrap="square" rtlCol="0">
            <a:spAutoFit/>
          </a:bodyPr>
          <a:lstStyle/>
          <a:p>
            <a:pPr defTabSz="342900"/>
            <a:r>
              <a:rPr lang="en-GB" sz="900" b="1" dirty="0">
                <a:solidFill>
                  <a:prstClr val="black"/>
                </a:solidFill>
                <a:latin typeface="Century Gothic" panose="020B0502020202020204" pitchFamily="34" charset="0"/>
              </a:rPr>
              <a:t>Fractions (including decimals and percentages)</a:t>
            </a:r>
          </a:p>
          <a:p>
            <a:pPr defTabSz="342900"/>
            <a:endParaRPr lang="en-GB" sz="900" b="1" dirty="0">
              <a:solidFill>
                <a:prstClr val="black"/>
              </a:solidFill>
              <a:latin typeface="Century Gothic" panose="020B0502020202020204" pitchFamily="34" charset="0"/>
            </a:endParaRPr>
          </a:p>
          <a:p>
            <a:pPr defTabSz="342900"/>
            <a:r>
              <a:rPr lang="en-GB" sz="825" dirty="0">
                <a:solidFill>
                  <a:prstClr val="black"/>
                </a:solidFill>
                <a:latin typeface="Century Gothic" panose="020B0502020202020204" pitchFamily="34" charset="0"/>
              </a:rPr>
              <a:t>Use common factors to simplify fractions; use common multiples to express fractions in the same denomination</a:t>
            </a:r>
          </a:p>
          <a:p>
            <a:pPr defTabSz="342900"/>
            <a:r>
              <a:rPr lang="en-GB" sz="825" dirty="0">
                <a:solidFill>
                  <a:prstClr val="black"/>
                </a:solidFill>
                <a:latin typeface="Century Gothic" panose="020B0502020202020204" pitchFamily="34" charset="0"/>
              </a:rPr>
              <a:t>Compare and order fractions, including fractions &gt;1</a:t>
            </a:r>
          </a:p>
          <a:p>
            <a:pPr defTabSz="342900"/>
            <a:r>
              <a:rPr lang="en-GB" sz="825" dirty="0">
                <a:solidFill>
                  <a:prstClr val="black"/>
                </a:solidFill>
                <a:latin typeface="Century Gothic" panose="020B0502020202020204" pitchFamily="34" charset="0"/>
              </a:rPr>
              <a:t>Add and subtract fractions with different denominators and mixed numbers, using the concept of equivalent fractions</a:t>
            </a:r>
          </a:p>
          <a:p>
            <a:pPr defTabSz="342900"/>
            <a:r>
              <a:rPr lang="en-GB" sz="825" dirty="0">
                <a:solidFill>
                  <a:prstClr val="black"/>
                </a:solidFill>
                <a:latin typeface="Century Gothic" panose="020B0502020202020204" pitchFamily="34" charset="0"/>
              </a:rPr>
              <a:t>Multiply simple pairs of proper fractions, writing the answer in its simplest form [for example, 1/4 × 1/2 = 1/8]</a:t>
            </a:r>
          </a:p>
          <a:p>
            <a:pPr defTabSz="342900"/>
            <a:r>
              <a:rPr lang="en-GB" sz="825" dirty="0">
                <a:solidFill>
                  <a:prstClr val="black"/>
                </a:solidFill>
                <a:latin typeface="Century Gothic" panose="020B0502020202020204" pitchFamily="34" charset="0"/>
              </a:rPr>
              <a:t>Divide proper fractions by whole numbers [for example, 1/3 ÷ 2 =1/6]</a:t>
            </a:r>
          </a:p>
          <a:p>
            <a:pPr defTabSz="342900"/>
            <a:r>
              <a:rPr lang="en-GB" sz="825" dirty="0">
                <a:solidFill>
                  <a:prstClr val="black"/>
                </a:solidFill>
                <a:latin typeface="Century Gothic" panose="020B0502020202020204" pitchFamily="34" charset="0"/>
              </a:rPr>
              <a:t>associate a fraction with division and calculate decimal fraction equivalents [for example, 0.375] for a simple fraction [for example, 3/8]</a:t>
            </a:r>
          </a:p>
          <a:p>
            <a:pPr defTabSz="342900"/>
            <a:r>
              <a:rPr lang="en-GB" sz="825" dirty="0">
                <a:solidFill>
                  <a:prstClr val="black"/>
                </a:solidFill>
                <a:latin typeface="Century Gothic" panose="020B0502020202020204" pitchFamily="34" charset="0"/>
              </a:rPr>
              <a:t>Identify the value of each digit in numbers given to 3 decimal places and multiply and divide numbers by 10, 100 and 1,000 giving answers up to 3 decimal places</a:t>
            </a:r>
          </a:p>
          <a:p>
            <a:pPr defTabSz="342900"/>
            <a:r>
              <a:rPr lang="en-GB" sz="825" dirty="0">
                <a:solidFill>
                  <a:prstClr val="black"/>
                </a:solidFill>
                <a:latin typeface="Century Gothic" panose="020B0502020202020204" pitchFamily="34" charset="0"/>
              </a:rPr>
              <a:t>Multiply one-digit numbers with up to 2 decimal places by whole numbers</a:t>
            </a:r>
          </a:p>
          <a:p>
            <a:pPr defTabSz="342900"/>
            <a:r>
              <a:rPr lang="en-GB" sz="825" dirty="0">
                <a:solidFill>
                  <a:prstClr val="black"/>
                </a:solidFill>
                <a:latin typeface="Century Gothic" panose="020B0502020202020204" pitchFamily="34" charset="0"/>
              </a:rPr>
              <a:t>Use written division methods in cases where the answer has up to 2 decimal places </a:t>
            </a:r>
          </a:p>
          <a:p>
            <a:pPr defTabSz="342900"/>
            <a:r>
              <a:rPr lang="en-GB" sz="825" dirty="0">
                <a:solidFill>
                  <a:prstClr val="black"/>
                </a:solidFill>
                <a:latin typeface="Century Gothic" panose="020B0502020202020204" pitchFamily="34" charset="0"/>
              </a:rPr>
              <a:t>Solve problems which require answers to be rounded to specified degrees of accuracy</a:t>
            </a:r>
          </a:p>
          <a:p>
            <a:pPr defTabSz="342900"/>
            <a:r>
              <a:rPr lang="en-GB" sz="825" dirty="0">
                <a:solidFill>
                  <a:prstClr val="black"/>
                </a:solidFill>
                <a:latin typeface="Century Gothic" panose="020B0502020202020204" pitchFamily="34" charset="0"/>
              </a:rPr>
              <a:t>Recall and use equivalences between simple fractions, decimals and percentages, including in different contexts</a:t>
            </a:r>
          </a:p>
        </p:txBody>
      </p:sp>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20645" y="3022128"/>
            <a:ext cx="684540" cy="513405"/>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27018" y="2064393"/>
            <a:ext cx="946619" cy="475850"/>
          </a:xfrm>
          <a:prstGeom prst="rect">
            <a:avLst/>
          </a:prstGeom>
        </p:spPr>
      </p:pic>
      <p:sp>
        <p:nvSpPr>
          <p:cNvPr id="10" name="TextBox 9"/>
          <p:cNvSpPr txBox="1"/>
          <p:nvPr/>
        </p:nvSpPr>
        <p:spPr>
          <a:xfrm>
            <a:off x="4201733" y="4366377"/>
            <a:ext cx="4748340" cy="1547603"/>
          </a:xfrm>
          <a:prstGeom prst="rect">
            <a:avLst/>
          </a:prstGeom>
          <a:noFill/>
          <a:ln w="25400">
            <a:solidFill>
              <a:schemeClr val="tx1"/>
            </a:solidFill>
          </a:ln>
        </p:spPr>
        <p:txBody>
          <a:bodyPr wrap="square" rtlCol="0">
            <a:spAutoFit/>
          </a:bodyPr>
          <a:lstStyle/>
          <a:p>
            <a:pPr defTabSz="342900"/>
            <a:r>
              <a:rPr lang="en-GB" sz="900" b="1" dirty="0">
                <a:solidFill>
                  <a:prstClr val="black"/>
                </a:solidFill>
                <a:latin typeface="Century Gothic" panose="020B0502020202020204" pitchFamily="34" charset="0"/>
              </a:rPr>
              <a:t>Ratio and Proportion</a:t>
            </a:r>
          </a:p>
          <a:p>
            <a:pPr algn="just" defTabSz="342900">
              <a:lnSpc>
                <a:spcPct val="115000"/>
              </a:lnSpc>
              <a:spcAft>
                <a:spcPts val="750"/>
              </a:spcAft>
              <a:buSzPts val="1000"/>
              <a:tabLst>
                <a:tab pos="171450" algn="l"/>
              </a:tabLst>
            </a:pPr>
            <a:r>
              <a:rPr lang="en-GB" sz="825" dirty="0">
                <a:solidFill>
                  <a:prstClr val="black"/>
                </a:solidFill>
                <a:latin typeface="Century Gothic" panose="020B0502020202020204" pitchFamily="34" charset="0"/>
                <a:ea typeface="Times New Roman" panose="02020603050405020304" pitchFamily="18" charset="0"/>
                <a:cs typeface="Times New Roman" panose="02020603050405020304" pitchFamily="18" charset="0"/>
              </a:rPr>
              <a:t>Solve problems involving the relative sizes of 2 quantities where missing values can be found by using integer multiplication and division facts</a:t>
            </a:r>
          </a:p>
          <a:p>
            <a:pPr algn="just" defTabSz="342900">
              <a:lnSpc>
                <a:spcPct val="115000"/>
              </a:lnSpc>
              <a:spcAft>
                <a:spcPts val="750"/>
              </a:spcAft>
              <a:buSzPts val="1000"/>
              <a:tabLst>
                <a:tab pos="171450" algn="l"/>
              </a:tabLst>
            </a:pPr>
            <a:r>
              <a:rPr lang="en-GB" sz="825" dirty="0">
                <a:solidFill>
                  <a:prstClr val="black"/>
                </a:solidFill>
                <a:latin typeface="Century Gothic" panose="020B0502020202020204" pitchFamily="34" charset="0"/>
                <a:ea typeface="Times New Roman" panose="02020603050405020304" pitchFamily="18" charset="0"/>
                <a:cs typeface="Times New Roman" panose="02020603050405020304" pitchFamily="18" charset="0"/>
              </a:rPr>
              <a:t>Solve problems involving the calculation of percentages [for example, of measures and such as 15% of 360] and the use of percentages for comparison</a:t>
            </a:r>
          </a:p>
          <a:p>
            <a:pPr algn="just" defTabSz="342900">
              <a:lnSpc>
                <a:spcPct val="115000"/>
              </a:lnSpc>
              <a:spcAft>
                <a:spcPts val="750"/>
              </a:spcAft>
              <a:buSzPts val="1000"/>
              <a:tabLst>
                <a:tab pos="171450" algn="l"/>
              </a:tabLst>
            </a:pPr>
            <a:r>
              <a:rPr lang="en-GB" sz="825" dirty="0">
                <a:solidFill>
                  <a:prstClr val="black"/>
                </a:solidFill>
                <a:latin typeface="Century Gothic" panose="020B0502020202020204" pitchFamily="34" charset="0"/>
                <a:ea typeface="Times New Roman" panose="02020603050405020304" pitchFamily="18" charset="0"/>
                <a:cs typeface="Times New Roman" panose="02020603050405020304" pitchFamily="18" charset="0"/>
              </a:rPr>
              <a:t>Solve problems involving similar shapes where the scale factor is known or can be found</a:t>
            </a:r>
          </a:p>
          <a:p>
            <a:pPr algn="just" defTabSz="342900">
              <a:lnSpc>
                <a:spcPct val="115000"/>
              </a:lnSpc>
              <a:spcAft>
                <a:spcPts val="750"/>
              </a:spcAft>
              <a:buSzPts val="1000"/>
              <a:tabLst>
                <a:tab pos="171450" algn="l"/>
              </a:tabLst>
            </a:pPr>
            <a:r>
              <a:rPr lang="en-GB" sz="825" dirty="0">
                <a:solidFill>
                  <a:prstClr val="black"/>
                </a:solidFill>
                <a:latin typeface="Century Gothic" panose="020B0502020202020204" pitchFamily="34" charset="0"/>
                <a:ea typeface="Times New Roman" panose="02020603050405020304" pitchFamily="18" charset="0"/>
                <a:cs typeface="Times New Roman" panose="02020603050405020304" pitchFamily="18" charset="0"/>
              </a:rPr>
              <a:t>Solve problems involving unequal sharing and grouping using knowledge of fractions and multiples</a:t>
            </a:r>
          </a:p>
        </p:txBody>
      </p:sp>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57254" y="860202"/>
            <a:ext cx="783681" cy="590373"/>
          </a:xfrm>
          <a:prstGeom prst="rect">
            <a:avLst/>
          </a:prstGeom>
        </p:spPr>
      </p:pic>
    </p:spTree>
    <p:extLst>
      <p:ext uri="{BB962C8B-B14F-4D97-AF65-F5344CB8AC3E}">
        <p14:creationId xmlns:p14="http://schemas.microsoft.com/office/powerpoint/2010/main" val="33550693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796971" y="1651058"/>
            <a:ext cx="4227306" cy="3000821"/>
          </a:xfrm>
          <a:prstGeom prst="rect">
            <a:avLst/>
          </a:prstGeom>
          <a:noFill/>
          <a:ln w="25400">
            <a:solidFill>
              <a:schemeClr val="tx1"/>
            </a:solidFill>
          </a:ln>
        </p:spPr>
        <p:txBody>
          <a:bodyPr wrap="square" rtlCol="0">
            <a:spAutoFit/>
          </a:bodyPr>
          <a:lstStyle/>
          <a:p>
            <a:pPr defTabSz="342900"/>
            <a:endParaRPr lang="en-GB" sz="900" b="1" dirty="0">
              <a:solidFill>
                <a:prstClr val="black"/>
              </a:solidFill>
              <a:latin typeface="Century Gothic" panose="020B0502020202020204" pitchFamily="34" charset="0"/>
            </a:endParaRPr>
          </a:p>
          <a:p>
            <a:pPr defTabSz="342900"/>
            <a:r>
              <a:rPr lang="en-GB" sz="900" b="1" dirty="0">
                <a:solidFill>
                  <a:prstClr val="black"/>
                </a:solidFill>
                <a:latin typeface="Century Gothic" panose="020B0502020202020204" pitchFamily="34" charset="0"/>
              </a:rPr>
              <a:t>Measurement</a:t>
            </a:r>
          </a:p>
          <a:p>
            <a:pPr defTabSz="342900"/>
            <a:endParaRPr lang="en-GB" sz="900" dirty="0">
              <a:solidFill>
                <a:prstClr val="black"/>
              </a:solidFill>
              <a:latin typeface="Calibri"/>
            </a:endParaRPr>
          </a:p>
          <a:p>
            <a:pPr defTabSz="342900"/>
            <a:r>
              <a:rPr lang="en-GB" sz="900" dirty="0">
                <a:solidFill>
                  <a:prstClr val="black"/>
                </a:solidFill>
                <a:latin typeface="Calibri"/>
              </a:rPr>
              <a:t>Solve problems involving the calculation and conversion of units of measure, using decimal notation up to 3 decimal places where appropriate</a:t>
            </a:r>
          </a:p>
          <a:p>
            <a:pPr defTabSz="342900"/>
            <a:endParaRPr lang="en-GB" sz="900" dirty="0">
              <a:solidFill>
                <a:prstClr val="black"/>
              </a:solidFill>
              <a:latin typeface="Calibri"/>
            </a:endParaRPr>
          </a:p>
          <a:p>
            <a:pPr defTabSz="342900"/>
            <a:r>
              <a:rPr lang="en-GB" sz="900" dirty="0">
                <a:solidFill>
                  <a:prstClr val="black"/>
                </a:solidFill>
                <a:latin typeface="Calibri"/>
              </a:rPr>
              <a:t>Use, read, write and convert between standard units, converting measurements of length, mass, volume and time from a smaller unit of measure to a larger unit, and vice versa, using decimal notation to up to 3 decimal places</a:t>
            </a:r>
          </a:p>
          <a:p>
            <a:pPr defTabSz="342900"/>
            <a:endParaRPr lang="en-GB" sz="900" dirty="0">
              <a:solidFill>
                <a:prstClr val="black"/>
              </a:solidFill>
              <a:latin typeface="Calibri"/>
            </a:endParaRPr>
          </a:p>
          <a:p>
            <a:pPr defTabSz="342900"/>
            <a:r>
              <a:rPr lang="en-GB" sz="900" dirty="0">
                <a:solidFill>
                  <a:prstClr val="black"/>
                </a:solidFill>
                <a:latin typeface="Calibri"/>
              </a:rPr>
              <a:t>Convert between miles and kilometres</a:t>
            </a:r>
          </a:p>
          <a:p>
            <a:pPr defTabSz="342900"/>
            <a:r>
              <a:rPr lang="en-GB" sz="900" dirty="0">
                <a:solidFill>
                  <a:prstClr val="black"/>
                </a:solidFill>
                <a:latin typeface="Calibri"/>
              </a:rPr>
              <a:t>Recognise that shapes with the same areas can have different perimeters and vice versa</a:t>
            </a:r>
          </a:p>
          <a:p>
            <a:pPr defTabSz="342900"/>
            <a:endParaRPr lang="en-GB" sz="900" dirty="0">
              <a:solidFill>
                <a:prstClr val="black"/>
              </a:solidFill>
              <a:latin typeface="Calibri"/>
            </a:endParaRPr>
          </a:p>
          <a:p>
            <a:pPr defTabSz="342900"/>
            <a:r>
              <a:rPr lang="en-GB" sz="900" dirty="0">
                <a:solidFill>
                  <a:prstClr val="black"/>
                </a:solidFill>
                <a:latin typeface="Calibri"/>
              </a:rPr>
              <a:t>Recognise when it is possible to use formulae for area and volume of shapes </a:t>
            </a:r>
          </a:p>
          <a:p>
            <a:pPr defTabSz="342900"/>
            <a:endParaRPr lang="en-GB" sz="900" dirty="0">
              <a:solidFill>
                <a:prstClr val="black"/>
              </a:solidFill>
              <a:latin typeface="Calibri"/>
            </a:endParaRPr>
          </a:p>
          <a:p>
            <a:pPr defTabSz="342900"/>
            <a:r>
              <a:rPr lang="en-GB" sz="900" dirty="0">
                <a:solidFill>
                  <a:prstClr val="black"/>
                </a:solidFill>
                <a:latin typeface="Calibri"/>
              </a:rPr>
              <a:t>Calculate the area of parallelograms and triangles</a:t>
            </a:r>
          </a:p>
          <a:p>
            <a:pPr defTabSz="342900"/>
            <a:endParaRPr lang="en-GB" sz="900" dirty="0">
              <a:solidFill>
                <a:prstClr val="black"/>
              </a:solidFill>
              <a:latin typeface="Calibri"/>
            </a:endParaRPr>
          </a:p>
          <a:p>
            <a:pPr defTabSz="342900"/>
            <a:r>
              <a:rPr lang="en-GB" sz="900" dirty="0">
                <a:solidFill>
                  <a:prstClr val="black"/>
                </a:solidFill>
                <a:latin typeface="Calibri"/>
              </a:rPr>
              <a:t>Calculate, estimate and compare volume of cubes and cuboids using standard units, including cubic centimetres (cm³) and cubic metres (m³), and extending to </a:t>
            </a:r>
          </a:p>
          <a:p>
            <a:pPr defTabSz="342900"/>
            <a:r>
              <a:rPr lang="en-GB" sz="900" dirty="0">
                <a:solidFill>
                  <a:prstClr val="black"/>
                </a:solidFill>
                <a:latin typeface="Calibri"/>
              </a:rPr>
              <a:t>other units [for example, mm³ and km³]</a:t>
            </a:r>
            <a:endParaRPr lang="en-GB" sz="900" b="1" dirty="0">
              <a:solidFill>
                <a:prstClr val="black"/>
              </a:solidFill>
              <a:latin typeface="Century Gothic" panose="020B0502020202020204" pitchFamily="34" charset="0"/>
            </a:endParaRPr>
          </a:p>
        </p:txBody>
      </p:sp>
      <p:sp>
        <p:nvSpPr>
          <p:cNvPr id="7" name="TextBox 6"/>
          <p:cNvSpPr txBox="1"/>
          <p:nvPr/>
        </p:nvSpPr>
        <p:spPr>
          <a:xfrm>
            <a:off x="171839" y="987781"/>
            <a:ext cx="4435578" cy="2862322"/>
          </a:xfrm>
          <a:prstGeom prst="rect">
            <a:avLst/>
          </a:prstGeom>
          <a:noFill/>
          <a:ln w="25400">
            <a:solidFill>
              <a:schemeClr val="tx1"/>
            </a:solidFill>
          </a:ln>
        </p:spPr>
        <p:txBody>
          <a:bodyPr wrap="square" rtlCol="0">
            <a:spAutoFit/>
          </a:bodyPr>
          <a:lstStyle/>
          <a:p>
            <a:pPr defTabSz="342900"/>
            <a:endParaRPr lang="en-GB" sz="900" b="1" dirty="0">
              <a:solidFill>
                <a:prstClr val="black"/>
              </a:solidFill>
              <a:latin typeface="Century Gothic" panose="020B0502020202020204" pitchFamily="34" charset="0"/>
            </a:endParaRPr>
          </a:p>
          <a:p>
            <a:pPr defTabSz="342900"/>
            <a:r>
              <a:rPr lang="en-GB" sz="900" b="1" dirty="0">
                <a:solidFill>
                  <a:prstClr val="black"/>
                </a:solidFill>
                <a:latin typeface="Century Gothic" panose="020B0502020202020204" pitchFamily="34" charset="0"/>
              </a:rPr>
              <a:t>Geometry</a:t>
            </a:r>
          </a:p>
          <a:p>
            <a:pPr defTabSz="342900"/>
            <a:endParaRPr lang="en-GB" sz="900" b="1" dirty="0">
              <a:solidFill>
                <a:prstClr val="black"/>
              </a:solidFill>
              <a:latin typeface="Century Gothic" panose="020B0502020202020204" pitchFamily="34" charset="0"/>
            </a:endParaRPr>
          </a:p>
          <a:p>
            <a:pPr defTabSz="342900"/>
            <a:r>
              <a:rPr lang="en-GB" sz="900" dirty="0">
                <a:solidFill>
                  <a:prstClr val="black"/>
                </a:solidFill>
                <a:latin typeface="Calibri"/>
              </a:rPr>
              <a:t>Draw 2-D shapes using given dimensions and angles </a:t>
            </a:r>
          </a:p>
          <a:p>
            <a:pPr defTabSz="342900"/>
            <a:endParaRPr lang="en-GB" sz="900" dirty="0">
              <a:solidFill>
                <a:prstClr val="black"/>
              </a:solidFill>
              <a:latin typeface="Calibri"/>
            </a:endParaRPr>
          </a:p>
          <a:p>
            <a:pPr defTabSz="342900"/>
            <a:r>
              <a:rPr lang="en-GB" sz="900" dirty="0">
                <a:solidFill>
                  <a:prstClr val="black"/>
                </a:solidFill>
                <a:latin typeface="Calibri"/>
              </a:rPr>
              <a:t>Recognise, describe and build simple 3-D shapes, including making nets</a:t>
            </a:r>
          </a:p>
          <a:p>
            <a:pPr defTabSz="342900"/>
            <a:endParaRPr lang="en-GB" sz="900" dirty="0">
              <a:solidFill>
                <a:prstClr val="black"/>
              </a:solidFill>
              <a:latin typeface="Calibri"/>
            </a:endParaRPr>
          </a:p>
          <a:p>
            <a:pPr defTabSz="342900"/>
            <a:r>
              <a:rPr lang="en-GB" sz="900" dirty="0">
                <a:solidFill>
                  <a:prstClr val="black"/>
                </a:solidFill>
                <a:latin typeface="Calibri"/>
              </a:rPr>
              <a:t>Compare and classify geometric shapes based on their properties and sizes and find unknown angles in any triangles, quadrilaterals, and regular polygons</a:t>
            </a:r>
          </a:p>
          <a:p>
            <a:pPr defTabSz="342900"/>
            <a:endParaRPr lang="en-GB" sz="900" dirty="0">
              <a:solidFill>
                <a:prstClr val="black"/>
              </a:solidFill>
              <a:latin typeface="Calibri"/>
            </a:endParaRPr>
          </a:p>
          <a:p>
            <a:pPr defTabSz="342900"/>
            <a:r>
              <a:rPr lang="en-GB" sz="900" dirty="0">
                <a:solidFill>
                  <a:prstClr val="black"/>
                </a:solidFill>
                <a:latin typeface="Calibri"/>
              </a:rPr>
              <a:t>Illustrate and name parts of circles, including radius, diameter and circumference and know that the diameter is twice the radius </a:t>
            </a:r>
          </a:p>
          <a:p>
            <a:pPr defTabSz="342900"/>
            <a:endParaRPr lang="en-GB" sz="900" dirty="0">
              <a:solidFill>
                <a:prstClr val="black"/>
              </a:solidFill>
              <a:latin typeface="Calibri"/>
            </a:endParaRPr>
          </a:p>
          <a:p>
            <a:pPr defTabSz="342900"/>
            <a:r>
              <a:rPr lang="en-GB" sz="900" dirty="0">
                <a:solidFill>
                  <a:prstClr val="black"/>
                </a:solidFill>
                <a:latin typeface="Calibri"/>
              </a:rPr>
              <a:t>Recognise angles where they meet at a point, are on a straight line, or are vertically opposite, and find missing angles</a:t>
            </a:r>
          </a:p>
          <a:p>
            <a:pPr defTabSz="342900"/>
            <a:endParaRPr lang="en-GB" sz="900" dirty="0">
              <a:solidFill>
                <a:prstClr val="black"/>
              </a:solidFill>
              <a:latin typeface="Calibri"/>
            </a:endParaRPr>
          </a:p>
          <a:p>
            <a:pPr defTabSz="342900"/>
            <a:r>
              <a:rPr lang="en-GB" sz="900" dirty="0">
                <a:solidFill>
                  <a:prstClr val="black"/>
                </a:solidFill>
                <a:latin typeface="Calibri"/>
              </a:rPr>
              <a:t>Describe positions on the full coordinate grid (all 4 quadrants) </a:t>
            </a:r>
          </a:p>
          <a:p>
            <a:pPr defTabSz="342900"/>
            <a:endParaRPr lang="en-GB" sz="900" dirty="0">
              <a:solidFill>
                <a:prstClr val="black"/>
              </a:solidFill>
              <a:latin typeface="Calibri"/>
            </a:endParaRPr>
          </a:p>
          <a:p>
            <a:pPr defTabSz="342900"/>
            <a:r>
              <a:rPr lang="en-GB" sz="900" dirty="0">
                <a:solidFill>
                  <a:prstClr val="black"/>
                </a:solidFill>
                <a:latin typeface="Calibri"/>
              </a:rPr>
              <a:t>Draw and translate simple shapes on the coordinate plane, and reflect them in the axes</a:t>
            </a:r>
          </a:p>
          <a:p>
            <a:pPr defTabSz="342900"/>
            <a:endParaRPr lang="en-GB" sz="900" dirty="0">
              <a:solidFill>
                <a:prstClr val="black"/>
              </a:solidFill>
              <a:latin typeface="Calibri"/>
            </a:endParaRPr>
          </a:p>
        </p:txBody>
      </p:sp>
      <p:sp>
        <p:nvSpPr>
          <p:cNvPr id="22" name="TextBox 21"/>
          <p:cNvSpPr txBox="1"/>
          <p:nvPr/>
        </p:nvSpPr>
        <p:spPr>
          <a:xfrm>
            <a:off x="4742645" y="4908947"/>
            <a:ext cx="4227306" cy="923330"/>
          </a:xfrm>
          <a:prstGeom prst="rect">
            <a:avLst/>
          </a:prstGeom>
          <a:noFill/>
          <a:ln w="25400">
            <a:solidFill>
              <a:schemeClr val="tx1"/>
            </a:solidFill>
          </a:ln>
        </p:spPr>
        <p:txBody>
          <a:bodyPr wrap="square" rtlCol="0">
            <a:spAutoFit/>
          </a:bodyPr>
          <a:lstStyle/>
          <a:p>
            <a:pPr defTabSz="342900"/>
            <a:endParaRPr lang="en-GB" sz="900" b="1" dirty="0">
              <a:solidFill>
                <a:prstClr val="black"/>
              </a:solidFill>
              <a:latin typeface="Century Gothic" panose="020B0502020202020204" pitchFamily="34" charset="0"/>
            </a:endParaRPr>
          </a:p>
          <a:p>
            <a:pPr defTabSz="342900"/>
            <a:r>
              <a:rPr lang="en-GB" sz="900" b="1" dirty="0">
                <a:solidFill>
                  <a:prstClr val="black"/>
                </a:solidFill>
                <a:latin typeface="Century Gothic" panose="020B0502020202020204" pitchFamily="34" charset="0"/>
              </a:rPr>
              <a:t>Statistics</a:t>
            </a:r>
          </a:p>
          <a:p>
            <a:pPr defTabSz="342900"/>
            <a:endParaRPr lang="en-GB" sz="900" b="1" dirty="0">
              <a:solidFill>
                <a:prstClr val="black"/>
              </a:solidFill>
              <a:latin typeface="Century Gothic" panose="020B0502020202020204" pitchFamily="34" charset="0"/>
            </a:endParaRPr>
          </a:p>
          <a:p>
            <a:pPr defTabSz="342900"/>
            <a:r>
              <a:rPr lang="en-GB" sz="900" dirty="0">
                <a:solidFill>
                  <a:prstClr val="black"/>
                </a:solidFill>
                <a:latin typeface="Calibri"/>
              </a:rPr>
              <a:t>Interpret and construct pie charts and line graphs and use these to solve problems</a:t>
            </a:r>
          </a:p>
          <a:p>
            <a:pPr defTabSz="342900"/>
            <a:r>
              <a:rPr lang="en-GB" sz="900" dirty="0">
                <a:solidFill>
                  <a:prstClr val="black"/>
                </a:solidFill>
                <a:latin typeface="Calibri"/>
              </a:rPr>
              <a:t>Calculate and interpret the mean as an average</a:t>
            </a:r>
          </a:p>
          <a:p>
            <a:pPr defTabSz="342900"/>
            <a:endParaRPr lang="en-GB" sz="900" dirty="0">
              <a:solidFill>
                <a:prstClr val="black"/>
              </a:solidFill>
              <a:latin typeface="Calibri"/>
            </a:endParaRP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62711" y="4689216"/>
            <a:ext cx="832242" cy="529861"/>
          </a:xfrm>
          <a:prstGeom prst="rect">
            <a:avLst/>
          </a:prstGeom>
        </p:spPr>
      </p:pic>
      <p:sp>
        <p:nvSpPr>
          <p:cNvPr id="9" name="TextBox 8"/>
          <p:cNvSpPr txBox="1"/>
          <p:nvPr/>
        </p:nvSpPr>
        <p:spPr>
          <a:xfrm>
            <a:off x="4948146" y="992745"/>
            <a:ext cx="3924956" cy="461665"/>
          </a:xfrm>
          <a:prstGeom prst="rect">
            <a:avLst/>
          </a:prstGeom>
          <a:noFill/>
          <a:ln w="50800">
            <a:solidFill>
              <a:schemeClr val="tx1"/>
            </a:solidFill>
          </a:ln>
        </p:spPr>
        <p:txBody>
          <a:bodyPr wrap="square" rtlCol="0">
            <a:spAutoFit/>
          </a:bodyPr>
          <a:lstStyle/>
          <a:p>
            <a:pPr algn="ctr" defTabSz="342900"/>
            <a:r>
              <a:rPr lang="en-GB" sz="1200" b="1" dirty="0">
                <a:solidFill>
                  <a:prstClr val="black"/>
                </a:solidFill>
                <a:latin typeface="Century Gothic" panose="020B0502020202020204" pitchFamily="34" charset="0"/>
              </a:rPr>
              <a:t>Year 6 </a:t>
            </a:r>
          </a:p>
          <a:p>
            <a:pPr algn="ctr" defTabSz="342900"/>
            <a:r>
              <a:rPr lang="en-GB" sz="1200" b="1" dirty="0">
                <a:solidFill>
                  <a:prstClr val="black"/>
                </a:solidFill>
                <a:latin typeface="Century Gothic" panose="020B0502020202020204" pitchFamily="34" charset="0"/>
              </a:rPr>
              <a:t>End of year expectations</a:t>
            </a:r>
          </a:p>
        </p:txBody>
      </p:sp>
      <p:sp>
        <p:nvSpPr>
          <p:cNvPr id="11" name="TextBox 10"/>
          <p:cNvSpPr txBox="1"/>
          <p:nvPr/>
        </p:nvSpPr>
        <p:spPr>
          <a:xfrm>
            <a:off x="171840" y="3991670"/>
            <a:ext cx="3517958" cy="1793440"/>
          </a:xfrm>
          <a:prstGeom prst="rect">
            <a:avLst/>
          </a:prstGeom>
          <a:noFill/>
          <a:ln w="25400">
            <a:solidFill>
              <a:schemeClr val="tx1"/>
            </a:solidFill>
          </a:ln>
        </p:spPr>
        <p:txBody>
          <a:bodyPr wrap="square" rtlCol="0">
            <a:spAutoFit/>
          </a:bodyPr>
          <a:lstStyle/>
          <a:p>
            <a:pPr defTabSz="342900"/>
            <a:r>
              <a:rPr lang="en-GB" sz="900" b="1" dirty="0">
                <a:solidFill>
                  <a:prstClr val="black"/>
                </a:solidFill>
                <a:latin typeface="Century Gothic" panose="020B0502020202020204" pitchFamily="34" charset="0"/>
              </a:rPr>
              <a:t>Algebra</a:t>
            </a:r>
          </a:p>
          <a:p>
            <a:pPr defTabSz="342900"/>
            <a:endParaRPr lang="en-GB" sz="900" b="1" dirty="0">
              <a:solidFill>
                <a:prstClr val="black"/>
              </a:solidFill>
              <a:latin typeface="Century Gothic" panose="020B0502020202020204" pitchFamily="34" charset="0"/>
            </a:endParaRPr>
          </a:p>
          <a:p>
            <a:pPr algn="just" defTabSz="342900">
              <a:lnSpc>
                <a:spcPct val="115000"/>
              </a:lnSpc>
            </a:pPr>
            <a:r>
              <a:rPr lang="en-GB" sz="900" dirty="0">
                <a:solidFill>
                  <a:prstClr val="black"/>
                </a:solidFill>
                <a:latin typeface="Calibri"/>
                <a:ea typeface="Times New Roman" panose="02020603050405020304" pitchFamily="18" charset="0"/>
                <a:cs typeface="Times New Roman" panose="02020603050405020304" pitchFamily="18" charset="0"/>
              </a:rPr>
              <a:t>Use simple formulae e.g. l x w (length x width) to find area</a:t>
            </a:r>
          </a:p>
          <a:p>
            <a:pPr algn="just" defTabSz="342900">
              <a:lnSpc>
                <a:spcPct val="115000"/>
              </a:lnSpc>
            </a:pPr>
            <a:endParaRPr lang="en-GB" sz="900" dirty="0">
              <a:solidFill>
                <a:prstClr val="black"/>
              </a:solidFill>
              <a:latin typeface="Calibri"/>
              <a:ea typeface="Times New Roman" panose="02020603050405020304" pitchFamily="18" charset="0"/>
              <a:cs typeface="Times New Roman" panose="02020603050405020304" pitchFamily="18" charset="0"/>
            </a:endParaRPr>
          </a:p>
          <a:p>
            <a:pPr algn="just" defTabSz="342900">
              <a:lnSpc>
                <a:spcPct val="115000"/>
              </a:lnSpc>
            </a:pPr>
            <a:r>
              <a:rPr lang="en-GB" sz="900" dirty="0">
                <a:solidFill>
                  <a:prstClr val="black"/>
                </a:solidFill>
                <a:latin typeface="Calibri"/>
                <a:ea typeface="Times New Roman" panose="02020603050405020304" pitchFamily="18" charset="0"/>
                <a:cs typeface="Times New Roman" panose="02020603050405020304" pitchFamily="18" charset="0"/>
              </a:rPr>
              <a:t>Generate and describe linear number sequences</a:t>
            </a:r>
          </a:p>
          <a:p>
            <a:pPr algn="just" defTabSz="342900">
              <a:lnSpc>
                <a:spcPct val="115000"/>
              </a:lnSpc>
            </a:pPr>
            <a:endParaRPr lang="en-GB" sz="900" dirty="0">
              <a:solidFill>
                <a:prstClr val="black"/>
              </a:solidFill>
              <a:latin typeface="Calibri"/>
              <a:ea typeface="Times New Roman" panose="02020603050405020304" pitchFamily="18" charset="0"/>
              <a:cs typeface="Times New Roman" panose="02020603050405020304" pitchFamily="18" charset="0"/>
            </a:endParaRPr>
          </a:p>
          <a:p>
            <a:pPr algn="just" defTabSz="342900">
              <a:lnSpc>
                <a:spcPct val="115000"/>
              </a:lnSpc>
            </a:pPr>
            <a:r>
              <a:rPr lang="en-GB" sz="900" dirty="0">
                <a:solidFill>
                  <a:prstClr val="black"/>
                </a:solidFill>
                <a:latin typeface="Calibri"/>
                <a:ea typeface="Times New Roman" panose="02020603050405020304" pitchFamily="18" charset="0"/>
                <a:cs typeface="Times New Roman" panose="02020603050405020304" pitchFamily="18" charset="0"/>
              </a:rPr>
              <a:t>Express missing number problems algebraically</a:t>
            </a:r>
          </a:p>
          <a:p>
            <a:pPr algn="just" defTabSz="342900">
              <a:lnSpc>
                <a:spcPct val="115000"/>
              </a:lnSpc>
            </a:pPr>
            <a:endParaRPr lang="en-GB" sz="900" dirty="0">
              <a:solidFill>
                <a:prstClr val="black"/>
              </a:solidFill>
              <a:latin typeface="Calibri"/>
              <a:ea typeface="Times New Roman" panose="02020603050405020304" pitchFamily="18" charset="0"/>
              <a:cs typeface="Times New Roman" panose="02020603050405020304" pitchFamily="18" charset="0"/>
            </a:endParaRPr>
          </a:p>
          <a:p>
            <a:pPr algn="just" defTabSz="342900">
              <a:lnSpc>
                <a:spcPct val="115000"/>
              </a:lnSpc>
            </a:pPr>
            <a:r>
              <a:rPr lang="en-GB" sz="900" dirty="0">
                <a:solidFill>
                  <a:prstClr val="black"/>
                </a:solidFill>
                <a:latin typeface="Calibri"/>
                <a:ea typeface="Times New Roman" panose="02020603050405020304" pitchFamily="18" charset="0"/>
                <a:cs typeface="Times New Roman" panose="02020603050405020304" pitchFamily="18" charset="0"/>
              </a:rPr>
              <a:t>Find pairs of numbers that satisfy an equation with 2 unknowns</a:t>
            </a:r>
          </a:p>
          <a:p>
            <a:pPr algn="just" defTabSz="342900">
              <a:lnSpc>
                <a:spcPct val="115000"/>
              </a:lnSpc>
            </a:pPr>
            <a:endParaRPr lang="en-GB" sz="900" dirty="0">
              <a:solidFill>
                <a:prstClr val="black"/>
              </a:solidFill>
              <a:latin typeface="Calibri"/>
              <a:ea typeface="Times New Roman" panose="02020603050405020304" pitchFamily="18" charset="0"/>
              <a:cs typeface="Times New Roman" panose="02020603050405020304" pitchFamily="18" charset="0"/>
            </a:endParaRPr>
          </a:p>
          <a:p>
            <a:pPr algn="just" defTabSz="342900">
              <a:lnSpc>
                <a:spcPct val="115000"/>
              </a:lnSpc>
            </a:pPr>
            <a:r>
              <a:rPr lang="en-GB" sz="900" dirty="0">
                <a:solidFill>
                  <a:prstClr val="black"/>
                </a:solidFill>
                <a:latin typeface="Calibri"/>
                <a:ea typeface="Times New Roman" panose="02020603050405020304" pitchFamily="18" charset="0"/>
                <a:cs typeface="Times New Roman" panose="02020603050405020304" pitchFamily="18" charset="0"/>
              </a:rPr>
              <a:t>Enumerate possibilities of combinations of 2 variables</a:t>
            </a: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37209" y="4560393"/>
            <a:ext cx="903727" cy="642272"/>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94280" y="932741"/>
            <a:ext cx="771449" cy="997169"/>
          </a:xfrm>
          <a:prstGeom prst="rect">
            <a:avLst/>
          </a:prstGeom>
        </p:spPr>
      </p:pic>
    </p:spTree>
    <p:extLst>
      <p:ext uri="{BB962C8B-B14F-4D97-AF65-F5344CB8AC3E}">
        <p14:creationId xmlns:p14="http://schemas.microsoft.com/office/powerpoint/2010/main" val="38008486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91381" y="5395006"/>
            <a:ext cx="3396141" cy="507831"/>
          </a:xfrm>
          <a:prstGeom prst="rect">
            <a:avLst/>
          </a:prstGeom>
          <a:ln w="57150">
            <a:solidFill>
              <a:schemeClr val="tx1"/>
            </a:solidFill>
          </a:ln>
        </p:spPr>
        <p:txBody>
          <a:bodyPr wrap="square">
            <a:spAutoFit/>
          </a:bodyPr>
          <a:lstStyle/>
          <a:p>
            <a:pPr algn="ctr" defTabSz="342900"/>
            <a:r>
              <a:rPr lang="en-GB" sz="1350" b="1" dirty="0">
                <a:solidFill>
                  <a:prstClr val="black"/>
                </a:solidFill>
                <a:latin typeface="Century Gothic" panose="020B0502020202020204" pitchFamily="34" charset="0"/>
              </a:rPr>
              <a:t>Year 6 Key Learning Objectives</a:t>
            </a:r>
          </a:p>
          <a:p>
            <a:pPr algn="ctr" defTabSz="342900"/>
            <a:r>
              <a:rPr lang="en-GB" sz="1350" b="1" dirty="0">
                <a:solidFill>
                  <a:prstClr val="black"/>
                </a:solidFill>
                <a:latin typeface="Century Gothic" panose="020B0502020202020204" pitchFamily="34" charset="0"/>
              </a:rPr>
              <a:t>Old Curriculum</a:t>
            </a:r>
          </a:p>
        </p:txBody>
      </p:sp>
      <p:sp>
        <p:nvSpPr>
          <p:cNvPr id="22" name="TextBox 21"/>
          <p:cNvSpPr txBox="1"/>
          <p:nvPr/>
        </p:nvSpPr>
        <p:spPr>
          <a:xfrm>
            <a:off x="184546" y="3794508"/>
            <a:ext cx="3936172" cy="1477328"/>
          </a:xfrm>
          <a:prstGeom prst="rect">
            <a:avLst/>
          </a:prstGeom>
          <a:noFill/>
          <a:ln w="25400">
            <a:solidFill>
              <a:schemeClr val="tx1"/>
            </a:solidFill>
          </a:ln>
        </p:spPr>
        <p:txBody>
          <a:bodyPr wrap="square" rtlCol="0">
            <a:spAutoFit/>
          </a:bodyPr>
          <a:lstStyle/>
          <a:p>
            <a:pPr defTabSz="342900"/>
            <a:r>
              <a:rPr lang="en-GB" sz="900" b="1" dirty="0">
                <a:solidFill>
                  <a:prstClr val="black"/>
                </a:solidFill>
                <a:latin typeface="Century Gothic" panose="020B0502020202020204" pitchFamily="34" charset="0"/>
              </a:rPr>
              <a:t>Calculating</a:t>
            </a:r>
          </a:p>
          <a:p>
            <a:pPr defTabSz="342900"/>
            <a:r>
              <a:rPr lang="en-GB" sz="900" dirty="0">
                <a:solidFill>
                  <a:prstClr val="black"/>
                </a:solidFill>
                <a:latin typeface="Century Gothic" panose="020B0502020202020204" pitchFamily="34" charset="0"/>
              </a:rPr>
              <a:t>Calculate mentally with whole numbers and                                         decimals e.g. U.t +/- U.t, TU x U, </a:t>
            </a:r>
          </a:p>
          <a:p>
            <a:pPr defTabSz="342900"/>
            <a:r>
              <a:rPr lang="en-GB" sz="900" dirty="0">
                <a:solidFill>
                  <a:prstClr val="black"/>
                </a:solidFill>
                <a:latin typeface="Century Gothic" panose="020B0502020202020204" pitchFamily="34" charset="0"/>
              </a:rPr>
              <a:t>U.t x U, HTU ÷ U, U.t ÷ U.</a:t>
            </a:r>
          </a:p>
          <a:p>
            <a:pPr defTabSz="342900"/>
            <a:r>
              <a:rPr lang="en-GB" sz="900" dirty="0">
                <a:solidFill>
                  <a:prstClr val="black"/>
                </a:solidFill>
                <a:latin typeface="Century Gothic" panose="020B0502020202020204" pitchFamily="34" charset="0"/>
              </a:rPr>
              <a:t>Use a written method to add, subtract, multiply and divide integers and decimal numbers; calculate the answer to HTU ÷ U and U.t ÷ U to one or two decimal places.</a:t>
            </a:r>
          </a:p>
          <a:p>
            <a:pPr defTabSz="342900"/>
            <a:r>
              <a:rPr lang="en-GB" sz="900" dirty="0">
                <a:solidFill>
                  <a:prstClr val="black"/>
                </a:solidFill>
                <a:latin typeface="Century Gothic" panose="020B0502020202020204" pitchFamily="34" charset="0"/>
              </a:rPr>
              <a:t>Find fractions and percentages of whole-number quantities</a:t>
            </a:r>
          </a:p>
          <a:p>
            <a:pPr defTabSz="342900"/>
            <a:r>
              <a:rPr lang="en-GB" sz="900" dirty="0">
                <a:solidFill>
                  <a:prstClr val="black"/>
                </a:solidFill>
                <a:latin typeface="Century Gothic" panose="020B0502020202020204" pitchFamily="34" charset="0"/>
              </a:rPr>
              <a:t>Carry out calculations involving time by converting hours and minutes to minutes.</a:t>
            </a:r>
          </a:p>
        </p:txBody>
      </p:sp>
      <p:sp>
        <p:nvSpPr>
          <p:cNvPr id="23" name="TextBox 22"/>
          <p:cNvSpPr txBox="1"/>
          <p:nvPr/>
        </p:nvSpPr>
        <p:spPr>
          <a:xfrm>
            <a:off x="191381" y="979469"/>
            <a:ext cx="3929338" cy="2585323"/>
          </a:xfrm>
          <a:prstGeom prst="rect">
            <a:avLst/>
          </a:prstGeom>
          <a:noFill/>
          <a:ln w="25400">
            <a:solidFill>
              <a:schemeClr val="tx1"/>
            </a:solidFill>
          </a:ln>
        </p:spPr>
        <p:txBody>
          <a:bodyPr wrap="square" rtlCol="0">
            <a:spAutoFit/>
          </a:bodyPr>
          <a:lstStyle/>
          <a:p>
            <a:pPr defTabSz="342900"/>
            <a:r>
              <a:rPr lang="en-GB" sz="900" b="1" dirty="0">
                <a:solidFill>
                  <a:prstClr val="black"/>
                </a:solidFill>
                <a:latin typeface="Century Gothic" panose="020B0502020202020204" pitchFamily="34" charset="0"/>
              </a:rPr>
              <a:t>Counting and Understanding Numbers/Knowing and Using Number Facts</a:t>
            </a:r>
          </a:p>
          <a:p>
            <a:pPr defTabSz="342900"/>
            <a:r>
              <a:rPr lang="en-GB" sz="900" dirty="0">
                <a:solidFill>
                  <a:prstClr val="black"/>
                </a:solidFill>
                <a:latin typeface="Century Gothic" panose="020B0502020202020204" pitchFamily="34" charset="0"/>
              </a:rPr>
              <a:t>Find the difference between a positive and negative integer, </a:t>
            </a:r>
          </a:p>
          <a:p>
            <a:pPr defTabSz="342900"/>
            <a:r>
              <a:rPr lang="en-GB" sz="900" dirty="0">
                <a:solidFill>
                  <a:prstClr val="black"/>
                </a:solidFill>
                <a:latin typeface="Century Gothic" panose="020B0502020202020204" pitchFamily="34" charset="0"/>
              </a:rPr>
              <a:t>or two negative integers, in context.</a:t>
            </a:r>
          </a:p>
          <a:p>
            <a:pPr defTabSz="342900"/>
            <a:r>
              <a:rPr lang="en-GB" sz="900" dirty="0">
                <a:solidFill>
                  <a:prstClr val="black"/>
                </a:solidFill>
                <a:latin typeface="Century Gothic" panose="020B0502020202020204" pitchFamily="34" charset="0"/>
              </a:rPr>
              <a:t>Use decimal notation for tenths, hundredths and thousandths, </a:t>
            </a:r>
          </a:p>
          <a:p>
            <a:pPr defTabSz="342900"/>
            <a:r>
              <a:rPr lang="en-GB" sz="900" dirty="0">
                <a:solidFill>
                  <a:prstClr val="black"/>
                </a:solidFill>
                <a:latin typeface="Century Gothic" panose="020B0502020202020204" pitchFamily="34" charset="0"/>
              </a:rPr>
              <a:t>and partition and order them.</a:t>
            </a:r>
          </a:p>
          <a:p>
            <a:pPr defTabSz="342900"/>
            <a:r>
              <a:rPr lang="en-GB" sz="900" dirty="0">
                <a:solidFill>
                  <a:prstClr val="black"/>
                </a:solidFill>
                <a:latin typeface="Century Gothic" panose="020B0502020202020204" pitchFamily="34" charset="0"/>
              </a:rPr>
              <a:t>Round decimals.</a:t>
            </a:r>
          </a:p>
          <a:p>
            <a:pPr defTabSz="342900"/>
            <a:r>
              <a:rPr lang="en-GB" sz="900" dirty="0">
                <a:solidFill>
                  <a:prstClr val="black"/>
                </a:solidFill>
                <a:latin typeface="Century Gothic" panose="020B0502020202020204" pitchFamily="34" charset="0"/>
              </a:rPr>
              <a:t>Reduce a fraction to its simplest form by                                               cancelling common factors  6/12 = ½</a:t>
            </a:r>
          </a:p>
          <a:p>
            <a:pPr defTabSz="342900"/>
            <a:r>
              <a:rPr lang="en-GB" sz="900" dirty="0">
                <a:solidFill>
                  <a:prstClr val="black"/>
                </a:solidFill>
                <a:latin typeface="Century Gothic" panose="020B0502020202020204" pitchFamily="34" charset="0"/>
              </a:rPr>
              <a:t>Order fractions by converting them to fractions with common denominators</a:t>
            </a:r>
          </a:p>
          <a:p>
            <a:pPr defTabSz="342900"/>
            <a:r>
              <a:rPr lang="en-GB" sz="900" dirty="0">
                <a:solidFill>
                  <a:prstClr val="black"/>
                </a:solidFill>
                <a:latin typeface="Century Gothic" panose="020B0502020202020204" pitchFamily="34" charset="0"/>
              </a:rPr>
              <a:t>Solve simple problems involving ratio and proportion.</a:t>
            </a:r>
          </a:p>
          <a:p>
            <a:pPr defTabSz="342900"/>
            <a:r>
              <a:rPr lang="en-GB" sz="900" dirty="0">
                <a:solidFill>
                  <a:prstClr val="black"/>
                </a:solidFill>
                <a:latin typeface="Century Gothic" panose="020B0502020202020204" pitchFamily="34" charset="0"/>
              </a:rPr>
              <a:t>Find equivalent decimals, fractions and percentages.</a:t>
            </a:r>
          </a:p>
          <a:p>
            <a:pPr defTabSz="342900"/>
            <a:r>
              <a:rPr lang="en-GB" sz="900" dirty="0">
                <a:solidFill>
                  <a:prstClr val="black"/>
                </a:solidFill>
                <a:latin typeface="Century Gothic" panose="020B0502020202020204" pitchFamily="34" charset="0"/>
              </a:rPr>
              <a:t>Use my knowledge of multiplication tables to 10 x 10 to work out related facts involving decimals e.g. 0.8 x 7, 4.8 ÷ 6.</a:t>
            </a:r>
          </a:p>
          <a:p>
            <a:pPr defTabSz="342900"/>
            <a:r>
              <a:rPr lang="en-GB" sz="900" dirty="0">
                <a:solidFill>
                  <a:prstClr val="black"/>
                </a:solidFill>
                <a:latin typeface="Century Gothic" panose="020B0502020202020204" pitchFamily="34" charset="0"/>
              </a:rPr>
              <a:t>Work out square numbers to 12 x 12</a:t>
            </a:r>
          </a:p>
          <a:p>
            <a:pPr defTabSz="342900"/>
            <a:r>
              <a:rPr lang="en-GB" sz="900" dirty="0">
                <a:solidFill>
                  <a:prstClr val="black"/>
                </a:solidFill>
                <a:latin typeface="Century Gothic" panose="020B0502020202020204" pitchFamily="34" charset="0"/>
              </a:rPr>
              <a:t>Know what a prime number is and can identify prime numbers less than 100</a:t>
            </a:r>
          </a:p>
        </p:txBody>
      </p:sp>
      <p:sp>
        <p:nvSpPr>
          <p:cNvPr id="24" name="TextBox 23"/>
          <p:cNvSpPr txBox="1"/>
          <p:nvPr/>
        </p:nvSpPr>
        <p:spPr>
          <a:xfrm>
            <a:off x="4327477" y="1001434"/>
            <a:ext cx="4655537" cy="1200329"/>
          </a:xfrm>
          <a:prstGeom prst="rect">
            <a:avLst/>
          </a:prstGeom>
          <a:noFill/>
          <a:ln w="25400">
            <a:solidFill>
              <a:schemeClr val="tx1"/>
            </a:solidFill>
          </a:ln>
        </p:spPr>
        <p:txBody>
          <a:bodyPr wrap="square" rtlCol="0">
            <a:spAutoFit/>
          </a:bodyPr>
          <a:lstStyle/>
          <a:p>
            <a:pPr defTabSz="342900"/>
            <a:r>
              <a:rPr lang="en-GB" sz="900" b="1" dirty="0">
                <a:solidFill>
                  <a:prstClr val="black"/>
                </a:solidFill>
                <a:latin typeface="Century Gothic" panose="020B0502020202020204" pitchFamily="34" charset="0"/>
              </a:rPr>
              <a:t>Using and Applying Mathematics</a:t>
            </a:r>
          </a:p>
          <a:p>
            <a:pPr defTabSz="342900"/>
            <a:r>
              <a:rPr lang="en-GB" sz="900" dirty="0">
                <a:solidFill>
                  <a:prstClr val="black"/>
                </a:solidFill>
                <a:latin typeface="Century Gothic" panose="020B0502020202020204" pitchFamily="34" charset="0"/>
              </a:rPr>
              <a:t>Solve multi-step problems, and problems involving fractions, decimals and percentages, choosing and using appropriate and efficient methods at each stage</a:t>
            </a:r>
          </a:p>
          <a:p>
            <a:pPr defTabSz="342900"/>
            <a:r>
              <a:rPr lang="en-GB" sz="900" dirty="0">
                <a:solidFill>
                  <a:prstClr val="black"/>
                </a:solidFill>
                <a:latin typeface="Century Gothic" panose="020B0502020202020204" pitchFamily="34" charset="0"/>
              </a:rPr>
              <a:t>Explain a problem has been solved </a:t>
            </a:r>
            <a:r>
              <a:rPr lang="en-GB" sz="900" u="sng" dirty="0">
                <a:solidFill>
                  <a:prstClr val="black"/>
                </a:solidFill>
                <a:latin typeface="Century Gothic" panose="020B0502020202020204" pitchFamily="34" charset="0"/>
              </a:rPr>
              <a:t>and check </a:t>
            </a:r>
            <a:r>
              <a:rPr lang="en-GB" sz="900" dirty="0">
                <a:solidFill>
                  <a:prstClr val="black"/>
                </a:solidFill>
                <a:latin typeface="Century Gothic" panose="020B0502020202020204" pitchFamily="34" charset="0"/>
              </a:rPr>
              <a:t>to see whether                                             the answer is reasonable.</a:t>
            </a:r>
          </a:p>
          <a:p>
            <a:pPr defTabSz="342900"/>
            <a:r>
              <a:rPr lang="en-GB" sz="900" dirty="0">
                <a:solidFill>
                  <a:prstClr val="black"/>
                </a:solidFill>
                <a:latin typeface="Century Gothic" panose="020B0502020202020204" pitchFamily="34" charset="0"/>
              </a:rPr>
              <a:t>Solve problems where symbols are used to indicate                                        unknown quantities.</a:t>
            </a:r>
          </a:p>
        </p:txBody>
      </p:sp>
      <p:sp>
        <p:nvSpPr>
          <p:cNvPr id="25" name="TextBox 24"/>
          <p:cNvSpPr txBox="1"/>
          <p:nvPr/>
        </p:nvSpPr>
        <p:spPr>
          <a:xfrm>
            <a:off x="4327477" y="3390886"/>
            <a:ext cx="4655537" cy="1061829"/>
          </a:xfrm>
          <a:prstGeom prst="rect">
            <a:avLst/>
          </a:prstGeom>
          <a:noFill/>
          <a:ln w="25400">
            <a:solidFill>
              <a:schemeClr val="tx1"/>
            </a:solidFill>
          </a:ln>
        </p:spPr>
        <p:txBody>
          <a:bodyPr wrap="square" rtlCol="0">
            <a:spAutoFit/>
          </a:bodyPr>
          <a:lstStyle/>
          <a:p>
            <a:pPr defTabSz="342900"/>
            <a:r>
              <a:rPr lang="en-GB" sz="900" b="1" dirty="0">
                <a:solidFill>
                  <a:prstClr val="black"/>
                </a:solidFill>
                <a:latin typeface="Century Gothic" panose="020B0502020202020204" pitchFamily="34" charset="0"/>
              </a:rPr>
              <a:t>Measuring       </a:t>
            </a:r>
            <a:r>
              <a:rPr lang="en-GB" sz="900" dirty="0">
                <a:solidFill>
                  <a:prstClr val="black"/>
                </a:solidFill>
                <a:latin typeface="Century Gothic" panose="020B0502020202020204" pitchFamily="34" charset="0"/>
              </a:rPr>
              <a:t> </a:t>
            </a:r>
          </a:p>
          <a:p>
            <a:pPr defTabSz="342900"/>
            <a:r>
              <a:rPr lang="en-GB" sz="900" dirty="0">
                <a:solidFill>
                  <a:prstClr val="black"/>
                </a:solidFill>
                <a:latin typeface="Century Gothic" panose="020B0502020202020204" pitchFamily="34" charset="0"/>
              </a:rPr>
              <a:t>Use standard metric units of measure and convert between units.</a:t>
            </a:r>
          </a:p>
          <a:p>
            <a:pPr defTabSz="342900"/>
            <a:r>
              <a:rPr lang="en-GB" sz="900" dirty="0">
                <a:solidFill>
                  <a:prstClr val="black"/>
                </a:solidFill>
                <a:latin typeface="Century Gothic" panose="020B0502020202020204" pitchFamily="34" charset="0"/>
              </a:rPr>
              <a:t>Measure and calculate imperial units still in everyday use.</a:t>
            </a:r>
          </a:p>
          <a:p>
            <a:pPr defTabSz="342900"/>
            <a:r>
              <a:rPr lang="en-GB" sz="900" dirty="0">
                <a:solidFill>
                  <a:prstClr val="black"/>
                </a:solidFill>
                <a:latin typeface="Century Gothic" panose="020B0502020202020204" pitchFamily="34" charset="0"/>
              </a:rPr>
              <a:t>Know approximate imperial and metric measurements.</a:t>
            </a:r>
          </a:p>
          <a:p>
            <a:pPr defTabSz="342900"/>
            <a:r>
              <a:rPr lang="en-GB" sz="900" dirty="0">
                <a:solidFill>
                  <a:prstClr val="black"/>
                </a:solidFill>
                <a:latin typeface="Century Gothic" panose="020B0502020202020204" pitchFamily="34" charset="0"/>
              </a:rPr>
              <a:t>Read scales accurately and record results.</a:t>
            </a:r>
          </a:p>
          <a:p>
            <a:pPr defTabSz="342900"/>
            <a:r>
              <a:rPr lang="en-GB" sz="900" dirty="0">
                <a:solidFill>
                  <a:prstClr val="black"/>
                </a:solidFill>
                <a:latin typeface="Century Gothic" panose="020B0502020202020204" pitchFamily="34" charset="0"/>
              </a:rPr>
              <a:t>Work out the area and the perimeter of rectilinear shapes (L shapes) </a:t>
            </a:r>
          </a:p>
          <a:p>
            <a:pPr defTabSz="342900"/>
            <a:r>
              <a:rPr lang="en-GB" sz="900" dirty="0">
                <a:solidFill>
                  <a:prstClr val="black"/>
                </a:solidFill>
                <a:latin typeface="Century Gothic" panose="020B0502020202020204" pitchFamily="34" charset="0"/>
              </a:rPr>
              <a:t>Estimate the area of an irregular shape by counting squares.</a:t>
            </a:r>
          </a:p>
        </p:txBody>
      </p:sp>
      <p:sp>
        <p:nvSpPr>
          <p:cNvPr id="26" name="TextBox 25"/>
          <p:cNvSpPr txBox="1"/>
          <p:nvPr/>
        </p:nvSpPr>
        <p:spPr>
          <a:xfrm>
            <a:off x="4327477" y="2338955"/>
            <a:ext cx="4655537" cy="923330"/>
          </a:xfrm>
          <a:prstGeom prst="rect">
            <a:avLst/>
          </a:prstGeom>
          <a:noFill/>
          <a:ln w="25400">
            <a:solidFill>
              <a:schemeClr val="tx1"/>
            </a:solidFill>
          </a:ln>
        </p:spPr>
        <p:txBody>
          <a:bodyPr wrap="square" rtlCol="0">
            <a:spAutoFit/>
          </a:bodyPr>
          <a:lstStyle/>
          <a:p>
            <a:pPr defTabSz="342900"/>
            <a:r>
              <a:rPr lang="en-GB" sz="900" b="1" dirty="0">
                <a:solidFill>
                  <a:prstClr val="black"/>
                </a:solidFill>
                <a:latin typeface="Century Gothic" panose="020B0502020202020204" pitchFamily="34" charset="0"/>
              </a:rPr>
              <a:t>Understanding Shape</a:t>
            </a:r>
          </a:p>
          <a:p>
            <a:pPr defTabSz="342900"/>
            <a:r>
              <a:rPr lang="en-GB" sz="900" dirty="0">
                <a:solidFill>
                  <a:prstClr val="black"/>
                </a:solidFill>
                <a:latin typeface="Century Gothic" panose="020B0502020202020204" pitchFamily="34" charset="0"/>
              </a:rPr>
              <a:t>Make and draw shapes with increasing accuracy.</a:t>
            </a:r>
          </a:p>
          <a:p>
            <a:pPr defTabSz="342900"/>
            <a:r>
              <a:rPr lang="en-GB" sz="900" dirty="0">
                <a:solidFill>
                  <a:prstClr val="black"/>
                </a:solidFill>
                <a:latin typeface="Century Gothic" panose="020B0502020202020204" pitchFamily="34" charset="0"/>
              </a:rPr>
              <a:t>Confidently name 2-D shapes and 3-D solids and discuss their properties.</a:t>
            </a:r>
          </a:p>
          <a:p>
            <a:pPr defTabSz="342900"/>
            <a:r>
              <a:rPr lang="en-GB" sz="900" dirty="0">
                <a:solidFill>
                  <a:prstClr val="black"/>
                </a:solidFill>
                <a:latin typeface="Century Gothic" panose="020B0502020202020204" pitchFamily="34" charset="0"/>
              </a:rPr>
              <a:t>Use co-ordinates.</a:t>
            </a:r>
          </a:p>
          <a:p>
            <a:pPr defTabSz="342900"/>
            <a:r>
              <a:rPr lang="en-GB" sz="900" dirty="0">
                <a:solidFill>
                  <a:prstClr val="black"/>
                </a:solidFill>
                <a:latin typeface="Century Gothic" panose="020B0502020202020204" pitchFamily="34" charset="0"/>
              </a:rPr>
              <a:t>Use a protractor to estimate, measure and draw angles, on their own and inside shapes.	</a:t>
            </a:r>
          </a:p>
        </p:txBody>
      </p:sp>
      <p:sp>
        <p:nvSpPr>
          <p:cNvPr id="27" name="TextBox 26"/>
          <p:cNvSpPr txBox="1"/>
          <p:nvPr/>
        </p:nvSpPr>
        <p:spPr>
          <a:xfrm>
            <a:off x="4327477" y="4615162"/>
            <a:ext cx="4655537" cy="923330"/>
          </a:xfrm>
          <a:prstGeom prst="rect">
            <a:avLst/>
          </a:prstGeom>
          <a:noFill/>
          <a:ln w="25400">
            <a:solidFill>
              <a:schemeClr val="tx1"/>
            </a:solidFill>
          </a:ln>
        </p:spPr>
        <p:txBody>
          <a:bodyPr wrap="square" rtlCol="0">
            <a:spAutoFit/>
          </a:bodyPr>
          <a:lstStyle/>
          <a:p>
            <a:pPr defTabSz="342900"/>
            <a:r>
              <a:rPr lang="en-GB" sz="900" b="1" dirty="0">
                <a:solidFill>
                  <a:prstClr val="black"/>
                </a:solidFill>
                <a:latin typeface="Century Gothic" panose="020B0502020202020204" pitchFamily="34" charset="0"/>
              </a:rPr>
              <a:t>Handling Data</a:t>
            </a:r>
          </a:p>
          <a:p>
            <a:pPr defTabSz="342900"/>
            <a:r>
              <a:rPr lang="en-GB" sz="900" dirty="0">
                <a:solidFill>
                  <a:prstClr val="black"/>
                </a:solidFill>
                <a:latin typeface="Century Gothic" panose="020B0502020202020204" pitchFamily="34" charset="0"/>
              </a:rPr>
              <a:t>Describe and predict outcomes from data using the language of</a:t>
            </a:r>
          </a:p>
          <a:p>
            <a:pPr defTabSz="342900"/>
            <a:r>
              <a:rPr lang="en-GB" sz="900" dirty="0">
                <a:solidFill>
                  <a:prstClr val="black"/>
                </a:solidFill>
                <a:latin typeface="Century Gothic" panose="020B0502020202020204" pitchFamily="34" charset="0"/>
              </a:rPr>
              <a:t>chance or likelihood.</a:t>
            </a:r>
          </a:p>
          <a:p>
            <a:pPr defTabSz="342900"/>
            <a:r>
              <a:rPr lang="en-GB" sz="900" dirty="0">
                <a:solidFill>
                  <a:prstClr val="black"/>
                </a:solidFill>
                <a:latin typeface="Century Gothic" panose="020B0502020202020204" pitchFamily="34" charset="0"/>
              </a:rPr>
              <a:t>Solve a problem by drawing a graph, chart or table and read and</a:t>
            </a:r>
          </a:p>
          <a:p>
            <a:pPr defTabSz="342900"/>
            <a:r>
              <a:rPr lang="en-GB" sz="900" dirty="0">
                <a:solidFill>
                  <a:prstClr val="black"/>
                </a:solidFill>
                <a:latin typeface="Century Gothic" panose="020B0502020202020204" pitchFamily="34" charset="0"/>
              </a:rPr>
              <a:t>understand the information it displays including pie charts.</a:t>
            </a:r>
          </a:p>
          <a:p>
            <a:pPr defTabSz="342900"/>
            <a:r>
              <a:rPr lang="en-GB" sz="900" dirty="0">
                <a:solidFill>
                  <a:prstClr val="black"/>
                </a:solidFill>
                <a:latin typeface="Century Gothic" panose="020B0502020202020204" pitchFamily="34" charset="0"/>
              </a:rPr>
              <a:t>Use the mode, range, median and mean.</a:t>
            </a:r>
          </a:p>
        </p:txBody>
      </p:sp>
      <p:pic>
        <p:nvPicPr>
          <p:cNvPr id="28" name="Picture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19463" y="3602748"/>
            <a:ext cx="830987" cy="623240"/>
          </a:xfrm>
          <a:prstGeom prst="rect">
            <a:avLst/>
          </a:prstGeom>
        </p:spPr>
      </p:pic>
      <p:pic>
        <p:nvPicPr>
          <p:cNvPr id="29" name="Picture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48516" y="3582857"/>
            <a:ext cx="657225" cy="807244"/>
          </a:xfrm>
          <a:prstGeom prst="rect">
            <a:avLst/>
          </a:prstGeom>
        </p:spPr>
      </p:pic>
      <p:pic>
        <p:nvPicPr>
          <p:cNvPr id="30" name="Picture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07165" y="5065287"/>
            <a:ext cx="898576" cy="572093"/>
          </a:xfrm>
          <a:prstGeom prst="rect">
            <a:avLst/>
          </a:prstGeom>
        </p:spPr>
      </p:pic>
      <p:pic>
        <p:nvPicPr>
          <p:cNvPr id="31" name="Picture 3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59290" y="1733147"/>
            <a:ext cx="1061428" cy="533562"/>
          </a:xfrm>
          <a:prstGeom prst="rect">
            <a:avLst/>
          </a:prstGeom>
        </p:spPr>
      </p:pic>
      <p:pic>
        <p:nvPicPr>
          <p:cNvPr id="32" name="Picture 3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52196" y="1522874"/>
            <a:ext cx="1030819" cy="776550"/>
          </a:xfrm>
          <a:prstGeom prst="rect">
            <a:avLst/>
          </a:prstGeom>
        </p:spPr>
      </p:pic>
      <p:pic>
        <p:nvPicPr>
          <p:cNvPr id="2063" name="Picture 15">
            <a:extLst>
              <a:ext uri="{FF2B5EF4-FFF2-40B4-BE49-F238E27FC236}">
                <a16:creationId xmlns:a16="http://schemas.microsoft.com/office/drawing/2014/main" id="{9A7DEDBF-6D8C-4162-5338-9F26BD63E39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51673" y="5019675"/>
            <a:ext cx="364331" cy="458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4009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result for phillip martin clipart school">
            <a:extLst>
              <a:ext uri="{FF2B5EF4-FFF2-40B4-BE49-F238E27FC236}">
                <a16:creationId xmlns:a16="http://schemas.microsoft.com/office/drawing/2014/main" id="{E4781CE0-C7BF-4859-A05E-3F53BF2277A1}"/>
              </a:ext>
            </a:extLst>
          </p:cNvPr>
          <p:cNvPicPr>
            <a:picLocks noChangeAspect="1" noChangeArrowheads="1"/>
          </p:cNvPicPr>
          <p:nvPr/>
        </p:nvPicPr>
        <p:blipFill>
          <a:blip r:embed="rId5" cstate="print"/>
          <a:srcRect/>
          <a:stretch>
            <a:fillRect/>
          </a:stretch>
        </p:blipFill>
        <p:spPr bwMode="auto">
          <a:xfrm>
            <a:off x="4011163" y="289276"/>
            <a:ext cx="1979712" cy="820376"/>
          </a:xfrm>
          <a:prstGeom prst="rect">
            <a:avLst/>
          </a:prstGeom>
          <a:noFill/>
        </p:spPr>
      </p:pic>
      <p:pic>
        <p:nvPicPr>
          <p:cNvPr id="3" name="Picture 4" descr="Image result for phillip martin clipart school">
            <a:extLst>
              <a:ext uri="{FF2B5EF4-FFF2-40B4-BE49-F238E27FC236}">
                <a16:creationId xmlns:a16="http://schemas.microsoft.com/office/drawing/2014/main" id="{A5EF5A50-E350-480B-849B-E878255F9205}"/>
              </a:ext>
            </a:extLst>
          </p:cNvPr>
          <p:cNvPicPr>
            <a:picLocks noChangeAspect="1" noChangeArrowheads="1"/>
          </p:cNvPicPr>
          <p:nvPr/>
        </p:nvPicPr>
        <p:blipFill>
          <a:blip r:embed="rId6" cstate="print"/>
          <a:srcRect/>
          <a:stretch>
            <a:fillRect/>
          </a:stretch>
        </p:blipFill>
        <p:spPr bwMode="auto">
          <a:xfrm>
            <a:off x="7668344" y="295900"/>
            <a:ext cx="1298780" cy="813752"/>
          </a:xfrm>
          <a:prstGeom prst="rect">
            <a:avLst/>
          </a:prstGeom>
          <a:noFill/>
        </p:spPr>
      </p:pic>
      <p:pic>
        <p:nvPicPr>
          <p:cNvPr id="4" name="Picture 6" descr="Image result for phillip martin clipart school">
            <a:extLst>
              <a:ext uri="{FF2B5EF4-FFF2-40B4-BE49-F238E27FC236}">
                <a16:creationId xmlns:a16="http://schemas.microsoft.com/office/drawing/2014/main" id="{1B959F22-39F4-442A-A1B8-2722FC0FAA56}"/>
              </a:ext>
            </a:extLst>
          </p:cNvPr>
          <p:cNvPicPr>
            <a:picLocks noChangeAspect="1" noChangeArrowheads="1"/>
          </p:cNvPicPr>
          <p:nvPr/>
        </p:nvPicPr>
        <p:blipFill>
          <a:blip r:embed="rId7" cstate="print"/>
          <a:srcRect/>
          <a:stretch>
            <a:fillRect/>
          </a:stretch>
        </p:blipFill>
        <p:spPr bwMode="auto">
          <a:xfrm>
            <a:off x="6372200" y="5230551"/>
            <a:ext cx="2280697" cy="1192049"/>
          </a:xfrm>
          <a:prstGeom prst="rect">
            <a:avLst/>
          </a:prstGeom>
          <a:noFill/>
        </p:spPr>
      </p:pic>
      <p:sp>
        <p:nvSpPr>
          <p:cNvPr id="5" name="TextBox 4">
            <a:extLst>
              <a:ext uri="{FF2B5EF4-FFF2-40B4-BE49-F238E27FC236}">
                <a16:creationId xmlns:a16="http://schemas.microsoft.com/office/drawing/2014/main" id="{994A5DE4-A8C0-4A12-AFC9-C466884CE6EB}"/>
              </a:ext>
            </a:extLst>
          </p:cNvPr>
          <p:cNvSpPr txBox="1"/>
          <p:nvPr/>
        </p:nvSpPr>
        <p:spPr>
          <a:xfrm>
            <a:off x="215900" y="1419823"/>
            <a:ext cx="8576495" cy="4524315"/>
          </a:xfrm>
          <a:prstGeom prst="rect">
            <a:avLst/>
          </a:prstGeom>
          <a:noFill/>
        </p:spPr>
        <p:txBody>
          <a:bodyPr wrap="square" lIns="91440" tIns="45720" rIns="91440" bIns="45720" rtlCol="0" anchor="t">
            <a:spAutoFit/>
          </a:bodyPr>
          <a:lstStyle/>
          <a:p>
            <a:r>
              <a:rPr lang="en-GB" sz="2400" dirty="0">
                <a:latin typeface="Comic Sans MS" panose="030F0702030302020204" pitchFamily="66" charset="0"/>
              </a:rPr>
              <a:t>Lessons will be held each morning together with Teaching Assistants to support the children’s learning.</a:t>
            </a:r>
          </a:p>
          <a:p>
            <a:endParaRPr lang="en-GB" sz="2400" dirty="0">
              <a:latin typeface="Comic Sans MS" panose="030F0702030302020204" pitchFamily="66" charset="0"/>
            </a:endParaRPr>
          </a:p>
          <a:p>
            <a:r>
              <a:rPr lang="en-GB" sz="2400" dirty="0">
                <a:latin typeface="Comic Sans MS" panose="030F0702030302020204" pitchFamily="66" charset="0"/>
              </a:rPr>
              <a:t>Range of Fiction, Non-Fiction and Poetry Writing and Reading.</a:t>
            </a:r>
          </a:p>
          <a:p>
            <a:endParaRPr lang="en-GB" sz="2400" dirty="0">
              <a:latin typeface="Comic Sans MS" panose="030F0702030302020204" pitchFamily="66" charset="0"/>
            </a:endParaRPr>
          </a:p>
          <a:p>
            <a:pPr>
              <a:buNone/>
            </a:pPr>
            <a:endParaRPr lang="en-GB" sz="2400" dirty="0">
              <a:latin typeface="Comic Sans MS" panose="030F0702030302020204" pitchFamily="66" charset="0"/>
            </a:endParaRPr>
          </a:p>
          <a:p>
            <a:pPr>
              <a:buNone/>
            </a:pPr>
            <a:r>
              <a:rPr lang="en-GB" sz="2400" dirty="0">
                <a:latin typeface="Comic Sans MS" panose="030F0702030302020204" pitchFamily="66" charset="0"/>
              </a:rPr>
              <a:t>Importance of  Spelling, Punctuation, Grammar.</a:t>
            </a:r>
          </a:p>
          <a:p>
            <a:pPr>
              <a:buNone/>
            </a:pPr>
            <a:endParaRPr lang="en-GB" sz="2400" dirty="0">
              <a:latin typeface="Comic Sans MS" panose="030F0702030302020204" pitchFamily="66" charset="0"/>
            </a:endParaRPr>
          </a:p>
          <a:p>
            <a:r>
              <a:rPr lang="en-GB" sz="2400" dirty="0">
                <a:latin typeface="Comic Sans MS"/>
              </a:rPr>
              <a:t>SATs paper: Grammar Paper and spelling paper and Reading paper  </a:t>
            </a:r>
            <a:endParaRPr lang="en-GB" sz="2400" dirty="0">
              <a:latin typeface="Comic Sans MS" panose="030F0702030302020204" pitchFamily="66" charset="0"/>
            </a:endParaRPr>
          </a:p>
          <a:p>
            <a:endParaRPr lang="en-GB" sz="2400" dirty="0"/>
          </a:p>
        </p:txBody>
      </p:sp>
      <p:pic>
        <p:nvPicPr>
          <p:cNvPr id="8" name="Audio 7">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
        <p:nvSpPr>
          <p:cNvPr id="7" name="TextBox 6">
            <a:extLst>
              <a:ext uri="{FF2B5EF4-FFF2-40B4-BE49-F238E27FC236}">
                <a16:creationId xmlns:a16="http://schemas.microsoft.com/office/drawing/2014/main" id="{D4BBDBAC-B065-429A-8F75-43B72784FB09}"/>
              </a:ext>
            </a:extLst>
          </p:cNvPr>
          <p:cNvSpPr txBox="1"/>
          <p:nvPr/>
        </p:nvSpPr>
        <p:spPr>
          <a:xfrm>
            <a:off x="467595" y="410388"/>
            <a:ext cx="5825522" cy="584775"/>
          </a:xfrm>
          <a:prstGeom prst="rect">
            <a:avLst/>
          </a:prstGeom>
          <a:noFill/>
        </p:spPr>
        <p:txBody>
          <a:bodyPr wrap="square" rtlCol="0">
            <a:spAutoFit/>
          </a:bodyPr>
          <a:lstStyle/>
          <a:p>
            <a:r>
              <a:rPr lang="en-GB" sz="3200" b="1" dirty="0">
                <a:solidFill>
                  <a:srgbClr val="0070C0"/>
                </a:solidFill>
                <a:latin typeface="Comic Sans MS" panose="030F0702030302020204" pitchFamily="66" charset="0"/>
              </a:rPr>
              <a:t>English</a:t>
            </a:r>
            <a:r>
              <a:rPr lang="en-GB" dirty="0"/>
              <a:t> </a:t>
            </a:r>
          </a:p>
        </p:txBody>
      </p:sp>
    </p:spTree>
    <p:custDataLst>
      <p:tags r:id="rId1"/>
    </p:custDataLst>
    <p:extLst>
      <p:ext uri="{BB962C8B-B14F-4D97-AF65-F5344CB8AC3E}">
        <p14:creationId xmlns:p14="http://schemas.microsoft.com/office/powerpoint/2010/main" val="2819233502"/>
      </p:ext>
    </p:extLst>
  </p:cSld>
  <p:clrMapOvr>
    <a:masterClrMapping/>
  </p:clrMapOvr>
  <mc:AlternateContent xmlns:mc="http://schemas.openxmlformats.org/markup-compatibility/2006" xmlns:p14="http://schemas.microsoft.com/office/powerpoint/2010/main">
    <mc:Choice Requires="p14">
      <p:transition spd="slow" p14:dur="2000" advTm="29034"/>
    </mc:Choice>
    <mc:Fallback xmlns="">
      <p:transition spd="slow" advTm="290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par>
                                <p:cTn id="7" presetID="35"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500"/>
                                        <p:tgtEl>
                                          <p:spTgt spid="2"/>
                                        </p:tgtEl>
                                      </p:cBhvr>
                                    </p:animEffect>
                                    <p:anim calcmode="lin" valueType="num">
                                      <p:cBhvr>
                                        <p:cTn id="10" dur="500" fill="hold"/>
                                        <p:tgtEl>
                                          <p:spTgt spid="2"/>
                                        </p:tgtEl>
                                        <p:attrNameLst>
                                          <p:attrName>style.rotation</p:attrName>
                                        </p:attrNameLst>
                                      </p:cBhvr>
                                      <p:tavLst>
                                        <p:tav tm="0">
                                          <p:val>
                                            <p:fltVal val="720"/>
                                          </p:val>
                                        </p:tav>
                                        <p:tav tm="100000">
                                          <p:val>
                                            <p:fltVal val="0"/>
                                          </p:val>
                                        </p:tav>
                                      </p:tavLst>
                                    </p:anim>
                                    <p:anim calcmode="lin" valueType="num">
                                      <p:cBhvr>
                                        <p:cTn id="11" dur="500" fill="hold"/>
                                        <p:tgtEl>
                                          <p:spTgt spid="2"/>
                                        </p:tgtEl>
                                        <p:attrNameLst>
                                          <p:attrName>ppt_h</p:attrName>
                                        </p:attrNameLst>
                                      </p:cBhvr>
                                      <p:tavLst>
                                        <p:tav tm="0">
                                          <p:val>
                                            <p:fltVal val="0"/>
                                          </p:val>
                                        </p:tav>
                                        <p:tav tm="100000">
                                          <p:val>
                                            <p:strVal val="#ppt_h"/>
                                          </p:val>
                                        </p:tav>
                                      </p:tavLst>
                                    </p:anim>
                                    <p:anim calcmode="lin" valueType="num">
                                      <p:cBhvr>
                                        <p:cTn id="12" dur="500" fill="hold"/>
                                        <p:tgtEl>
                                          <p:spTgt spid="2"/>
                                        </p:tgtEl>
                                        <p:attrNameLst>
                                          <p:attrName>ppt_w</p:attrName>
                                        </p:attrNameLst>
                                      </p:cBhvr>
                                      <p:tavLst>
                                        <p:tav tm="0">
                                          <p:val>
                                            <p:fltVal val="0"/>
                                          </p:val>
                                        </p:tav>
                                        <p:tav tm="100000">
                                          <p:val>
                                            <p:strVal val="#ppt_w"/>
                                          </p:val>
                                        </p:tav>
                                      </p:tavLst>
                                    </p:anim>
                                  </p:childTnLst>
                                </p:cTn>
                              </p:par>
                              <p:par>
                                <p:cTn id="13" presetID="35"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anim calcmode="lin" valueType="num">
                                      <p:cBhvr>
                                        <p:cTn id="16" dur="500" fill="hold"/>
                                        <p:tgtEl>
                                          <p:spTgt spid="3"/>
                                        </p:tgtEl>
                                        <p:attrNameLst>
                                          <p:attrName>style.rotation</p:attrName>
                                        </p:attrNameLst>
                                      </p:cBhvr>
                                      <p:tavLst>
                                        <p:tav tm="0">
                                          <p:val>
                                            <p:fltVal val="720"/>
                                          </p:val>
                                        </p:tav>
                                        <p:tav tm="100000">
                                          <p:val>
                                            <p:fltVal val="0"/>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 calcmode="lin" valueType="num">
                                      <p:cBhvr>
                                        <p:cTn id="18" dur="500" fill="hold"/>
                                        <p:tgtEl>
                                          <p:spTgt spid="3"/>
                                        </p:tgtEl>
                                        <p:attrNameLst>
                                          <p:attrName>ppt_w</p:attrName>
                                        </p:attrNameLst>
                                      </p:cBhvr>
                                      <p:tavLst>
                                        <p:tav tm="0">
                                          <p:val>
                                            <p:fltVal val="0"/>
                                          </p:val>
                                        </p:tav>
                                        <p:tav tm="100000">
                                          <p:val>
                                            <p:strVal val="#ppt_w"/>
                                          </p:val>
                                        </p:tav>
                                      </p:tavLst>
                                    </p:anim>
                                  </p:childTnLst>
                                </p:cTn>
                              </p:par>
                              <p:par>
                                <p:cTn id="19" presetID="35"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anim calcmode="lin" valueType="num">
                                      <p:cBhvr>
                                        <p:cTn id="22" dur="500" fill="hold"/>
                                        <p:tgtEl>
                                          <p:spTgt spid="4"/>
                                        </p:tgtEl>
                                        <p:attrNameLst>
                                          <p:attrName>style.rotation</p:attrName>
                                        </p:attrNameLst>
                                      </p:cBhvr>
                                      <p:tavLst>
                                        <p:tav tm="0">
                                          <p:val>
                                            <p:fltVal val="720"/>
                                          </p:val>
                                        </p:tav>
                                        <p:tav tm="100000">
                                          <p:val>
                                            <p:fltVal val="0"/>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 calcmode="lin" valueType="num">
                                      <p:cBhvr>
                                        <p:cTn id="24" dur="500" fill="hold"/>
                                        <p:tgtEl>
                                          <p:spTgt spid="4"/>
                                        </p:tgtEl>
                                        <p:attrNameLst>
                                          <p:attrName>ppt_w</p:attrName>
                                        </p:attrNameLst>
                                      </p:cBhvr>
                                      <p:tavLst>
                                        <p:tav tm="0">
                                          <p:val>
                                            <p:fltVal val="0"/>
                                          </p:val>
                                        </p:tav>
                                        <p:tav tm="100000">
                                          <p:val>
                                            <p:strVal val="#ppt_w"/>
                                          </p:val>
                                        </p:tav>
                                      </p:tavLst>
                                    </p:anim>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nodeType="clickEffect">
                                  <p:stCondLst>
                                    <p:cond delay="0"/>
                                  </p:stCondLst>
                                  <p:childTnLst>
                                    <p:set>
                                      <p:cBhvr>
                                        <p:cTn id="28" dur="1" fill="hold">
                                          <p:stCondLst>
                                            <p:cond delay="0"/>
                                          </p:stCondLst>
                                        </p:cTn>
                                        <p:tgtEl>
                                          <p:spTgt spid="5">
                                            <p:txEl>
                                              <p:pRg st="0" end="0"/>
                                            </p:txEl>
                                          </p:spTgt>
                                        </p:tgtEl>
                                        <p:attrNameLst>
                                          <p:attrName>style.visibility</p:attrName>
                                        </p:attrNameLst>
                                      </p:cBhvr>
                                      <p:to>
                                        <p:strVal val="visible"/>
                                      </p:to>
                                    </p:set>
                                    <p:animEffect transition="in" filter="circle(in)">
                                      <p:cBhvr>
                                        <p:cTn id="29" dur="500"/>
                                        <p:tgtEl>
                                          <p:spTgt spid="5">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nodeType="clickEffect">
                                  <p:stCondLst>
                                    <p:cond delay="0"/>
                                  </p:stCondLst>
                                  <p:childTnLst>
                                    <p:set>
                                      <p:cBhvr>
                                        <p:cTn id="33" dur="1" fill="hold">
                                          <p:stCondLst>
                                            <p:cond delay="0"/>
                                          </p:stCondLst>
                                        </p:cTn>
                                        <p:tgtEl>
                                          <p:spTgt spid="5">
                                            <p:txEl>
                                              <p:pRg st="2" end="2"/>
                                            </p:txEl>
                                          </p:spTgt>
                                        </p:tgtEl>
                                        <p:attrNameLst>
                                          <p:attrName>style.visibility</p:attrName>
                                        </p:attrNameLst>
                                      </p:cBhvr>
                                      <p:to>
                                        <p:strVal val="visible"/>
                                      </p:to>
                                    </p:set>
                                    <p:animEffect transition="in" filter="circle(in)">
                                      <p:cBhvr>
                                        <p:cTn id="34" dur="500"/>
                                        <p:tgtEl>
                                          <p:spTgt spid="5">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nodeType="clickEffect">
                                  <p:stCondLst>
                                    <p:cond delay="0"/>
                                  </p:stCondLst>
                                  <p:childTnLst>
                                    <p:set>
                                      <p:cBhvr>
                                        <p:cTn id="38" dur="1" fill="hold">
                                          <p:stCondLst>
                                            <p:cond delay="0"/>
                                          </p:stCondLst>
                                        </p:cTn>
                                        <p:tgtEl>
                                          <p:spTgt spid="5">
                                            <p:txEl>
                                              <p:pRg st="5" end="5"/>
                                            </p:txEl>
                                          </p:spTgt>
                                        </p:tgtEl>
                                        <p:attrNameLst>
                                          <p:attrName>style.visibility</p:attrName>
                                        </p:attrNameLst>
                                      </p:cBhvr>
                                      <p:to>
                                        <p:strVal val="visible"/>
                                      </p:to>
                                    </p:set>
                                    <p:animEffect transition="in" filter="circle(in)">
                                      <p:cBhvr>
                                        <p:cTn id="39" dur="500"/>
                                        <p:tgtEl>
                                          <p:spTgt spid="5">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6" presetClass="entr" presetSubtype="16" fill="hold" nodeType="clickEffect">
                                  <p:stCondLst>
                                    <p:cond delay="0"/>
                                  </p:stCondLst>
                                  <p:childTnLst>
                                    <p:set>
                                      <p:cBhvr>
                                        <p:cTn id="43" dur="1" fill="hold">
                                          <p:stCondLst>
                                            <p:cond delay="0"/>
                                          </p:stCondLst>
                                        </p:cTn>
                                        <p:tgtEl>
                                          <p:spTgt spid="5">
                                            <p:txEl>
                                              <p:pRg st="7" end="7"/>
                                            </p:txEl>
                                          </p:spTgt>
                                        </p:tgtEl>
                                        <p:attrNameLst>
                                          <p:attrName>style.visibility</p:attrName>
                                        </p:attrNameLst>
                                      </p:cBhvr>
                                      <p:to>
                                        <p:strVal val="visible"/>
                                      </p:to>
                                    </p:set>
                                    <p:animEffect transition="in" filter="circle(in)">
                                      <p:cBhvr>
                                        <p:cTn id="44"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5" fill="hold" display="0">
                  <p:stCondLst>
                    <p:cond delay="indefinite"/>
                  </p:stCondLst>
                  <p:endCondLst>
                    <p:cond evt="onStopAudio" delay="0">
                      <p:tgtEl>
                        <p:sldTgt/>
                      </p:tgtEl>
                    </p:cond>
                  </p:endCondLst>
                </p:cTn>
                <p:tgtEl>
                  <p:spTgt spid="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130C5B8-6D51-7C72-70E5-C704DA1FCED5}"/>
              </a:ext>
            </a:extLst>
          </p:cNvPr>
          <p:cNvPicPr>
            <a:picLocks noChangeAspect="1"/>
          </p:cNvPicPr>
          <p:nvPr/>
        </p:nvPicPr>
        <p:blipFill>
          <a:blip r:embed="rId2"/>
          <a:stretch>
            <a:fillRect/>
          </a:stretch>
        </p:blipFill>
        <p:spPr>
          <a:xfrm>
            <a:off x="32792" y="260648"/>
            <a:ext cx="9125234" cy="6048672"/>
          </a:xfrm>
          <a:prstGeom prst="rect">
            <a:avLst/>
          </a:prstGeom>
        </p:spPr>
      </p:pic>
    </p:spTree>
    <p:extLst>
      <p:ext uri="{BB962C8B-B14F-4D97-AF65-F5344CB8AC3E}">
        <p14:creationId xmlns:p14="http://schemas.microsoft.com/office/powerpoint/2010/main" val="39566013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BB58376-AB02-4D4F-A49D-A0CE9EF0E062}"/>
              </a:ext>
            </a:extLst>
          </p:cNvPr>
          <p:cNvSpPr txBox="1"/>
          <p:nvPr/>
        </p:nvSpPr>
        <p:spPr>
          <a:xfrm>
            <a:off x="467595" y="410388"/>
            <a:ext cx="5825522" cy="584775"/>
          </a:xfrm>
          <a:prstGeom prst="rect">
            <a:avLst/>
          </a:prstGeom>
          <a:noFill/>
        </p:spPr>
        <p:txBody>
          <a:bodyPr wrap="square" rtlCol="0">
            <a:spAutoFit/>
          </a:bodyPr>
          <a:lstStyle/>
          <a:p>
            <a:r>
              <a:rPr lang="en-GB" sz="3200" b="1" dirty="0">
                <a:solidFill>
                  <a:srgbClr val="0070C0"/>
                </a:solidFill>
                <a:latin typeface="Comic Sans MS" panose="030F0702030302020204" pitchFamily="66" charset="0"/>
              </a:rPr>
              <a:t>KS 2 Spelling</a:t>
            </a:r>
            <a:endParaRPr lang="en-GB" dirty="0"/>
          </a:p>
        </p:txBody>
      </p:sp>
      <p:pic>
        <p:nvPicPr>
          <p:cNvPr id="4" name="Picture 3">
            <a:extLst>
              <a:ext uri="{FF2B5EF4-FFF2-40B4-BE49-F238E27FC236}">
                <a16:creationId xmlns:a16="http://schemas.microsoft.com/office/drawing/2014/main" id="{C3A72E32-A2E1-870A-64F8-0F7E64B45202}"/>
              </a:ext>
            </a:extLst>
          </p:cNvPr>
          <p:cNvPicPr>
            <a:picLocks noChangeAspect="1"/>
          </p:cNvPicPr>
          <p:nvPr/>
        </p:nvPicPr>
        <p:blipFill>
          <a:blip r:embed="rId2"/>
          <a:stretch>
            <a:fillRect/>
          </a:stretch>
        </p:blipFill>
        <p:spPr>
          <a:xfrm>
            <a:off x="148040" y="995163"/>
            <a:ext cx="8744440" cy="5471718"/>
          </a:xfrm>
          <a:prstGeom prst="rect">
            <a:avLst/>
          </a:prstGeom>
        </p:spPr>
      </p:pic>
    </p:spTree>
    <p:extLst>
      <p:ext uri="{BB962C8B-B14F-4D97-AF65-F5344CB8AC3E}">
        <p14:creationId xmlns:p14="http://schemas.microsoft.com/office/powerpoint/2010/main" val="1788355862"/>
      </p:ext>
    </p:extLst>
  </p:cSld>
  <p:clrMapOvr>
    <a:masterClrMapping/>
  </p:clrMapOvr>
  <mc:AlternateContent xmlns:mc="http://schemas.openxmlformats.org/markup-compatibility/2006" xmlns:p14="http://schemas.microsoft.com/office/powerpoint/2010/main">
    <mc:Choice Requires="p14">
      <p:transition spd="slow" p14:dur="2000" advTm="21173"/>
    </mc:Choice>
    <mc:Fallback xmlns="">
      <p:transition spd="slow" advTm="2117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089" y="939160"/>
            <a:ext cx="8593821" cy="2739211"/>
          </a:xfrm>
          <a:prstGeom prst="rect">
            <a:avLst/>
          </a:prstGeom>
        </p:spPr>
        <p:txBody>
          <a:bodyPr wrap="square" lIns="91440" tIns="45720" rIns="91440" bIns="45720" anchor="t">
            <a:spAutoFit/>
          </a:bodyPr>
          <a:lstStyle/>
          <a:p>
            <a:r>
              <a:rPr lang="en-GB" sz="2800" u="sng" dirty="0">
                <a:latin typeface="Comic Sans MS" panose="030F0702030302020204" pitchFamily="66" charset="0"/>
              </a:rPr>
              <a:t>Our Topics: </a:t>
            </a:r>
          </a:p>
          <a:p>
            <a:pPr>
              <a:buFont typeface="Wingdings" pitchFamily="2" charset="2"/>
              <a:buChar char="Ø"/>
            </a:pPr>
            <a:r>
              <a:rPr lang="en-GB" sz="2400" dirty="0">
                <a:solidFill>
                  <a:srgbClr val="FF0000"/>
                </a:solidFill>
                <a:latin typeface="Comic Sans MS"/>
              </a:rPr>
              <a:t>History: WW1 and WW2, Ancient Greeks</a:t>
            </a:r>
            <a:endParaRPr lang="en-GB" sz="2400" dirty="0">
              <a:solidFill>
                <a:srgbClr val="FF0000"/>
              </a:solidFill>
              <a:latin typeface="Comic Sans MS" panose="030F0702030302020204" pitchFamily="66" charset="0"/>
            </a:endParaRPr>
          </a:p>
          <a:p>
            <a:pPr>
              <a:buFont typeface="Wingdings" pitchFamily="2" charset="2"/>
              <a:buChar char="Ø"/>
            </a:pPr>
            <a:r>
              <a:rPr lang="en-GB" sz="2400" dirty="0">
                <a:solidFill>
                  <a:srgbClr val="7030A0"/>
                </a:solidFill>
                <a:latin typeface="Comic Sans MS" panose="030F0702030302020204" pitchFamily="66" charset="0"/>
              </a:rPr>
              <a:t>Geography: How Green is Surrey? World studies</a:t>
            </a:r>
          </a:p>
          <a:p>
            <a:pPr>
              <a:buFont typeface="Wingdings" pitchFamily="2" charset="2"/>
              <a:buChar char="Ø"/>
            </a:pPr>
            <a:r>
              <a:rPr lang="en-GB" sz="2400" dirty="0">
                <a:solidFill>
                  <a:srgbClr val="00B050"/>
                </a:solidFill>
                <a:latin typeface="Comic Sans MS" panose="030F0702030302020204" pitchFamily="66" charset="0"/>
              </a:rPr>
              <a:t>Science: Living things and their habitat, The circulatory system, Electricity, Light, Evolution</a:t>
            </a:r>
          </a:p>
          <a:p>
            <a:pPr marL="457200" indent="-457200">
              <a:buFont typeface="Wingdings" panose="05000000000000000000" pitchFamily="2" charset="2"/>
              <a:buChar char="Ø"/>
            </a:pPr>
            <a:r>
              <a:rPr lang="en-GB" sz="2400" dirty="0">
                <a:solidFill>
                  <a:srgbClr val="0070C0"/>
                </a:solidFill>
                <a:latin typeface="Comic Sans MS" panose="030F0702030302020204" pitchFamily="66" charset="0"/>
              </a:rPr>
              <a:t>R.E: Christianity (3 units) Buddhism, Islam and Who am I and where do I belong? </a:t>
            </a:r>
            <a:r>
              <a:rPr lang="en-GB" sz="2400">
                <a:solidFill>
                  <a:srgbClr val="0070C0"/>
                </a:solidFill>
                <a:latin typeface="Comic Sans MS" panose="030F0702030302020204" pitchFamily="66" charset="0"/>
              </a:rPr>
              <a:t>(Theme unit)</a:t>
            </a:r>
            <a:endParaRPr lang="en-GB" sz="2400" dirty="0">
              <a:solidFill>
                <a:srgbClr val="0070C0"/>
              </a:solidFill>
              <a:latin typeface="Comic Sans MS" panose="030F0702030302020204" pitchFamily="66" charset="0"/>
            </a:endParaRPr>
          </a:p>
        </p:txBody>
      </p:sp>
      <p:pic>
        <p:nvPicPr>
          <p:cNvPr id="22530" name="Picture 2" descr="C:\Users\Kimberley\AppData\Local\Microsoft\Windows\Temporary Internet Files\Content.IE5\J24R0B62\3681833_com_language_learning_scanrail_fotolia[1].jpg"/>
          <p:cNvPicPr>
            <a:picLocks noChangeAspect="1" noChangeArrowheads="1"/>
          </p:cNvPicPr>
          <p:nvPr/>
        </p:nvPicPr>
        <p:blipFill>
          <a:blip r:embed="rId4" cstate="print"/>
          <a:srcRect/>
          <a:stretch>
            <a:fillRect/>
          </a:stretch>
        </p:blipFill>
        <p:spPr bwMode="auto">
          <a:xfrm>
            <a:off x="7344549" y="210946"/>
            <a:ext cx="973951" cy="924637"/>
          </a:xfrm>
          <a:prstGeom prst="rect">
            <a:avLst/>
          </a:prstGeom>
          <a:noFill/>
        </p:spPr>
      </p:pic>
      <p:sp>
        <p:nvSpPr>
          <p:cNvPr id="2" name="Rectangle 1">
            <a:extLst>
              <a:ext uri="{FF2B5EF4-FFF2-40B4-BE49-F238E27FC236}">
                <a16:creationId xmlns:a16="http://schemas.microsoft.com/office/drawing/2014/main" id="{2C437C86-1358-440C-8A7E-7398A41B1EE7}"/>
              </a:ext>
            </a:extLst>
          </p:cNvPr>
          <p:cNvSpPr/>
          <p:nvPr/>
        </p:nvSpPr>
        <p:spPr>
          <a:xfrm>
            <a:off x="451981" y="4167605"/>
            <a:ext cx="8136904" cy="2308324"/>
          </a:xfrm>
          <a:prstGeom prst="rect">
            <a:avLst/>
          </a:prstGeom>
        </p:spPr>
        <p:txBody>
          <a:bodyPr wrap="square" lIns="91440" tIns="45720" rIns="91440" bIns="45720" anchor="t">
            <a:spAutoFit/>
          </a:bodyPr>
          <a:lstStyle/>
          <a:p>
            <a:r>
              <a:rPr lang="en-GB" sz="2400" dirty="0">
                <a:latin typeface="Comic Sans MS"/>
              </a:rPr>
              <a:t>Other subjects will be linked to our topics where appropriate. Art, Music, P.E, DT, Computing, PSHE, RSE, French.</a:t>
            </a:r>
          </a:p>
          <a:p>
            <a:endParaRPr lang="en-GB" sz="2400" dirty="0">
              <a:latin typeface="Comic Sans MS" pitchFamily="66" charset="0"/>
            </a:endParaRPr>
          </a:p>
          <a:p>
            <a:r>
              <a:rPr lang="en-GB" sz="2400" dirty="0">
                <a:latin typeface="Comic Sans MS"/>
              </a:rPr>
              <a:t>Class Trips – Y6 residential, Church visit, workshops</a:t>
            </a:r>
          </a:p>
          <a:p>
            <a:pPr algn="ctr">
              <a:buNone/>
            </a:pPr>
            <a:endParaRPr lang="en-GB" sz="2400" dirty="0">
              <a:latin typeface="Comic Sans MS" pitchFamily="66" charset="0"/>
            </a:endParaRPr>
          </a:p>
        </p:txBody>
      </p:sp>
      <p:sp>
        <p:nvSpPr>
          <p:cNvPr id="5" name="TextBox 4">
            <a:extLst>
              <a:ext uri="{FF2B5EF4-FFF2-40B4-BE49-F238E27FC236}">
                <a16:creationId xmlns:a16="http://schemas.microsoft.com/office/drawing/2014/main" id="{2531BAFA-760F-497B-80BD-37707101BE28}"/>
              </a:ext>
            </a:extLst>
          </p:cNvPr>
          <p:cNvSpPr txBox="1"/>
          <p:nvPr/>
        </p:nvSpPr>
        <p:spPr>
          <a:xfrm>
            <a:off x="285699" y="234483"/>
            <a:ext cx="4248472" cy="584775"/>
          </a:xfrm>
          <a:prstGeom prst="rect">
            <a:avLst/>
          </a:prstGeom>
          <a:noFill/>
        </p:spPr>
        <p:txBody>
          <a:bodyPr wrap="square" rtlCol="0">
            <a:spAutoFit/>
          </a:bodyPr>
          <a:lstStyle/>
          <a:p>
            <a:r>
              <a:rPr lang="en-GB" sz="3200" b="1" dirty="0">
                <a:solidFill>
                  <a:srgbClr val="0070C0"/>
                </a:solidFill>
                <a:latin typeface="Comic Sans MS" panose="030F0702030302020204" pitchFamily="66" charset="0"/>
              </a:rPr>
              <a:t>Year 6 Curriculum </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4563"/>
    </mc:Choice>
    <mc:Fallback xmlns="">
      <p:transition spd="slow" advTm="245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fade">
                                      <p:cBhvr>
                                        <p:cTn id="7" dur="500"/>
                                        <p:tgtEl>
                                          <p:spTgt spid="22530"/>
                                        </p:tgtEl>
                                      </p:cBhvr>
                                    </p:animEffect>
                                    <p:anim calcmode="lin" valueType="num">
                                      <p:cBhvr>
                                        <p:cTn id="8" dur="500" fill="hold"/>
                                        <p:tgtEl>
                                          <p:spTgt spid="22530"/>
                                        </p:tgtEl>
                                        <p:attrNameLst>
                                          <p:attrName>style.rotation</p:attrName>
                                        </p:attrNameLst>
                                      </p:cBhvr>
                                      <p:tavLst>
                                        <p:tav tm="0">
                                          <p:val>
                                            <p:fltVal val="720"/>
                                          </p:val>
                                        </p:tav>
                                        <p:tav tm="100000">
                                          <p:val>
                                            <p:fltVal val="0"/>
                                          </p:val>
                                        </p:tav>
                                      </p:tavLst>
                                    </p:anim>
                                    <p:anim calcmode="lin" valueType="num">
                                      <p:cBhvr>
                                        <p:cTn id="9" dur="500" fill="hold"/>
                                        <p:tgtEl>
                                          <p:spTgt spid="22530"/>
                                        </p:tgtEl>
                                        <p:attrNameLst>
                                          <p:attrName>ppt_h</p:attrName>
                                        </p:attrNameLst>
                                      </p:cBhvr>
                                      <p:tavLst>
                                        <p:tav tm="0">
                                          <p:val>
                                            <p:fltVal val="0"/>
                                          </p:val>
                                        </p:tav>
                                        <p:tav tm="100000">
                                          <p:val>
                                            <p:strVal val="#ppt_h"/>
                                          </p:val>
                                        </p:tav>
                                      </p:tavLst>
                                    </p:anim>
                                    <p:anim calcmode="lin" valueType="num">
                                      <p:cBhvr>
                                        <p:cTn id="10" dur="500" fill="hold"/>
                                        <p:tgtEl>
                                          <p:spTgt spid="22530"/>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 calcmode="lin" valueType="num">
                                      <p:cBhvr additive="base">
                                        <p:cTn id="19" dur="500" fill="hold"/>
                                        <p:tgtEl>
                                          <p:spTgt spid="4">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 calcmode="lin" valueType="num">
                                      <p:cBhvr additive="base">
                                        <p:cTn id="25" dur="500" fill="hold"/>
                                        <p:tgtEl>
                                          <p:spTgt spid="4">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anim calcmode="lin" valueType="num">
                                      <p:cBhvr additive="base">
                                        <p:cTn id="31" dur="500" fill="hold"/>
                                        <p:tgtEl>
                                          <p:spTgt spid="4">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4">
                                            <p:txEl>
                                              <p:pRg st="4" end="4"/>
                                            </p:txEl>
                                          </p:spTgt>
                                        </p:tgtEl>
                                        <p:attrNameLst>
                                          <p:attrName>style.visibility</p:attrName>
                                        </p:attrNameLst>
                                      </p:cBhvr>
                                      <p:to>
                                        <p:strVal val="visible"/>
                                      </p:to>
                                    </p:set>
                                    <p:anim calcmode="lin" valueType="num">
                                      <p:cBhvr additive="base">
                                        <p:cTn id="37" dur="500" fill="hold"/>
                                        <p:tgtEl>
                                          <p:spTgt spid="4">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611560" y="1794286"/>
            <a:ext cx="8325264" cy="4316738"/>
          </a:xfrm>
          <a:prstGeom prst="rect">
            <a:avLst/>
          </a:prstGeom>
          <a:noFill/>
          <a:ln w="9525">
            <a:noFill/>
            <a:miter lim="800000"/>
            <a:headEnd/>
            <a:tailEnd/>
          </a:ln>
          <a:effectLst/>
        </p:spPr>
        <p:txBody>
          <a:bodyPr vert="horz" wrap="square" lIns="68750" tIns="34375" rIns="68750" bIns="34375" numCol="1" anchor="ctr" anchorCtr="0" compatLnSpc="1">
            <a:prstTxWarp prst="textNoShape">
              <a:avLst/>
            </a:prstTxWarp>
            <a:spAutoFit/>
          </a:bodyPr>
          <a:lstStyle/>
          <a:p>
            <a:pPr marL="342900" indent="-342900" defTabSz="687537" eaLnBrk="0" fontAlgn="base" hangingPunct="0">
              <a:spcBef>
                <a:spcPct val="0"/>
              </a:spcBef>
              <a:spcAft>
                <a:spcPct val="0"/>
              </a:spcAft>
              <a:buFont typeface="Wingdings" panose="05000000000000000000" pitchFamily="2" charset="2"/>
              <a:buChar char="Ø"/>
            </a:pPr>
            <a:r>
              <a:rPr lang="en-GB" sz="2800" dirty="0">
                <a:latin typeface="Comic Sans MS"/>
                <a:ea typeface="Times New Roman" pitchFamily="18" charset="0"/>
                <a:cs typeface="Arial"/>
              </a:rPr>
              <a:t>PE: 1 session with Sport coach and 1 session </a:t>
            </a:r>
            <a:r>
              <a:rPr lang="en-GB" sz="2800">
                <a:latin typeface="Comic Sans MS"/>
                <a:ea typeface="Times New Roman" pitchFamily="18" charset="0"/>
                <a:cs typeface="Arial"/>
              </a:rPr>
              <a:t>with the class teacher.</a:t>
            </a:r>
            <a:endParaRPr lang="en-US"/>
          </a:p>
          <a:p>
            <a:pPr marL="342900" indent="-342900" defTabSz="687537">
              <a:spcBef>
                <a:spcPct val="0"/>
              </a:spcBef>
              <a:spcAft>
                <a:spcPct val="0"/>
              </a:spcAft>
              <a:buFont typeface="Wingdings" panose="05000000000000000000" pitchFamily="2" charset="2"/>
              <a:buChar char="Ø"/>
            </a:pPr>
            <a:r>
              <a:rPr lang="en-GB" sz="2800" dirty="0">
                <a:latin typeface="Comic Sans MS"/>
                <a:ea typeface="Times New Roman" pitchFamily="18" charset="0"/>
                <a:cs typeface="Arial"/>
              </a:rPr>
              <a:t>Summer term: Swimming replaces lesson with teacher</a:t>
            </a:r>
          </a:p>
          <a:p>
            <a:pPr marL="342900" indent="-342900" defTabSz="687537" eaLnBrk="0" fontAlgn="base" hangingPunct="0">
              <a:spcBef>
                <a:spcPct val="0"/>
              </a:spcBef>
              <a:spcAft>
                <a:spcPct val="0"/>
              </a:spcAft>
              <a:buFont typeface="Wingdings" panose="05000000000000000000" pitchFamily="2" charset="2"/>
              <a:buChar char="Ø"/>
            </a:pPr>
            <a:endParaRPr lang="en-GB" sz="2800" b="1" dirty="0">
              <a:latin typeface="Comic Sans MS" panose="030F0702030302020204" pitchFamily="66" charset="0"/>
              <a:ea typeface="Times New Roman" pitchFamily="18" charset="0"/>
              <a:cs typeface="Arial" pitchFamily="34" charset="0"/>
            </a:endParaRPr>
          </a:p>
          <a:p>
            <a:pPr marL="342900" indent="-342900">
              <a:buFont typeface="Wingdings" panose="05000000000000000000" pitchFamily="2" charset="2"/>
              <a:buChar char="Ø"/>
            </a:pPr>
            <a:r>
              <a:rPr lang="en-GB" sz="2800" dirty="0">
                <a:latin typeface="Comic Sans MS"/>
                <a:ea typeface="Times New Roman" pitchFamily="18" charset="0"/>
                <a:cs typeface="Arial"/>
              </a:rPr>
              <a:t>Please ensure</a:t>
            </a:r>
            <a:r>
              <a:rPr lang="en-GB" sz="2800" dirty="0">
                <a:latin typeface="Comic Sans MS"/>
                <a:cs typeface="Arial"/>
              </a:rPr>
              <a:t> children have the correct PE kit and make sure they are labelled especially jumpers. </a:t>
            </a:r>
          </a:p>
          <a:p>
            <a:pPr marL="342900" indent="-342900" defTabSz="687537">
              <a:buFont typeface="Wingdings" pitchFamily="2" charset="2"/>
              <a:buChar char="Ø"/>
            </a:pPr>
            <a:r>
              <a:rPr lang="en-GB" sz="2800" dirty="0">
                <a:latin typeface="Comic Sans MS"/>
                <a:ea typeface="Times New Roman" pitchFamily="18" charset="0"/>
                <a:cs typeface="Arial"/>
              </a:rPr>
              <a:t>No jewellery during PE lessons.</a:t>
            </a:r>
            <a:endParaRPr lang="en-GB" sz="2800" dirty="0">
              <a:latin typeface="Comic Sans MS"/>
              <a:ea typeface="Times New Roman" pitchFamily="18" charset="0"/>
              <a:cs typeface="Arial" pitchFamily="34" charset="0"/>
            </a:endParaRPr>
          </a:p>
          <a:p>
            <a:pPr defTabSz="687537" eaLnBrk="0" fontAlgn="base" hangingPunct="0">
              <a:spcBef>
                <a:spcPct val="0"/>
              </a:spcBef>
              <a:spcAft>
                <a:spcPct val="0"/>
              </a:spcAft>
              <a:buFont typeface="Wingdings" pitchFamily="2" charset="2"/>
              <a:buChar char="Ø"/>
            </a:pPr>
            <a:endParaRPr lang="en-GB" sz="2400" b="1" dirty="0">
              <a:ea typeface="Times New Roman" pitchFamily="18" charset="0"/>
              <a:cs typeface="Arial" pitchFamily="34" charset="0"/>
            </a:endParaRPr>
          </a:p>
        </p:txBody>
      </p:sp>
      <p:sp>
        <p:nvSpPr>
          <p:cNvPr id="4" name="Title 1"/>
          <p:cNvSpPr txBox="1">
            <a:spLocks/>
          </p:cNvSpPr>
          <p:nvPr/>
        </p:nvSpPr>
        <p:spPr>
          <a:xfrm>
            <a:off x="-540568" y="620978"/>
            <a:ext cx="5410944" cy="859376"/>
          </a:xfrm>
          <a:prstGeom prst="rect">
            <a:avLst/>
          </a:prstGeom>
        </p:spPr>
        <p:txBody>
          <a:bodyPr>
            <a:normAutofit/>
          </a:bodyPr>
          <a:lstStyle/>
          <a:p>
            <a:pPr algn="ctr" defTabSz="687537">
              <a:spcBef>
                <a:spcPct val="0"/>
              </a:spcBef>
              <a:defRPr/>
            </a:pPr>
            <a:r>
              <a:rPr lang="en-GB" sz="3200" b="1" dirty="0">
                <a:solidFill>
                  <a:srgbClr val="0070C0"/>
                </a:solidFill>
                <a:latin typeface="Comic Sans MS" panose="030F0702030302020204" pitchFamily="66" charset="0"/>
                <a:ea typeface="+mj-ea"/>
                <a:cs typeface="+mj-cs"/>
              </a:rPr>
              <a:t>PE and Games</a:t>
            </a:r>
          </a:p>
        </p:txBody>
      </p:sp>
      <p:pic>
        <p:nvPicPr>
          <p:cNvPr id="41986" name="Picture 2" descr="C:\Users\Kimberley\AppData\Local\Microsoft\Windows\Temporary Internet Files\Content.IE5\H0GK7ZH6\PE1[1].gif"/>
          <p:cNvPicPr>
            <a:picLocks noChangeAspect="1" noChangeArrowheads="1"/>
          </p:cNvPicPr>
          <p:nvPr/>
        </p:nvPicPr>
        <p:blipFill>
          <a:blip r:embed="rId4"/>
          <a:srcRect/>
          <a:stretch>
            <a:fillRect/>
          </a:stretch>
        </p:blipFill>
        <p:spPr bwMode="auto">
          <a:xfrm>
            <a:off x="7698012" y="469978"/>
            <a:ext cx="1117187" cy="1010376"/>
          </a:xfrm>
          <a:prstGeom prst="rect">
            <a:avLst/>
          </a:prstGeom>
          <a:noFill/>
        </p:spPr>
      </p:pic>
      <p:pic>
        <p:nvPicPr>
          <p:cNvPr id="41987" name="Picture 3" descr="C:\Users\Kimberley\AppData\Local\Microsoft\Windows\Temporary Internet Files\Content.IE5\J24R0B62\0511-1101-0118-1935_Stick_Figures_of_Preschool_Kids_Playing_clipart_image[1].jpg"/>
          <p:cNvPicPr>
            <a:picLocks noChangeAspect="1" noChangeArrowheads="1"/>
          </p:cNvPicPr>
          <p:nvPr/>
        </p:nvPicPr>
        <p:blipFill>
          <a:blip r:embed="rId5"/>
          <a:srcRect/>
          <a:stretch>
            <a:fillRect/>
          </a:stretch>
        </p:blipFill>
        <p:spPr bwMode="auto">
          <a:xfrm>
            <a:off x="5257278" y="543789"/>
            <a:ext cx="1010376" cy="1010376"/>
          </a:xfrm>
          <a:prstGeom prst="rect">
            <a:avLst/>
          </a:prstGeom>
          <a:noFill/>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7920"/>
    </mc:Choice>
    <mc:Fallback xmlns="">
      <p:transition spd="slow" advTm="179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fade">
                                      <p:cBhvr>
                                        <p:cTn id="7" dur="500"/>
                                        <p:tgtEl>
                                          <p:spTgt spid="41987"/>
                                        </p:tgtEl>
                                      </p:cBhvr>
                                    </p:animEffect>
                                    <p:anim calcmode="lin" valueType="num">
                                      <p:cBhvr>
                                        <p:cTn id="8" dur="500" fill="hold"/>
                                        <p:tgtEl>
                                          <p:spTgt spid="41987"/>
                                        </p:tgtEl>
                                        <p:attrNameLst>
                                          <p:attrName>style.rotation</p:attrName>
                                        </p:attrNameLst>
                                      </p:cBhvr>
                                      <p:tavLst>
                                        <p:tav tm="0">
                                          <p:val>
                                            <p:fltVal val="720"/>
                                          </p:val>
                                        </p:tav>
                                        <p:tav tm="100000">
                                          <p:val>
                                            <p:fltVal val="0"/>
                                          </p:val>
                                        </p:tav>
                                      </p:tavLst>
                                    </p:anim>
                                    <p:anim calcmode="lin" valueType="num">
                                      <p:cBhvr>
                                        <p:cTn id="9" dur="500" fill="hold"/>
                                        <p:tgtEl>
                                          <p:spTgt spid="41987"/>
                                        </p:tgtEl>
                                        <p:attrNameLst>
                                          <p:attrName>ppt_h</p:attrName>
                                        </p:attrNameLst>
                                      </p:cBhvr>
                                      <p:tavLst>
                                        <p:tav tm="0">
                                          <p:val>
                                            <p:fltVal val="0"/>
                                          </p:val>
                                        </p:tav>
                                        <p:tav tm="100000">
                                          <p:val>
                                            <p:strVal val="#ppt_h"/>
                                          </p:val>
                                        </p:tav>
                                      </p:tavLst>
                                    </p:anim>
                                    <p:anim calcmode="lin" valueType="num">
                                      <p:cBhvr>
                                        <p:cTn id="10" dur="500" fill="hold"/>
                                        <p:tgtEl>
                                          <p:spTgt spid="41987"/>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41986"/>
                                        </p:tgtEl>
                                        <p:attrNameLst>
                                          <p:attrName>style.visibility</p:attrName>
                                        </p:attrNameLst>
                                      </p:cBhvr>
                                      <p:to>
                                        <p:strVal val="visible"/>
                                      </p:to>
                                    </p:set>
                                    <p:animEffect transition="in" filter="fade">
                                      <p:cBhvr>
                                        <p:cTn id="13" dur="500"/>
                                        <p:tgtEl>
                                          <p:spTgt spid="41986"/>
                                        </p:tgtEl>
                                      </p:cBhvr>
                                    </p:animEffect>
                                    <p:anim calcmode="lin" valueType="num">
                                      <p:cBhvr>
                                        <p:cTn id="14" dur="500" fill="hold"/>
                                        <p:tgtEl>
                                          <p:spTgt spid="41986"/>
                                        </p:tgtEl>
                                        <p:attrNameLst>
                                          <p:attrName>style.rotation</p:attrName>
                                        </p:attrNameLst>
                                      </p:cBhvr>
                                      <p:tavLst>
                                        <p:tav tm="0">
                                          <p:val>
                                            <p:fltVal val="720"/>
                                          </p:val>
                                        </p:tav>
                                        <p:tav tm="100000">
                                          <p:val>
                                            <p:fltVal val="0"/>
                                          </p:val>
                                        </p:tav>
                                      </p:tavLst>
                                    </p:anim>
                                    <p:anim calcmode="lin" valueType="num">
                                      <p:cBhvr>
                                        <p:cTn id="15" dur="500" fill="hold"/>
                                        <p:tgtEl>
                                          <p:spTgt spid="41986"/>
                                        </p:tgtEl>
                                        <p:attrNameLst>
                                          <p:attrName>ppt_h</p:attrName>
                                        </p:attrNameLst>
                                      </p:cBhvr>
                                      <p:tavLst>
                                        <p:tav tm="0">
                                          <p:val>
                                            <p:fltVal val="0"/>
                                          </p:val>
                                        </p:tav>
                                        <p:tav tm="100000">
                                          <p:val>
                                            <p:strVal val="#ppt_h"/>
                                          </p:val>
                                        </p:tav>
                                      </p:tavLst>
                                    </p:anim>
                                    <p:anim calcmode="lin" valueType="num">
                                      <p:cBhvr>
                                        <p:cTn id="16" dur="500" fill="hold"/>
                                        <p:tgtEl>
                                          <p:spTgt spid="41986"/>
                                        </p:tgtEl>
                                        <p:attrNameLst>
                                          <p:attrName>ppt_w</p:attrName>
                                        </p:attrNameLst>
                                      </p:cBhvr>
                                      <p:tavLst>
                                        <p:tav tm="0">
                                          <p:val>
                                            <p:fltVal val="0"/>
                                          </p:val>
                                        </p:tav>
                                        <p:tav tm="100000">
                                          <p:val>
                                            <p:strVal val="#ppt_w"/>
                                          </p:val>
                                        </p:tav>
                                      </p:tavLst>
                                    </p:anim>
                                  </p:childTnLst>
                                </p:cTn>
                              </p:par>
                              <p:par>
                                <p:cTn id="17" presetID="6" presetClass="entr" presetSubtype="16"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in)">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41985">
                                            <p:txEl>
                                              <p:pRg st="0" end="0"/>
                                            </p:txEl>
                                          </p:spTgt>
                                        </p:tgtEl>
                                        <p:attrNameLst>
                                          <p:attrName>style.visibility</p:attrName>
                                        </p:attrNameLst>
                                      </p:cBhvr>
                                      <p:to>
                                        <p:strVal val="visible"/>
                                      </p:to>
                                    </p:set>
                                    <p:animEffect transition="in" filter="circle(in)">
                                      <p:cBhvr>
                                        <p:cTn id="24" dur="500"/>
                                        <p:tgtEl>
                                          <p:spTgt spid="41985">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nodeType="clickEffect">
                                  <p:stCondLst>
                                    <p:cond delay="0"/>
                                  </p:stCondLst>
                                  <p:childTnLst>
                                    <p:set>
                                      <p:cBhvr>
                                        <p:cTn id="28" dur="1" fill="hold">
                                          <p:stCondLst>
                                            <p:cond delay="0"/>
                                          </p:stCondLst>
                                        </p:cTn>
                                        <p:tgtEl>
                                          <p:spTgt spid="41985">
                                            <p:txEl>
                                              <p:pRg st="1" end="1"/>
                                            </p:txEl>
                                          </p:spTgt>
                                        </p:tgtEl>
                                        <p:attrNameLst>
                                          <p:attrName>style.visibility</p:attrName>
                                        </p:attrNameLst>
                                      </p:cBhvr>
                                      <p:to>
                                        <p:strVal val="visible"/>
                                      </p:to>
                                    </p:set>
                                    <p:animEffect transition="in" filter="circle(in)">
                                      <p:cBhvr>
                                        <p:cTn id="29" dur="500"/>
                                        <p:tgtEl>
                                          <p:spTgt spid="41985">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nodeType="clickEffect">
                                  <p:stCondLst>
                                    <p:cond delay="0"/>
                                  </p:stCondLst>
                                  <p:childTnLst>
                                    <p:set>
                                      <p:cBhvr>
                                        <p:cTn id="33" dur="1" fill="hold">
                                          <p:stCondLst>
                                            <p:cond delay="0"/>
                                          </p:stCondLst>
                                        </p:cTn>
                                        <p:tgtEl>
                                          <p:spTgt spid="41985">
                                            <p:txEl>
                                              <p:pRg st="3" end="3"/>
                                            </p:txEl>
                                          </p:spTgt>
                                        </p:tgtEl>
                                        <p:attrNameLst>
                                          <p:attrName>style.visibility</p:attrName>
                                        </p:attrNameLst>
                                      </p:cBhvr>
                                      <p:to>
                                        <p:strVal val="visible"/>
                                      </p:to>
                                    </p:set>
                                    <p:animEffect transition="in" filter="circle(in)">
                                      <p:cBhvr>
                                        <p:cTn id="34" dur="500"/>
                                        <p:tgtEl>
                                          <p:spTgt spid="41985">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nodeType="clickEffect">
                                  <p:stCondLst>
                                    <p:cond delay="0"/>
                                  </p:stCondLst>
                                  <p:childTnLst>
                                    <p:set>
                                      <p:cBhvr>
                                        <p:cTn id="38" dur="1" fill="hold">
                                          <p:stCondLst>
                                            <p:cond delay="0"/>
                                          </p:stCondLst>
                                        </p:cTn>
                                        <p:tgtEl>
                                          <p:spTgt spid="41985">
                                            <p:txEl>
                                              <p:pRg st="4" end="4"/>
                                            </p:txEl>
                                          </p:spTgt>
                                        </p:tgtEl>
                                        <p:attrNameLst>
                                          <p:attrName>style.visibility</p:attrName>
                                        </p:attrNameLst>
                                      </p:cBhvr>
                                      <p:to>
                                        <p:strVal val="visible"/>
                                      </p:to>
                                    </p:set>
                                    <p:animEffect transition="in" filter="circle(in)">
                                      <p:cBhvr>
                                        <p:cTn id="39" dur="500"/>
                                        <p:tgtEl>
                                          <p:spTgt spid="4198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9187" y="956315"/>
            <a:ext cx="8445625" cy="5341334"/>
          </a:xfrm>
        </p:spPr>
        <p:txBody>
          <a:bodyPr vert="horz" lIns="91440" tIns="45720" rIns="91440" bIns="45720" anchor="t">
            <a:normAutofit lnSpcReduction="10000"/>
          </a:bodyPr>
          <a:lstStyle/>
          <a:p>
            <a:pPr marL="109220" indent="0">
              <a:buNone/>
            </a:pPr>
            <a:r>
              <a:rPr lang="en-GB" sz="2800" dirty="0">
                <a:solidFill>
                  <a:srgbClr val="FF0000"/>
                </a:solidFill>
                <a:latin typeface="Comic Sans MS" panose="030F0702030302020204" pitchFamily="66" charset="0"/>
              </a:rPr>
              <a:t>Reading</a:t>
            </a:r>
            <a:endParaRPr lang="en-US"/>
          </a:p>
          <a:p>
            <a:pPr indent="-255905">
              <a:buFont typeface="Wingdings" pitchFamily="2" charset="2"/>
              <a:buChar char="Ø"/>
            </a:pPr>
            <a:r>
              <a:rPr lang="en-GB" sz="2800" dirty="0">
                <a:latin typeface="Comic Sans MS"/>
              </a:rPr>
              <a:t>Please listen to your child read aloud every day and initial in their homework diary. </a:t>
            </a:r>
          </a:p>
          <a:p>
            <a:pPr indent="-255905">
              <a:buFont typeface="Wingdings" pitchFamily="2" charset="2"/>
              <a:buChar char="Ø"/>
            </a:pPr>
            <a:r>
              <a:rPr lang="en-GB" sz="2800" dirty="0">
                <a:latin typeface="Comic Sans MS"/>
              </a:rPr>
              <a:t>The children will need to read a selection of genres on each level and complete comprehension questions before they can move on. </a:t>
            </a:r>
            <a:r>
              <a:rPr lang="en-GB" sz="2800" dirty="0">
                <a:latin typeface="Comic Sans MS"/>
                <a:sym typeface="Wingdings" pitchFamily="2" charset="2"/>
              </a:rPr>
              <a:t>We continue up to Wider reader in Year 6</a:t>
            </a:r>
            <a:endParaRPr lang="en-GB" sz="2800" dirty="0">
              <a:latin typeface="Comic Sans MS"/>
            </a:endParaRPr>
          </a:p>
          <a:p>
            <a:pPr indent="-255905">
              <a:buFont typeface="Wingdings" pitchFamily="2" charset="2"/>
              <a:buChar char="Ø"/>
            </a:pPr>
            <a:r>
              <a:rPr lang="en-GB" sz="2800" dirty="0">
                <a:latin typeface="Comic Sans MS"/>
              </a:rPr>
              <a:t>We aim to Benchmark each term to see if the children are able to move up.</a:t>
            </a:r>
          </a:p>
          <a:p>
            <a:pPr indent="-255905">
              <a:buFont typeface="Wingdings" pitchFamily="2" charset="2"/>
              <a:buChar char="Ø"/>
            </a:pPr>
            <a:r>
              <a:rPr lang="en-GB" sz="2800" dirty="0">
                <a:latin typeface="Comic Sans MS"/>
              </a:rPr>
              <a:t>New books will be sent home to match the current book band and a library book of their choice</a:t>
            </a:r>
          </a:p>
          <a:p>
            <a:pPr indent="-255905">
              <a:buNone/>
            </a:pPr>
            <a:endParaRPr lang="en-GB" sz="2105" dirty="0">
              <a:solidFill>
                <a:srgbClr val="00B050"/>
              </a:solidFill>
              <a:latin typeface="Comic Sans MS" pitchFamily="66" charset="0"/>
            </a:endParaRPr>
          </a:p>
          <a:p>
            <a:pPr indent="-255905">
              <a:buNone/>
            </a:pPr>
            <a:endParaRPr lang="en-GB" dirty="0">
              <a:solidFill>
                <a:srgbClr val="00B050"/>
              </a:solidFill>
              <a:latin typeface="Comic Sans MS" pitchFamily="66" charset="0"/>
            </a:endParaRPr>
          </a:p>
          <a:p>
            <a:pPr indent="-255905"/>
            <a:endParaRPr lang="en-GB" dirty="0">
              <a:cs typeface="Lucida Sans Unicode"/>
            </a:endParaRPr>
          </a:p>
        </p:txBody>
      </p:sp>
      <p:pic>
        <p:nvPicPr>
          <p:cNvPr id="16385" name="Picture 1" descr="C:\Users\Kimberley\AppData\Local\Microsoft\Windows\Temporary Internet Files\Content.IE5\H0GK7ZH6\homework[1].gif"/>
          <p:cNvPicPr>
            <a:picLocks noChangeAspect="1" noChangeArrowheads="1"/>
          </p:cNvPicPr>
          <p:nvPr/>
        </p:nvPicPr>
        <p:blipFill>
          <a:blip r:embed="rId4"/>
          <a:srcRect/>
          <a:stretch>
            <a:fillRect/>
          </a:stretch>
        </p:blipFill>
        <p:spPr bwMode="auto">
          <a:xfrm>
            <a:off x="7524328" y="157983"/>
            <a:ext cx="1485039" cy="1063480"/>
          </a:xfrm>
          <a:prstGeom prst="rect">
            <a:avLst/>
          </a:prstGeom>
          <a:noFill/>
        </p:spPr>
      </p:pic>
      <p:sp>
        <p:nvSpPr>
          <p:cNvPr id="6" name="TextBox 5">
            <a:extLst>
              <a:ext uri="{FF2B5EF4-FFF2-40B4-BE49-F238E27FC236}">
                <a16:creationId xmlns:a16="http://schemas.microsoft.com/office/drawing/2014/main" id="{8EC7EB63-06A7-4AA8-B43B-428646330176}"/>
              </a:ext>
            </a:extLst>
          </p:cNvPr>
          <p:cNvSpPr txBox="1"/>
          <p:nvPr/>
        </p:nvSpPr>
        <p:spPr>
          <a:xfrm>
            <a:off x="467544" y="260648"/>
            <a:ext cx="4464496" cy="1077218"/>
          </a:xfrm>
          <a:prstGeom prst="rect">
            <a:avLst/>
          </a:prstGeom>
          <a:noFill/>
        </p:spPr>
        <p:txBody>
          <a:bodyPr wrap="square" rtlCol="0">
            <a:spAutoFit/>
          </a:bodyPr>
          <a:lstStyle/>
          <a:p>
            <a:r>
              <a:rPr lang="en-GB" sz="3200" b="1" dirty="0">
                <a:solidFill>
                  <a:schemeClr val="accent4"/>
                </a:solidFill>
                <a:latin typeface="Comic Sans MS" panose="030F0702030302020204" pitchFamily="66" charset="0"/>
              </a:rPr>
              <a:t>Home Learning</a:t>
            </a:r>
          </a:p>
          <a:p>
            <a:endParaRPr lang="en-GB" sz="3200" b="1" dirty="0">
              <a:solidFill>
                <a:schemeClr val="accent4"/>
              </a:solidFill>
              <a:latin typeface="Comic Sans MS" panose="030F0702030302020204"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9565"/>
    </mc:Choice>
    <mc:Fallback xmlns="">
      <p:transition spd="slow" advTm="295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16385"/>
                                        </p:tgtEl>
                                        <p:attrNameLst>
                                          <p:attrName>style.visibility</p:attrName>
                                        </p:attrNameLst>
                                      </p:cBhvr>
                                      <p:to>
                                        <p:strVal val="visible"/>
                                      </p:to>
                                    </p:set>
                                    <p:anim calcmode="lin" valueType="num">
                                      <p:cBhvr>
                                        <p:cTn id="7" dur="500" fill="hold"/>
                                        <p:tgtEl>
                                          <p:spTgt spid="16385"/>
                                        </p:tgtEl>
                                        <p:attrNameLst>
                                          <p:attrName>ppt_w</p:attrName>
                                        </p:attrNameLst>
                                      </p:cBhvr>
                                      <p:tavLst>
                                        <p:tav tm="0">
                                          <p:val>
                                            <p:fltVal val="0"/>
                                          </p:val>
                                        </p:tav>
                                        <p:tav tm="100000">
                                          <p:val>
                                            <p:strVal val="#ppt_w"/>
                                          </p:val>
                                        </p:tav>
                                      </p:tavLst>
                                    </p:anim>
                                    <p:anim calcmode="lin" valueType="num">
                                      <p:cBhvr>
                                        <p:cTn id="8" dur="500" fill="hold"/>
                                        <p:tgtEl>
                                          <p:spTgt spid="16385"/>
                                        </p:tgtEl>
                                        <p:attrNameLst>
                                          <p:attrName>ppt_h</p:attrName>
                                        </p:attrNameLst>
                                      </p:cBhvr>
                                      <p:tavLst>
                                        <p:tav tm="0">
                                          <p:val>
                                            <p:fltVal val="0"/>
                                          </p:val>
                                        </p:tav>
                                        <p:tav tm="100000">
                                          <p:val>
                                            <p:strVal val="#ppt_h"/>
                                          </p:val>
                                        </p:tav>
                                      </p:tavLst>
                                    </p:anim>
                                    <p:anim calcmode="lin" valueType="num">
                                      <p:cBhvr>
                                        <p:cTn id="9" dur="500" fill="hold"/>
                                        <p:tgtEl>
                                          <p:spTgt spid="16385"/>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638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additive="base">
                                        <p:cTn id="21"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additive="base">
                                        <p:cTn id="27"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additive="base">
                                        <p:cTn id="33"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3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additive="base">
                                        <p:cTn id="39"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4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Kimberley\AppData\Local\Microsoft\Windows\Temporary Internet Files\Content.IE5\H0GK7ZH6\homework[1].gif">
            <a:extLst>
              <a:ext uri="{FF2B5EF4-FFF2-40B4-BE49-F238E27FC236}">
                <a16:creationId xmlns:a16="http://schemas.microsoft.com/office/drawing/2014/main" id="{C382FD83-2DDD-467D-9718-DB8E04E706A9}"/>
              </a:ext>
            </a:extLst>
          </p:cNvPr>
          <p:cNvPicPr>
            <a:picLocks noChangeAspect="1" noChangeArrowheads="1"/>
          </p:cNvPicPr>
          <p:nvPr/>
        </p:nvPicPr>
        <p:blipFill>
          <a:blip r:embed="rId3"/>
          <a:srcRect/>
          <a:stretch>
            <a:fillRect/>
          </a:stretch>
        </p:blipFill>
        <p:spPr bwMode="auto">
          <a:xfrm>
            <a:off x="7524328" y="157983"/>
            <a:ext cx="1485039" cy="1063480"/>
          </a:xfrm>
          <a:prstGeom prst="rect">
            <a:avLst/>
          </a:prstGeom>
          <a:noFill/>
        </p:spPr>
      </p:pic>
      <p:sp>
        <p:nvSpPr>
          <p:cNvPr id="3" name="TextBox 2">
            <a:extLst>
              <a:ext uri="{FF2B5EF4-FFF2-40B4-BE49-F238E27FC236}">
                <a16:creationId xmlns:a16="http://schemas.microsoft.com/office/drawing/2014/main" id="{621C5816-16D5-4104-A414-17275DF216D4}"/>
              </a:ext>
            </a:extLst>
          </p:cNvPr>
          <p:cNvSpPr txBox="1"/>
          <p:nvPr/>
        </p:nvSpPr>
        <p:spPr>
          <a:xfrm>
            <a:off x="467544" y="260648"/>
            <a:ext cx="4464496" cy="1077218"/>
          </a:xfrm>
          <a:prstGeom prst="rect">
            <a:avLst/>
          </a:prstGeom>
          <a:noFill/>
        </p:spPr>
        <p:txBody>
          <a:bodyPr wrap="square" rtlCol="0">
            <a:spAutoFit/>
          </a:bodyPr>
          <a:lstStyle/>
          <a:p>
            <a:r>
              <a:rPr lang="en-GB" sz="3200" b="1" dirty="0">
                <a:solidFill>
                  <a:schemeClr val="accent4"/>
                </a:solidFill>
                <a:latin typeface="Comic Sans MS" panose="030F0702030302020204" pitchFamily="66" charset="0"/>
              </a:rPr>
              <a:t>Home Learning</a:t>
            </a:r>
          </a:p>
          <a:p>
            <a:endParaRPr lang="en-GB" sz="3200" b="1" dirty="0">
              <a:solidFill>
                <a:schemeClr val="accent4"/>
              </a:solidFill>
              <a:latin typeface="Comic Sans MS" panose="030F0702030302020204" pitchFamily="66" charset="0"/>
            </a:endParaRPr>
          </a:p>
        </p:txBody>
      </p:sp>
      <p:sp>
        <p:nvSpPr>
          <p:cNvPr id="4" name="Content Placeholder 2">
            <a:extLst>
              <a:ext uri="{FF2B5EF4-FFF2-40B4-BE49-F238E27FC236}">
                <a16:creationId xmlns:a16="http://schemas.microsoft.com/office/drawing/2014/main" id="{D39D9848-9881-47C3-A56E-9BD6EC42BF7C}"/>
              </a:ext>
            </a:extLst>
          </p:cNvPr>
          <p:cNvSpPr txBox="1">
            <a:spLocks/>
          </p:cNvSpPr>
          <p:nvPr/>
        </p:nvSpPr>
        <p:spPr>
          <a:xfrm>
            <a:off x="349187" y="956315"/>
            <a:ext cx="8445625" cy="5341334"/>
          </a:xfrm>
          <a:prstGeom prst="rect">
            <a:avLst/>
          </a:prstGeom>
        </p:spPr>
        <p:txBody>
          <a:bodyPr>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728" indent="0">
              <a:buFont typeface="Wingdings 3"/>
              <a:buNone/>
            </a:pPr>
            <a:r>
              <a:rPr lang="en-GB" sz="2800" dirty="0">
                <a:solidFill>
                  <a:srgbClr val="FF0000"/>
                </a:solidFill>
                <a:latin typeface="Comic Sans MS" panose="030F0702030302020204" pitchFamily="66" charset="0"/>
              </a:rPr>
              <a:t>Reading at home</a:t>
            </a:r>
          </a:p>
          <a:p>
            <a:pPr marL="109728" indent="0">
              <a:buNone/>
            </a:pPr>
            <a:endParaRPr lang="en-GB" sz="2800" dirty="0">
              <a:latin typeface="Comic Sans MS" panose="030F0702030302020204" pitchFamily="66" charset="0"/>
            </a:endParaRPr>
          </a:p>
          <a:p>
            <a:pPr marL="109728" indent="0">
              <a:buNone/>
            </a:pPr>
            <a:r>
              <a:rPr lang="en-GB" sz="2800" dirty="0">
                <a:latin typeface="Comic Sans MS" panose="030F0702030302020204" pitchFamily="66" charset="0"/>
              </a:rPr>
              <a:t>Here is a link to a suggested reading list for Year 6 children which you may find helpful when choosing other books to read at home. </a:t>
            </a:r>
          </a:p>
          <a:p>
            <a:pPr marL="109728" indent="0">
              <a:buNone/>
            </a:pPr>
            <a:endParaRPr lang="en-GB" sz="2800" dirty="0">
              <a:solidFill>
                <a:srgbClr val="FF0000"/>
              </a:solidFill>
              <a:latin typeface="Comic Sans MS" panose="030F0702030302020204" pitchFamily="66" charset="0"/>
            </a:endParaRPr>
          </a:p>
          <a:p>
            <a:pPr>
              <a:buNone/>
            </a:pPr>
            <a:r>
              <a:rPr lang="en-GB" dirty="0">
                <a:solidFill>
                  <a:srgbClr val="00B050"/>
                </a:solidFill>
                <a:latin typeface="Comic Sans MS" pitchFamily="66" charset="0"/>
                <a:hlinkClick r:id="rId4"/>
              </a:rPr>
              <a:t>https://schoolreadinglist.co.uk/reading-lists-for-ks2-school-pupils/suggested-reading-list-for-year-6-pupils-ks2-age-10-11/</a:t>
            </a:r>
            <a:endParaRPr lang="en-GB" dirty="0">
              <a:solidFill>
                <a:srgbClr val="00B050"/>
              </a:solidFill>
              <a:latin typeface="Comic Sans MS" pitchFamily="66" charset="0"/>
            </a:endParaRPr>
          </a:p>
          <a:p>
            <a:pPr>
              <a:buNone/>
            </a:pPr>
            <a:endParaRPr lang="en-GB" dirty="0">
              <a:solidFill>
                <a:srgbClr val="00B050"/>
              </a:solidFill>
              <a:latin typeface="Comic Sans MS" pitchFamily="66" charset="0"/>
            </a:endParaRPr>
          </a:p>
          <a:p>
            <a:endParaRPr lang="en-GB" dirty="0"/>
          </a:p>
        </p:txBody>
      </p:sp>
    </p:spTree>
    <p:custDataLst>
      <p:tags r:id="rId1"/>
    </p:custDataLst>
    <p:extLst>
      <p:ext uri="{BB962C8B-B14F-4D97-AF65-F5344CB8AC3E}">
        <p14:creationId xmlns:p14="http://schemas.microsoft.com/office/powerpoint/2010/main" val="3642352965"/>
      </p:ext>
    </p:extLst>
  </p:cSld>
  <p:clrMapOvr>
    <a:masterClrMapping/>
  </p:clrMapOvr>
  <mc:AlternateContent xmlns:mc="http://schemas.openxmlformats.org/markup-compatibility/2006" xmlns:p14="http://schemas.microsoft.com/office/powerpoint/2010/main">
    <mc:Choice Requires="p14">
      <p:transition spd="slow" p14:dur="2000" advTm="62142"/>
    </mc:Choice>
    <mc:Fallback xmlns="">
      <p:transition spd="slow" advTm="621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additive="base">
                                        <p:cTn id="15"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 calcmode="lin" valueType="num">
                                      <p:cBhvr additive="base">
                                        <p:cTn id="21" dur="500" fill="hold"/>
                                        <p:tgtEl>
                                          <p:spTgt spid="4">
                                            <p:txEl>
                                              <p:pRg st="2" end="2"/>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4">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 calcmode="lin" valueType="num">
                                      <p:cBhvr additive="base">
                                        <p:cTn id="27" dur="500" fill="hold"/>
                                        <p:tgtEl>
                                          <p:spTgt spid="4">
                                            <p:txEl>
                                              <p:pRg st="4" end="4"/>
                                            </p:txEl>
                                          </p:spTgt>
                                        </p:tgtEl>
                                        <p:attrNameLst>
                                          <p:attrName>ppt_x</p:attrName>
                                        </p:attrNameLst>
                                      </p:cBhvr>
                                      <p:tavLst>
                                        <p:tav tm="0">
                                          <p:val>
                                            <p:strVal val="1+#ppt_w/2"/>
                                          </p:val>
                                        </p:tav>
                                        <p:tav tm="100000">
                                          <p:val>
                                            <p:strVal val="#ppt_x"/>
                                          </p:val>
                                        </p:tav>
                                      </p:tavLst>
                                    </p:anim>
                                    <p:anim calcmode="lin" valueType="num">
                                      <p:cBhvr additive="base">
                                        <p:cTn id="28" dur="500" fill="hold"/>
                                        <p:tgtEl>
                                          <p:spTgt spid="4">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3646" y="355820"/>
            <a:ext cx="3086101" cy="584775"/>
          </a:xfrm>
          <a:prstGeom prst="rect">
            <a:avLst/>
          </a:prstGeom>
        </p:spPr>
        <p:txBody>
          <a:bodyPr wrap="none">
            <a:spAutoFit/>
          </a:bodyPr>
          <a:lstStyle/>
          <a:p>
            <a:r>
              <a:rPr lang="en-GB" sz="3200" b="1" dirty="0">
                <a:solidFill>
                  <a:srgbClr val="0070C0"/>
                </a:solidFill>
                <a:latin typeface="Comic Sans MS" pitchFamily="66" charset="0"/>
              </a:rPr>
              <a:t>Home Learning</a:t>
            </a:r>
            <a:endParaRPr lang="en-GB" sz="3200" b="1" dirty="0"/>
          </a:p>
        </p:txBody>
      </p:sp>
      <p:sp>
        <p:nvSpPr>
          <p:cNvPr id="3" name="Rectangle 2"/>
          <p:cNvSpPr/>
          <p:nvPr/>
        </p:nvSpPr>
        <p:spPr>
          <a:xfrm>
            <a:off x="543646" y="1228397"/>
            <a:ext cx="8056707" cy="2677656"/>
          </a:xfrm>
          <a:prstGeom prst="rect">
            <a:avLst/>
          </a:prstGeom>
        </p:spPr>
        <p:txBody>
          <a:bodyPr wrap="square" lIns="91440" tIns="45720" rIns="91440" bIns="45720" anchor="t">
            <a:spAutoFit/>
          </a:bodyPr>
          <a:lstStyle/>
          <a:p>
            <a:r>
              <a:rPr lang="en-GB" sz="2800" dirty="0">
                <a:latin typeface="Comic Sans MS"/>
              </a:rPr>
              <a:t>English – Spelling Shed</a:t>
            </a:r>
          </a:p>
          <a:p>
            <a:endParaRPr lang="en-GB" sz="2800" dirty="0">
              <a:latin typeface="Comic Sans MS" panose="030F0702030302020204" pitchFamily="66" charset="0"/>
            </a:endParaRPr>
          </a:p>
          <a:p>
            <a:r>
              <a:rPr lang="en-GB" sz="2800" dirty="0">
                <a:latin typeface="Comic Sans MS"/>
              </a:rPr>
              <a:t>Maths – White rose booklet to consolidate class learning or arithmetic practise.</a:t>
            </a:r>
            <a:endParaRPr lang="en-GB" sz="2800" dirty="0">
              <a:latin typeface="Comic Sans MS" panose="030F0702030302020204" pitchFamily="66" charset="0"/>
            </a:endParaRPr>
          </a:p>
          <a:p>
            <a:endParaRPr lang="en-GB" sz="2800" dirty="0">
              <a:latin typeface="Comic Sans MS" panose="030F0702030302020204" pitchFamily="66" charset="0"/>
            </a:endParaRPr>
          </a:p>
          <a:p>
            <a:r>
              <a:rPr lang="en-GB" sz="2800" dirty="0">
                <a:latin typeface="Comic Sans MS" panose="030F0702030302020204" pitchFamily="66" charset="0"/>
              </a:rPr>
              <a:t>Topic – Half termly or termly topic grid </a:t>
            </a:r>
          </a:p>
        </p:txBody>
      </p:sp>
      <p:pic>
        <p:nvPicPr>
          <p:cNvPr id="44033" name="Picture 1" descr="C:\Users\Kimberley\AppData\Local\Microsoft\Windows\Temporary Internet Files\Content.IE5\J24R0B62\hqdefault[1].jpg"/>
          <p:cNvPicPr>
            <a:picLocks noChangeAspect="1" noChangeArrowheads="1"/>
          </p:cNvPicPr>
          <p:nvPr/>
        </p:nvPicPr>
        <p:blipFill>
          <a:blip r:embed="rId4"/>
          <a:srcRect/>
          <a:stretch>
            <a:fillRect/>
          </a:stretch>
        </p:blipFill>
        <p:spPr bwMode="auto">
          <a:xfrm>
            <a:off x="6804248" y="188640"/>
            <a:ext cx="2005213" cy="1503910"/>
          </a:xfrm>
          <a:prstGeom prst="rect">
            <a:avLst/>
          </a:prstGeom>
          <a:noFill/>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3267"/>
    </mc:Choice>
    <mc:Fallback xmlns="">
      <p:transition spd="slow" advTm="332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44033"/>
                                        </p:tgtEl>
                                        <p:attrNameLst>
                                          <p:attrName>style.visibility</p:attrName>
                                        </p:attrNameLst>
                                      </p:cBhvr>
                                      <p:to>
                                        <p:strVal val="visible"/>
                                      </p:to>
                                    </p:set>
                                    <p:anim calcmode="lin" valueType="num">
                                      <p:cBhvr>
                                        <p:cTn id="13" dur="500" fill="hold"/>
                                        <p:tgtEl>
                                          <p:spTgt spid="44033"/>
                                        </p:tgtEl>
                                        <p:attrNameLst>
                                          <p:attrName>ppt_w</p:attrName>
                                        </p:attrNameLst>
                                      </p:cBhvr>
                                      <p:tavLst>
                                        <p:tav tm="0">
                                          <p:val>
                                            <p:fltVal val="0"/>
                                          </p:val>
                                        </p:tav>
                                        <p:tav tm="100000">
                                          <p:val>
                                            <p:strVal val="#ppt_w"/>
                                          </p:val>
                                        </p:tav>
                                      </p:tavLst>
                                    </p:anim>
                                    <p:anim calcmode="lin" valueType="num">
                                      <p:cBhvr>
                                        <p:cTn id="14" dur="500" fill="hold"/>
                                        <p:tgtEl>
                                          <p:spTgt spid="44033"/>
                                        </p:tgtEl>
                                        <p:attrNameLst>
                                          <p:attrName>ppt_h</p:attrName>
                                        </p:attrNameLst>
                                      </p:cBhvr>
                                      <p:tavLst>
                                        <p:tav tm="0">
                                          <p:val>
                                            <p:fltVal val="0"/>
                                          </p:val>
                                        </p:tav>
                                        <p:tav tm="100000">
                                          <p:val>
                                            <p:strVal val="#ppt_h"/>
                                          </p:val>
                                        </p:tav>
                                      </p:tavLst>
                                    </p:anim>
                                    <p:anim calcmode="lin" valueType="num">
                                      <p:cBhvr>
                                        <p:cTn id="15" dur="500" fill="hold"/>
                                        <p:tgtEl>
                                          <p:spTgt spid="44033"/>
                                        </p:tgtEl>
                                        <p:attrNameLst>
                                          <p:attrName>ppt_x</p:attrName>
                                        </p:attrNameLst>
                                      </p:cBhvr>
                                      <p:tavLst>
                                        <p:tav tm="0" fmla="#ppt_x+(cos(-2*pi*(1-$))*-#ppt_x-sin(-2*pi*(1-$))*(1-#ppt_y))*(1-$)">
                                          <p:val>
                                            <p:fltVal val="0"/>
                                          </p:val>
                                        </p:tav>
                                        <p:tav tm="100000">
                                          <p:val>
                                            <p:fltVal val="1"/>
                                          </p:val>
                                        </p:tav>
                                      </p:tavLst>
                                    </p:anim>
                                    <p:anim calcmode="lin" valueType="num">
                                      <p:cBhvr>
                                        <p:cTn id="16" dur="500" fill="hold"/>
                                        <p:tgtEl>
                                          <p:spTgt spid="4403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circle(in)">
                                      <p:cBhvr>
                                        <p:cTn id="21" dur="5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circle(in)">
                                      <p:cBhvr>
                                        <p:cTn id="26" dur="5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circle(in)">
                                      <p:cBhvr>
                                        <p:cTn id="3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vert="horz" lIns="91440" tIns="45720" rIns="91440" bIns="45720" anchor="t">
            <a:normAutofit/>
          </a:bodyPr>
          <a:lstStyle/>
          <a:p>
            <a:pPr indent="-255905">
              <a:buFont typeface="Wingdings" panose="05000000000000000000" pitchFamily="2" charset="2"/>
              <a:buChar char="Ø"/>
            </a:pPr>
            <a:r>
              <a:rPr lang="en-GB" sz="2800" dirty="0">
                <a:latin typeface="Comic Sans MS"/>
              </a:rPr>
              <a:t>Independent learners – taking ownership over their learning and what they need</a:t>
            </a:r>
            <a:endParaRPr lang="en-US" dirty="0">
              <a:latin typeface="Comic Sans MS"/>
            </a:endParaRPr>
          </a:p>
          <a:p>
            <a:pPr indent="-255905">
              <a:buFont typeface="Wingdings" panose="05000000000000000000" pitchFamily="2" charset="2"/>
              <a:buChar char="Ø"/>
            </a:pPr>
            <a:r>
              <a:rPr lang="en-GB" sz="2800" dirty="0">
                <a:latin typeface="Comic Sans MS"/>
              </a:rPr>
              <a:t>Children will be expected to maintain focus on their learning and to take pride in their work both in content and presentation.</a:t>
            </a:r>
          </a:p>
          <a:p>
            <a:pPr indent="-255905">
              <a:buFont typeface="Wingdings" panose="05000000000000000000" pitchFamily="2" charset="2"/>
              <a:buChar char="Ø"/>
            </a:pPr>
            <a:r>
              <a:rPr lang="en-GB" sz="2800" dirty="0">
                <a:latin typeface="Comic Sans MS"/>
              </a:rPr>
              <a:t>In year 6, the children will be expected to be acting as positive role models for the younger children in the school – walking in and around school, assemblies and so on. Respect.</a:t>
            </a:r>
          </a:p>
          <a:p>
            <a:pPr indent="-255905">
              <a:buFont typeface="Wingdings" panose="05000000000000000000" pitchFamily="2" charset="2"/>
              <a:buChar char="Ø"/>
            </a:pPr>
            <a:r>
              <a:rPr lang="en-GB" sz="2800" dirty="0">
                <a:latin typeface="Comic Sans MS"/>
              </a:rPr>
              <a:t>Secondary ready!</a:t>
            </a:r>
          </a:p>
        </p:txBody>
      </p:sp>
      <p:sp>
        <p:nvSpPr>
          <p:cNvPr id="2" name="Title 1"/>
          <p:cNvSpPr>
            <a:spLocks noGrp="1"/>
          </p:cNvSpPr>
          <p:nvPr>
            <p:ph type="title"/>
          </p:nvPr>
        </p:nvSpPr>
        <p:spPr>
          <a:xfrm>
            <a:off x="539552" y="215900"/>
            <a:ext cx="8229600" cy="1143000"/>
          </a:xfrm>
        </p:spPr>
        <p:txBody>
          <a:bodyPr>
            <a:normAutofit/>
          </a:bodyPr>
          <a:lstStyle/>
          <a:p>
            <a:r>
              <a:rPr lang="en-GB" sz="3200" dirty="0">
                <a:solidFill>
                  <a:srgbClr val="0070C0"/>
                </a:solidFill>
                <a:effectLst/>
                <a:latin typeface="Comic Sans MS" pitchFamily="66" charset="0"/>
              </a:rPr>
              <a:t>Expectations for learning and behaviour in Year 6</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4635"/>
    </mc:Choice>
    <mc:Fallback xmlns="">
      <p:transition spd="slow" advTm="246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B775595-B220-4985-8A5D-9B842855BC71}"/>
              </a:ext>
            </a:extLst>
          </p:cNvPr>
          <p:cNvSpPr/>
          <p:nvPr/>
        </p:nvSpPr>
        <p:spPr>
          <a:xfrm>
            <a:off x="467544" y="375837"/>
            <a:ext cx="2977763" cy="584775"/>
          </a:xfrm>
          <a:prstGeom prst="rect">
            <a:avLst/>
          </a:prstGeom>
        </p:spPr>
        <p:txBody>
          <a:bodyPr wrap="square">
            <a:spAutoFit/>
          </a:bodyPr>
          <a:lstStyle/>
          <a:p>
            <a:r>
              <a:rPr lang="en-GB" sz="3200" b="1" dirty="0">
                <a:solidFill>
                  <a:srgbClr val="0070C0"/>
                </a:solidFill>
                <a:latin typeface="Comic Sans MS" pitchFamily="66" charset="0"/>
              </a:rPr>
              <a:t>Rewards</a:t>
            </a:r>
            <a:endParaRPr lang="en-GB" sz="3200" b="1" dirty="0"/>
          </a:p>
        </p:txBody>
      </p:sp>
      <p:sp>
        <p:nvSpPr>
          <p:cNvPr id="3" name="TextBox 2">
            <a:extLst>
              <a:ext uri="{FF2B5EF4-FFF2-40B4-BE49-F238E27FC236}">
                <a16:creationId xmlns:a16="http://schemas.microsoft.com/office/drawing/2014/main" id="{4373DA38-5F66-4B99-9BFB-307FA8326E72}"/>
              </a:ext>
            </a:extLst>
          </p:cNvPr>
          <p:cNvSpPr txBox="1"/>
          <p:nvPr/>
        </p:nvSpPr>
        <p:spPr>
          <a:xfrm>
            <a:off x="467544" y="1323489"/>
            <a:ext cx="8770670" cy="2246769"/>
          </a:xfrm>
          <a:prstGeom prst="rect">
            <a:avLst/>
          </a:prstGeom>
          <a:noFill/>
        </p:spPr>
        <p:txBody>
          <a:bodyPr wrap="square" lIns="91440" tIns="45720" rIns="91440" bIns="45720" rtlCol="0" anchor="t">
            <a:spAutoFit/>
          </a:bodyPr>
          <a:lstStyle/>
          <a:p>
            <a:pPr marL="214630" indent="-214630">
              <a:buFont typeface="Wingdings" panose="05000000000000000000" pitchFamily="2" charset="2"/>
              <a:buChar char="Ø"/>
            </a:pPr>
            <a:r>
              <a:rPr lang="en-GB" sz="2800" b="1" dirty="0">
                <a:solidFill>
                  <a:schemeClr val="bg2">
                    <a:lumMod val="50000"/>
                  </a:schemeClr>
                </a:solidFill>
                <a:latin typeface="Comic Sans MS"/>
              </a:rPr>
              <a:t>Whole class reward system – marble in a jar</a:t>
            </a:r>
          </a:p>
          <a:p>
            <a:pPr marL="214630" indent="-214630">
              <a:buFont typeface="Wingdings" panose="05000000000000000000" pitchFamily="2" charset="2"/>
              <a:buChar char="Ø"/>
            </a:pPr>
            <a:r>
              <a:rPr lang="en-GB" sz="2800" b="1" dirty="0">
                <a:solidFill>
                  <a:schemeClr val="bg2">
                    <a:lumMod val="50000"/>
                  </a:schemeClr>
                </a:solidFill>
                <a:latin typeface="Comic Sans MS" panose="030F0702030302020204" pitchFamily="66" charset="0"/>
              </a:rPr>
              <a:t>Team Points</a:t>
            </a:r>
          </a:p>
          <a:p>
            <a:pPr marL="214630" indent="-214630">
              <a:buFont typeface="Wingdings" panose="05000000000000000000" pitchFamily="2" charset="2"/>
              <a:buChar char="Ø"/>
            </a:pPr>
            <a:r>
              <a:rPr lang="en-GB" sz="2800" b="1" dirty="0">
                <a:solidFill>
                  <a:schemeClr val="bg2">
                    <a:lumMod val="50000"/>
                  </a:schemeClr>
                </a:solidFill>
                <a:latin typeface="Comic Sans MS"/>
              </a:rPr>
              <a:t>Praise</a:t>
            </a:r>
            <a:endParaRPr lang="en-GB" sz="2800" b="1" dirty="0">
              <a:solidFill>
                <a:schemeClr val="bg2">
                  <a:lumMod val="50000"/>
                </a:schemeClr>
              </a:solidFill>
              <a:latin typeface="Comic Sans MS" panose="030F0702030302020204" pitchFamily="66" charset="0"/>
            </a:endParaRPr>
          </a:p>
          <a:p>
            <a:endParaRPr lang="en-GB" sz="2800" b="1" dirty="0">
              <a:solidFill>
                <a:schemeClr val="bg2">
                  <a:lumMod val="50000"/>
                </a:schemeClr>
              </a:solidFill>
              <a:latin typeface="Comic Sans MS" panose="030F0702030302020204" pitchFamily="66" charset="0"/>
            </a:endParaRPr>
          </a:p>
          <a:p>
            <a:endParaRPr lang="en-GB" sz="2800" b="1" dirty="0">
              <a:solidFill>
                <a:schemeClr val="bg2">
                  <a:lumMod val="50000"/>
                </a:schemeClr>
              </a:solidFill>
              <a:latin typeface="Comic Sans MS" panose="030F0702030302020204" pitchFamily="66" charset="0"/>
            </a:endParaRPr>
          </a:p>
        </p:txBody>
      </p:sp>
      <p:pic>
        <p:nvPicPr>
          <p:cNvPr id="5" name="Picture 4">
            <a:extLst>
              <a:ext uri="{FF2B5EF4-FFF2-40B4-BE49-F238E27FC236}">
                <a16:creationId xmlns:a16="http://schemas.microsoft.com/office/drawing/2014/main" id="{3D667899-1DFA-4E28-AF42-89338D42FE1F}"/>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228184" y="4293096"/>
            <a:ext cx="2183904" cy="2183904"/>
          </a:xfrm>
          <a:prstGeom prst="rect">
            <a:avLst/>
          </a:prstGeom>
        </p:spPr>
      </p:pic>
    </p:spTree>
    <p:custDataLst>
      <p:tags r:id="rId1"/>
    </p:custDataLst>
    <p:extLst>
      <p:ext uri="{BB962C8B-B14F-4D97-AF65-F5344CB8AC3E}">
        <p14:creationId xmlns:p14="http://schemas.microsoft.com/office/powerpoint/2010/main" val="611301033"/>
      </p:ext>
    </p:extLst>
  </p:cSld>
  <p:clrMapOvr>
    <a:masterClrMapping/>
  </p:clrMapOvr>
  <mc:AlternateContent xmlns:mc="http://schemas.openxmlformats.org/markup-compatibility/2006" xmlns:p14="http://schemas.microsoft.com/office/powerpoint/2010/main">
    <mc:Choice Requires="p14">
      <p:transition spd="slow" p14:dur="2000" advTm="29563"/>
    </mc:Choice>
    <mc:Fallback xmlns="">
      <p:transition spd="slow" advTm="295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353439" y="215900"/>
            <a:ext cx="8229600" cy="859376"/>
          </a:xfrm>
          <a:prstGeom prst="rect">
            <a:avLst/>
          </a:prstGeom>
        </p:spPr>
        <p:txBody>
          <a:bodyPr lIns="91440" tIns="45720" rIns="91440" bIns="45720" anchor="t"/>
          <a:lstStyle/>
          <a:p>
            <a:pPr defTabSz="687537">
              <a:spcBef>
                <a:spcPct val="0"/>
              </a:spcBef>
              <a:defRPr/>
            </a:pPr>
            <a:r>
              <a:rPr lang="en-GB" sz="3200" b="1" dirty="0">
                <a:solidFill>
                  <a:srgbClr val="0070C0"/>
                </a:solidFill>
                <a:latin typeface="Comic Sans MS"/>
                <a:ea typeface="+mj-ea"/>
                <a:cs typeface="+mj-cs"/>
              </a:rPr>
              <a:t>REMINDERS</a:t>
            </a:r>
            <a:endParaRPr lang="en-GB" sz="3200" b="1" dirty="0">
              <a:solidFill>
                <a:srgbClr val="0070C0"/>
              </a:solidFill>
              <a:latin typeface="Comic Sans MS" pitchFamily="66" charset="0"/>
              <a:ea typeface="+mj-ea"/>
              <a:cs typeface="+mj-cs"/>
            </a:endParaRPr>
          </a:p>
        </p:txBody>
      </p:sp>
      <p:sp>
        <p:nvSpPr>
          <p:cNvPr id="3" name="TextBox 2"/>
          <p:cNvSpPr txBox="1"/>
          <p:nvPr/>
        </p:nvSpPr>
        <p:spPr>
          <a:xfrm>
            <a:off x="293312" y="724321"/>
            <a:ext cx="8491552" cy="4164025"/>
          </a:xfrm>
          <a:prstGeom prst="rect">
            <a:avLst/>
          </a:prstGeom>
          <a:noFill/>
        </p:spPr>
        <p:txBody>
          <a:bodyPr wrap="square" lIns="91440" tIns="45720" rIns="91440" bIns="45720" rtlCol="0" anchor="t">
            <a:spAutoFit/>
          </a:bodyPr>
          <a:lstStyle/>
          <a:p>
            <a:pPr>
              <a:buFont typeface="Wingdings" pitchFamily="2" charset="2"/>
              <a:buChar char="Ø"/>
            </a:pPr>
            <a:r>
              <a:rPr lang="en-GB" sz="2800" dirty="0">
                <a:latin typeface="Comic Sans MS" panose="030F0702030302020204" pitchFamily="66" charset="0"/>
              </a:rPr>
              <a:t>Uniform – Shirt and Tie or polo shirts. All uniform including PE Kit must be clearly labelled.</a:t>
            </a:r>
          </a:p>
          <a:p>
            <a:pPr>
              <a:buFont typeface="Wingdings" pitchFamily="2" charset="2"/>
              <a:buChar char="Ø"/>
            </a:pPr>
            <a:r>
              <a:rPr lang="en-GB" sz="2800" dirty="0">
                <a:latin typeface="Comic Sans MS"/>
              </a:rPr>
              <a:t>Clubs - To be confirmed in the new year. </a:t>
            </a:r>
            <a:r>
              <a:rPr lang="en-GB" sz="2800" dirty="0" err="1">
                <a:latin typeface="Comic Sans MS"/>
              </a:rPr>
              <a:t>Earlybirds</a:t>
            </a:r>
            <a:r>
              <a:rPr lang="en-GB" sz="2800" dirty="0">
                <a:latin typeface="Comic Sans MS"/>
              </a:rPr>
              <a:t> will run from 7.30am and Owls club from 3.15 – 6pm. </a:t>
            </a:r>
          </a:p>
          <a:p>
            <a:pPr>
              <a:buFont typeface="Wingdings" pitchFamily="2" charset="2"/>
              <a:buChar char="Ø"/>
            </a:pPr>
            <a:r>
              <a:rPr lang="en-GB" sz="2800" dirty="0">
                <a:latin typeface="Comic Sans MS"/>
              </a:rPr>
              <a:t>Please be mindful when buying items for school that the cloakrooms are in the corridor and space is at a premium! </a:t>
            </a:r>
          </a:p>
          <a:p>
            <a:endParaRPr lang="en-GB" sz="1353" dirty="0"/>
          </a:p>
          <a:p>
            <a:endParaRPr lang="en-GB" sz="1353" dirty="0"/>
          </a:p>
          <a:p>
            <a:endParaRPr lang="en-GB" sz="1353"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5651"/>
    </mc:Choice>
    <mc:Fallback xmlns="">
      <p:transition spd="slow" advTm="356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45">
                                          <p:stCondLst>
                                            <p:cond delay="0"/>
                                          </p:stCondLst>
                                        </p:cTn>
                                        <p:tgtEl>
                                          <p:spTgt spid="2"/>
                                        </p:tgtEl>
                                      </p:cBhvr>
                                    </p:animEffect>
                                    <p:anim calcmode="lin" valueType="num">
                                      <p:cBhvr>
                                        <p:cTn id="8" dur="456"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166"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166" tmFilter="0, 0; 0.125,0.2665; 0.25,0.4; 0.375,0.465; 0.5,0.5;  0.625,0.535; 0.75,0.6; 0.875,0.7335; 1,1">
                                          <p:stCondLst>
                                            <p:cond delay="166"/>
                                          </p:stCondLst>
                                        </p:cTn>
                                        <p:tgtEl>
                                          <p:spTgt spid="2"/>
                                        </p:tgtEl>
                                        <p:attrNameLst>
                                          <p:attrName>ppt_y</p:attrName>
                                        </p:attrNameLst>
                                      </p:cBhvr>
                                      <p:tavLst>
                                        <p:tav tm="0" fmla="#ppt_y-sin(pi*$)/9">
                                          <p:val>
                                            <p:fltVal val="0"/>
                                          </p:val>
                                        </p:tav>
                                        <p:tav tm="100000">
                                          <p:val>
                                            <p:fltVal val="1"/>
                                          </p:val>
                                        </p:tav>
                                      </p:tavLst>
                                    </p:anim>
                                    <p:anim calcmode="lin" valueType="num">
                                      <p:cBhvr>
                                        <p:cTn id="11" dur="83" tmFilter="0, 0; 0.125,0.2665; 0.25,0.4; 0.375,0.465; 0.5,0.5;  0.625,0.535; 0.75,0.6; 0.875,0.7335; 1,1">
                                          <p:stCondLst>
                                            <p:cond delay="331"/>
                                          </p:stCondLst>
                                        </p:cTn>
                                        <p:tgtEl>
                                          <p:spTgt spid="2"/>
                                        </p:tgtEl>
                                        <p:attrNameLst>
                                          <p:attrName>ppt_y</p:attrName>
                                        </p:attrNameLst>
                                      </p:cBhvr>
                                      <p:tavLst>
                                        <p:tav tm="0" fmla="#ppt_y-sin(pi*$)/27">
                                          <p:val>
                                            <p:fltVal val="0"/>
                                          </p:val>
                                        </p:tav>
                                        <p:tav tm="100000">
                                          <p:val>
                                            <p:fltVal val="1"/>
                                          </p:val>
                                        </p:tav>
                                      </p:tavLst>
                                    </p:anim>
                                    <p:anim calcmode="lin" valueType="num">
                                      <p:cBhvr>
                                        <p:cTn id="12" dur="41" tmFilter="0, 0; 0.125,0.2665; 0.25,0.4; 0.375,0.465; 0.5,0.5;  0.625,0.535; 0.75,0.6; 0.875,0.7335; 1,1">
                                          <p:stCondLst>
                                            <p:cond delay="414"/>
                                          </p:stCondLst>
                                        </p:cTn>
                                        <p:tgtEl>
                                          <p:spTgt spid="2"/>
                                        </p:tgtEl>
                                        <p:attrNameLst>
                                          <p:attrName>ppt_y</p:attrName>
                                        </p:attrNameLst>
                                      </p:cBhvr>
                                      <p:tavLst>
                                        <p:tav tm="0" fmla="#ppt_y-sin(pi*$)/81">
                                          <p:val>
                                            <p:fltVal val="0"/>
                                          </p:val>
                                        </p:tav>
                                        <p:tav tm="100000">
                                          <p:val>
                                            <p:fltVal val="1"/>
                                          </p:val>
                                        </p:tav>
                                      </p:tavLst>
                                    </p:anim>
                                    <p:animScale>
                                      <p:cBhvr>
                                        <p:cTn id="13" dur="7">
                                          <p:stCondLst>
                                            <p:cond delay="163"/>
                                          </p:stCondLst>
                                        </p:cTn>
                                        <p:tgtEl>
                                          <p:spTgt spid="2"/>
                                        </p:tgtEl>
                                      </p:cBhvr>
                                      <p:to x="100000" y="60000"/>
                                    </p:animScale>
                                    <p:animScale>
                                      <p:cBhvr>
                                        <p:cTn id="14" dur="42" decel="50000">
                                          <p:stCondLst>
                                            <p:cond delay="169"/>
                                          </p:stCondLst>
                                        </p:cTn>
                                        <p:tgtEl>
                                          <p:spTgt spid="2"/>
                                        </p:tgtEl>
                                      </p:cBhvr>
                                      <p:to x="100000" y="100000"/>
                                    </p:animScale>
                                    <p:animScale>
                                      <p:cBhvr>
                                        <p:cTn id="15" dur="7">
                                          <p:stCondLst>
                                            <p:cond delay="328"/>
                                          </p:stCondLst>
                                        </p:cTn>
                                        <p:tgtEl>
                                          <p:spTgt spid="2"/>
                                        </p:tgtEl>
                                      </p:cBhvr>
                                      <p:to x="100000" y="80000"/>
                                    </p:animScale>
                                    <p:animScale>
                                      <p:cBhvr>
                                        <p:cTn id="16" dur="42" decel="50000">
                                          <p:stCondLst>
                                            <p:cond delay="335"/>
                                          </p:stCondLst>
                                        </p:cTn>
                                        <p:tgtEl>
                                          <p:spTgt spid="2"/>
                                        </p:tgtEl>
                                      </p:cBhvr>
                                      <p:to x="100000" y="100000"/>
                                    </p:animScale>
                                    <p:animScale>
                                      <p:cBhvr>
                                        <p:cTn id="17" dur="7">
                                          <p:stCondLst>
                                            <p:cond delay="411"/>
                                          </p:stCondLst>
                                        </p:cTn>
                                        <p:tgtEl>
                                          <p:spTgt spid="2"/>
                                        </p:tgtEl>
                                      </p:cBhvr>
                                      <p:to x="100000" y="90000"/>
                                    </p:animScale>
                                    <p:animScale>
                                      <p:cBhvr>
                                        <p:cTn id="18" dur="42" decel="50000">
                                          <p:stCondLst>
                                            <p:cond delay="417"/>
                                          </p:stCondLst>
                                        </p:cTn>
                                        <p:tgtEl>
                                          <p:spTgt spid="2"/>
                                        </p:tgtEl>
                                      </p:cBhvr>
                                      <p:to x="100000" y="100000"/>
                                    </p:animScale>
                                    <p:animScale>
                                      <p:cBhvr>
                                        <p:cTn id="19" dur="7">
                                          <p:stCondLst>
                                            <p:cond delay="452"/>
                                          </p:stCondLst>
                                        </p:cTn>
                                        <p:tgtEl>
                                          <p:spTgt spid="2"/>
                                        </p:tgtEl>
                                      </p:cBhvr>
                                      <p:to x="100000" y="95000"/>
                                    </p:animScale>
                                    <p:animScale>
                                      <p:cBhvr>
                                        <p:cTn id="20" dur="42" decel="50000">
                                          <p:stCondLst>
                                            <p:cond delay="459"/>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dirty="0"/>
          </a:p>
        </p:txBody>
      </p:sp>
      <p:sp>
        <p:nvSpPr>
          <p:cNvPr id="4" name="Rectangle 1"/>
          <p:cNvSpPr>
            <a:spLocks noChangeArrowheads="1"/>
          </p:cNvSpPr>
          <p:nvPr/>
        </p:nvSpPr>
        <p:spPr bwMode="auto">
          <a:xfrm>
            <a:off x="467544" y="1012125"/>
            <a:ext cx="8208912" cy="429148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19025" rIns="0" bIns="11902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85800"/>
            <a:r>
              <a:rPr lang="en-US" altLang="en-US" b="1" dirty="0">
                <a:solidFill>
                  <a:srgbClr val="214495"/>
                </a:solidFill>
                <a:latin typeface="Montserrat"/>
              </a:rPr>
              <a:t>KS2 Pencil Case – </a:t>
            </a:r>
            <a:r>
              <a:rPr lang="en-US" altLang="en-US" b="1" i="1" dirty="0">
                <a:solidFill>
                  <a:srgbClr val="214495"/>
                </a:solidFill>
                <a:latin typeface="Montserrat"/>
              </a:rPr>
              <a:t>must be see through and small</a:t>
            </a:r>
          </a:p>
          <a:p>
            <a:pPr defTabSz="685800"/>
            <a:r>
              <a:rPr lang="en-US" altLang="en-US" sz="975" dirty="0">
                <a:solidFill>
                  <a:srgbClr val="363636"/>
                </a:solidFill>
                <a:latin typeface="Roboto"/>
              </a:rPr>
              <a:t>                                  </a:t>
            </a:r>
          </a:p>
          <a:p>
            <a:pPr defTabSz="685800"/>
            <a:r>
              <a:rPr lang="en-US" altLang="en-US" sz="1350" dirty="0">
                <a:solidFill>
                  <a:srgbClr val="363636"/>
                </a:solidFill>
                <a:latin typeface="Roboto"/>
              </a:rPr>
              <a:t>Children in KS2 (Y3 to Y6) need to bring their own pencil case to school, however please can we ask that these are see through small and only contain the necessary items. Large pencil cases are hard to store in the children’s trays and expensive, unnecessary stationery can easily get lost.</a:t>
            </a:r>
          </a:p>
          <a:p>
            <a:pPr defTabSz="685800"/>
            <a:endParaRPr lang="en-US" altLang="en-US" sz="975" dirty="0">
              <a:solidFill>
                <a:srgbClr val="363636"/>
              </a:solidFill>
              <a:latin typeface="Roboto"/>
            </a:endParaRPr>
          </a:p>
          <a:p>
            <a:pPr defTabSz="685800"/>
            <a:r>
              <a:rPr lang="en-US" altLang="en-US" sz="975" u="sng" dirty="0">
                <a:solidFill>
                  <a:srgbClr val="363636"/>
                </a:solidFill>
                <a:latin typeface="Roboto"/>
              </a:rPr>
              <a:t>All children need the following</a:t>
            </a:r>
            <a:r>
              <a:rPr lang="en-US" altLang="en-US" sz="975" dirty="0">
                <a:solidFill>
                  <a:srgbClr val="363636"/>
                </a:solidFill>
                <a:latin typeface="Roboto"/>
              </a:rPr>
              <a:t>:                                                                    </a:t>
            </a:r>
          </a:p>
          <a:p>
            <a:pPr defTabSz="685800">
              <a:buFontTx/>
              <a:buChar char="•"/>
            </a:pPr>
            <a:r>
              <a:rPr lang="en-US" altLang="en-US" sz="975" dirty="0">
                <a:solidFill>
                  <a:srgbClr val="363636"/>
                </a:solidFill>
                <a:latin typeface="Roboto"/>
              </a:rPr>
              <a:t>HB pencil (and spare)                                                                                    </a:t>
            </a:r>
          </a:p>
          <a:p>
            <a:pPr defTabSz="685800">
              <a:buFontTx/>
              <a:buChar char="•"/>
            </a:pPr>
            <a:r>
              <a:rPr lang="en-US" altLang="en-US" sz="975" dirty="0">
                <a:solidFill>
                  <a:srgbClr val="363636"/>
                </a:solidFill>
                <a:latin typeface="Roboto"/>
              </a:rPr>
              <a:t>Blue fibre tip handwriting pen           </a:t>
            </a:r>
          </a:p>
          <a:p>
            <a:pPr defTabSz="685800">
              <a:buFontTx/>
              <a:buChar char="•"/>
            </a:pPr>
            <a:r>
              <a:rPr lang="en-US" altLang="en-US" sz="975" dirty="0">
                <a:solidFill>
                  <a:srgbClr val="363636"/>
                </a:solidFill>
                <a:latin typeface="Roboto"/>
              </a:rPr>
              <a:t>Small selection of colouring pencils                                                           </a:t>
            </a:r>
          </a:p>
          <a:p>
            <a:pPr defTabSz="685800">
              <a:buFontTx/>
              <a:buChar char="•"/>
            </a:pPr>
            <a:r>
              <a:rPr lang="en-US" altLang="en-US" sz="975" dirty="0">
                <a:solidFill>
                  <a:srgbClr val="363636"/>
                </a:solidFill>
                <a:latin typeface="Roboto"/>
              </a:rPr>
              <a:t>Whiteboard pen        </a:t>
            </a:r>
          </a:p>
          <a:p>
            <a:pPr defTabSz="685800">
              <a:buFontTx/>
              <a:buChar char="•"/>
            </a:pPr>
            <a:r>
              <a:rPr lang="en-US" altLang="en-US" sz="975" dirty="0">
                <a:solidFill>
                  <a:srgbClr val="363636"/>
                </a:solidFill>
                <a:latin typeface="Roboto"/>
              </a:rPr>
              <a:t>Small children’s scissors                                                                                      </a:t>
            </a:r>
          </a:p>
          <a:p>
            <a:pPr defTabSz="685800">
              <a:buFontTx/>
              <a:buChar char="•"/>
            </a:pPr>
            <a:r>
              <a:rPr lang="en-US" altLang="en-US" sz="975" dirty="0">
                <a:solidFill>
                  <a:srgbClr val="363636"/>
                </a:solidFill>
                <a:latin typeface="Roboto"/>
              </a:rPr>
              <a:t>Pritt Stick                                                                                                         </a:t>
            </a:r>
          </a:p>
          <a:p>
            <a:pPr defTabSz="685800">
              <a:buFontTx/>
              <a:buChar char="•"/>
            </a:pPr>
            <a:r>
              <a:rPr lang="en-US" altLang="en-US" sz="975" dirty="0">
                <a:solidFill>
                  <a:srgbClr val="363636"/>
                </a:solidFill>
                <a:latin typeface="Roboto"/>
              </a:rPr>
              <a:t>15cm ruler                                                                                                      </a:t>
            </a:r>
          </a:p>
          <a:p>
            <a:pPr defTabSz="685800">
              <a:buFontTx/>
              <a:buChar char="•"/>
            </a:pPr>
            <a:r>
              <a:rPr lang="en-US" altLang="en-US" sz="975" dirty="0">
                <a:solidFill>
                  <a:srgbClr val="363636"/>
                </a:solidFill>
                <a:latin typeface="Roboto"/>
              </a:rPr>
              <a:t>Eraser</a:t>
            </a:r>
          </a:p>
          <a:p>
            <a:pPr defTabSz="685800">
              <a:buFontTx/>
              <a:buChar char="•"/>
            </a:pPr>
            <a:r>
              <a:rPr lang="en-US" altLang="en-US" sz="975" dirty="0">
                <a:solidFill>
                  <a:srgbClr val="363636"/>
                </a:solidFill>
                <a:latin typeface="Roboto"/>
              </a:rPr>
              <a:t>Small pencil sharpener</a:t>
            </a:r>
          </a:p>
          <a:p>
            <a:pPr defTabSz="685800">
              <a:buFontTx/>
              <a:buChar char="•"/>
            </a:pPr>
            <a:endParaRPr lang="en-US" altLang="en-US" sz="975" dirty="0">
              <a:solidFill>
                <a:srgbClr val="363636"/>
              </a:solidFill>
              <a:latin typeface="Roboto"/>
            </a:endParaRPr>
          </a:p>
          <a:p>
            <a:pPr defTabSz="685800"/>
            <a:r>
              <a:rPr lang="en-US" altLang="en-US" sz="975" u="sng" dirty="0">
                <a:solidFill>
                  <a:srgbClr val="363636"/>
                </a:solidFill>
                <a:latin typeface="Roboto"/>
              </a:rPr>
              <a:t>Not needed</a:t>
            </a:r>
            <a:r>
              <a:rPr lang="en-US" altLang="en-US" sz="975" dirty="0">
                <a:solidFill>
                  <a:srgbClr val="363636"/>
                </a:solidFill>
                <a:latin typeface="Roboto"/>
              </a:rPr>
              <a:t>:</a:t>
            </a:r>
          </a:p>
          <a:p>
            <a:pPr defTabSz="685800">
              <a:buFontTx/>
              <a:buChar char="•"/>
            </a:pPr>
            <a:r>
              <a:rPr lang="en-US" altLang="en-US" sz="975" dirty="0">
                <a:solidFill>
                  <a:srgbClr val="363636"/>
                </a:solidFill>
                <a:latin typeface="Roboto"/>
              </a:rPr>
              <a:t>Felt tip pens</a:t>
            </a:r>
          </a:p>
          <a:p>
            <a:pPr defTabSz="685800">
              <a:buFontTx/>
              <a:buChar char="•"/>
            </a:pPr>
            <a:r>
              <a:rPr lang="en-US" altLang="en-US" sz="975" dirty="0">
                <a:solidFill>
                  <a:srgbClr val="363636"/>
                </a:solidFill>
                <a:latin typeface="Roboto"/>
              </a:rPr>
              <a:t>Sharpie pens</a:t>
            </a:r>
          </a:p>
          <a:p>
            <a:pPr defTabSz="685800">
              <a:buFontTx/>
              <a:buChar char="•"/>
            </a:pPr>
            <a:r>
              <a:rPr lang="en-US" altLang="en-US" sz="975" dirty="0">
                <a:solidFill>
                  <a:srgbClr val="363636"/>
                </a:solidFill>
                <a:latin typeface="Roboto"/>
              </a:rPr>
              <a:t>Gel pens</a:t>
            </a:r>
          </a:p>
          <a:p>
            <a:pPr defTabSz="685800">
              <a:buFontTx/>
              <a:buChar char="•"/>
            </a:pPr>
            <a:r>
              <a:rPr lang="en-US" altLang="en-US" sz="975" dirty="0">
                <a:solidFill>
                  <a:srgbClr val="363636"/>
                </a:solidFill>
                <a:latin typeface="Roboto"/>
              </a:rPr>
              <a:t>Ink eraser</a:t>
            </a:r>
          </a:p>
          <a:p>
            <a:pPr defTabSz="685800">
              <a:buFontTx/>
              <a:buChar char="•"/>
            </a:pPr>
            <a:r>
              <a:rPr lang="en-US" altLang="en-US" sz="975" dirty="0">
                <a:solidFill>
                  <a:srgbClr val="363636"/>
                </a:solidFill>
                <a:latin typeface="Roboto"/>
              </a:rPr>
              <a:t>Compass / set square</a:t>
            </a:r>
          </a:p>
          <a:p>
            <a:pPr defTabSz="685800">
              <a:buFontTx/>
              <a:buChar char="•"/>
            </a:pPr>
            <a:r>
              <a:rPr lang="en-US" altLang="en-US" sz="975" dirty="0">
                <a:solidFill>
                  <a:srgbClr val="363636"/>
                </a:solidFill>
                <a:latin typeface="Roboto"/>
              </a:rPr>
              <a:t>Any novelty item; please no erasers, pencil sharpeners, pens, pencils that could cause a distraction</a:t>
            </a:r>
          </a:p>
          <a:p>
            <a:pPr defTabSz="685800"/>
            <a:r>
              <a:rPr lang="en-US" altLang="en-US" sz="975" dirty="0">
                <a:solidFill>
                  <a:srgbClr val="363636"/>
                </a:solidFill>
                <a:latin typeface="Roboto"/>
              </a:rPr>
              <a:t> </a:t>
            </a:r>
          </a:p>
        </p:txBody>
      </p:sp>
      <p:pic>
        <p:nvPicPr>
          <p:cNvPr id="1026" name="Picture 2" descr="https://www.manorcroftschool.co.uk/_site/data/images/news/74/main-Pencil%20Cas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56" y="-21365767"/>
            <a:ext cx="1928813" cy="152876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3"/>
          <a:srcRect t="8302" b="3940"/>
          <a:stretch/>
        </p:blipFill>
        <p:spPr>
          <a:xfrm>
            <a:off x="5623560" y="2346415"/>
            <a:ext cx="1620990" cy="1640536"/>
          </a:xfrm>
          <a:prstGeom prst="rect">
            <a:avLst/>
          </a:prstGeom>
        </p:spPr>
      </p:pic>
    </p:spTree>
    <p:extLst>
      <p:ext uri="{BB962C8B-B14F-4D97-AF65-F5344CB8AC3E}">
        <p14:creationId xmlns:p14="http://schemas.microsoft.com/office/powerpoint/2010/main" val="35290420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Water bottles &amp; Snack</a:t>
            </a:r>
            <a:r>
              <a:rPr lang="en-GB" dirty="0">
                <a:sym typeface="Webdings" panose="05030102010509060703" pitchFamily="18" charset="2"/>
              </a:rPr>
              <a:t></a:t>
            </a:r>
            <a:endParaRPr lang="en-GB" dirty="0"/>
          </a:p>
        </p:txBody>
      </p:sp>
      <p:sp>
        <p:nvSpPr>
          <p:cNvPr id="3" name="Content Placeholder 2"/>
          <p:cNvSpPr>
            <a:spLocks noGrp="1"/>
          </p:cNvSpPr>
          <p:nvPr>
            <p:ph idx="1"/>
          </p:nvPr>
        </p:nvSpPr>
        <p:spPr/>
        <p:txBody>
          <a:bodyPr>
            <a:normAutofit/>
          </a:bodyPr>
          <a:lstStyle/>
          <a:p>
            <a:r>
              <a:rPr lang="en-GB" dirty="0"/>
              <a:t>Only water bottles with sports cap to avoid spills</a:t>
            </a:r>
          </a:p>
          <a:p>
            <a:r>
              <a:rPr lang="en-GB" dirty="0"/>
              <a:t>No novelty water bottles </a:t>
            </a:r>
          </a:p>
          <a:p>
            <a:r>
              <a:rPr lang="en-GB" dirty="0"/>
              <a:t>Maximum size 750ml (to be refilled when empty)</a:t>
            </a:r>
          </a:p>
          <a:p>
            <a:r>
              <a:rPr lang="en-GB" dirty="0"/>
              <a:t>Only water in the bottles please</a:t>
            </a:r>
          </a:p>
          <a:p>
            <a:r>
              <a:rPr lang="en-GB" dirty="0"/>
              <a:t>Snack; </a:t>
            </a:r>
          </a:p>
          <a:p>
            <a:pPr lvl="1"/>
            <a:r>
              <a:rPr lang="en-GB" dirty="0"/>
              <a:t>Fresh fruit, vegetables, plain bread sticks and/or crackers</a:t>
            </a:r>
          </a:p>
          <a:p>
            <a:pPr lvl="1"/>
            <a:r>
              <a:rPr lang="en-GB" dirty="0"/>
              <a:t>No snacks containing high sugar, salt or fat </a:t>
            </a:r>
            <a:r>
              <a:rPr lang="en-GB" dirty="0" err="1"/>
              <a:t>ie</a:t>
            </a:r>
            <a:r>
              <a:rPr lang="en-GB" dirty="0"/>
              <a:t> fruit winders etc</a:t>
            </a:r>
          </a:p>
          <a:p>
            <a:pPr marL="342900" lvl="1" indent="0">
              <a:buNone/>
            </a:pPr>
            <a:endParaRPr lang="en-GB" dirty="0"/>
          </a:p>
        </p:txBody>
      </p:sp>
      <p:pic>
        <p:nvPicPr>
          <p:cNvPr id="4" name="Picture 3"/>
          <p:cNvPicPr>
            <a:picLocks noChangeAspect="1"/>
          </p:cNvPicPr>
          <p:nvPr/>
        </p:nvPicPr>
        <p:blipFill rotWithShape="1">
          <a:blip r:embed="rId2"/>
          <a:srcRect t="1346" b="2332"/>
          <a:stretch/>
        </p:blipFill>
        <p:spPr>
          <a:xfrm>
            <a:off x="6275682" y="1301387"/>
            <a:ext cx="1253196" cy="2338251"/>
          </a:xfrm>
          <a:prstGeom prst="rect">
            <a:avLst/>
          </a:prstGeom>
        </p:spPr>
      </p:pic>
      <p:pic>
        <p:nvPicPr>
          <p:cNvPr id="5" name="Picture 4"/>
          <p:cNvPicPr>
            <a:picLocks noChangeAspect="1"/>
          </p:cNvPicPr>
          <p:nvPr/>
        </p:nvPicPr>
        <p:blipFill rotWithShape="1">
          <a:blip r:embed="rId3"/>
          <a:srcRect b="1503"/>
          <a:stretch/>
        </p:blipFill>
        <p:spPr>
          <a:xfrm>
            <a:off x="7528878" y="1131094"/>
            <a:ext cx="1316748" cy="2599985"/>
          </a:xfrm>
          <a:prstGeom prst="rect">
            <a:avLst/>
          </a:prstGeom>
        </p:spPr>
      </p:pic>
    </p:spTree>
    <p:extLst>
      <p:ext uri="{BB962C8B-B14F-4D97-AF65-F5344CB8AC3E}">
        <p14:creationId xmlns:p14="http://schemas.microsoft.com/office/powerpoint/2010/main" val="27693812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3"/>
          <p:cNvSpPr txBox="1"/>
          <p:nvPr/>
        </p:nvSpPr>
        <p:spPr>
          <a:xfrm>
            <a:off x="-88115" y="1143000"/>
            <a:ext cx="9232115" cy="794576"/>
          </a:xfrm>
          <a:prstGeom prst="rect">
            <a:avLst/>
          </a:prstGeom>
        </p:spPr>
        <p:txBody>
          <a:bodyPr wrap="square" lIns="0" tIns="0" rIns="0" bIns="0" rtlCol="0" anchor="t">
            <a:spAutoFit/>
          </a:bodyPr>
          <a:lstStyle/>
          <a:p>
            <a:pPr algn="ctr" defTabSz="685800">
              <a:lnSpc>
                <a:spcPts val="7142"/>
              </a:lnSpc>
            </a:pPr>
            <a:r>
              <a:rPr lang="en-US" sz="3300" dirty="0">
                <a:solidFill>
                  <a:srgbClr val="22423D"/>
                </a:solidFill>
                <a:latin typeface="Calibri Light" panose="020F0302020204030204"/>
              </a:rPr>
              <a:t>How can you help?</a:t>
            </a:r>
          </a:p>
        </p:txBody>
      </p:sp>
      <p:sp>
        <p:nvSpPr>
          <p:cNvPr id="8" name="Rectangle 7"/>
          <p:cNvSpPr/>
          <p:nvPr/>
        </p:nvSpPr>
        <p:spPr>
          <a:xfrm>
            <a:off x="685800" y="2157734"/>
            <a:ext cx="7543800" cy="3785652"/>
          </a:xfrm>
          <a:prstGeom prst="rect">
            <a:avLst/>
          </a:prstGeom>
        </p:spPr>
        <p:txBody>
          <a:bodyPr wrap="square">
            <a:spAutoFit/>
          </a:bodyPr>
          <a:lstStyle/>
          <a:p>
            <a:pPr marL="342900" lvl="1" defTabSz="685800"/>
            <a:r>
              <a:rPr lang="en-GB" sz="2000" dirty="0">
                <a:solidFill>
                  <a:prstClr val="black"/>
                </a:solidFill>
                <a:latin typeface="Calibri" panose="020F0502020204030204"/>
              </a:rPr>
              <a:t>It is important that we have a fair and consistent approach to our school rules therefore please support us by following our requests.  </a:t>
            </a:r>
          </a:p>
          <a:p>
            <a:pPr marL="342900" lvl="1" defTabSz="685800"/>
            <a:endParaRPr lang="en-GB" sz="2000" dirty="0">
              <a:solidFill>
                <a:prstClr val="black"/>
              </a:solidFill>
              <a:latin typeface="Calibri" panose="020F0502020204030204"/>
            </a:endParaRPr>
          </a:p>
          <a:p>
            <a:pPr marL="342900" lvl="1" defTabSz="685800"/>
            <a:r>
              <a:rPr lang="en-GB" sz="2000" dirty="0">
                <a:solidFill>
                  <a:prstClr val="black"/>
                </a:solidFill>
                <a:latin typeface="Calibri" panose="020F0502020204030204"/>
              </a:rPr>
              <a:t>It is particularly important for you to ensure </a:t>
            </a:r>
            <a:r>
              <a:rPr lang="en-GB" sz="2000" b="1" dirty="0">
                <a:solidFill>
                  <a:prstClr val="black"/>
                </a:solidFill>
                <a:latin typeface="Calibri" panose="020F0502020204030204"/>
              </a:rPr>
              <a:t>your child is following our school behaviour policy</a:t>
            </a:r>
            <a:r>
              <a:rPr lang="en-GB" sz="2000" dirty="0">
                <a:solidFill>
                  <a:prstClr val="black"/>
                </a:solidFill>
                <a:latin typeface="Calibri" panose="020F0502020204030204"/>
              </a:rPr>
              <a:t>, especially if we ask for your support at home.  Also, that they have the correct:</a:t>
            </a:r>
          </a:p>
          <a:p>
            <a:pPr marL="342900" lvl="1" defTabSz="685800"/>
            <a:endParaRPr lang="en-GB" sz="2000" dirty="0">
              <a:solidFill>
                <a:prstClr val="black"/>
              </a:solidFill>
              <a:latin typeface="Calibri" panose="020F0502020204030204"/>
            </a:endParaRPr>
          </a:p>
          <a:p>
            <a:pPr marL="514376" lvl="1" indent="-285764" defTabSz="685800">
              <a:buFont typeface="Arial" panose="020B0604020202020204" pitchFamily="34" charset="0"/>
              <a:buChar char="•"/>
            </a:pPr>
            <a:r>
              <a:rPr lang="en-GB" sz="2000" dirty="0">
                <a:solidFill>
                  <a:prstClr val="black"/>
                </a:solidFill>
                <a:latin typeface="Calibri" panose="020F0502020204030204"/>
              </a:rPr>
              <a:t>Footwear &amp; uniform (including PE uniform)</a:t>
            </a:r>
          </a:p>
          <a:p>
            <a:pPr marL="514376" lvl="1" indent="-285764" defTabSz="685800">
              <a:buFont typeface="Arial" panose="020B0604020202020204" pitchFamily="34" charset="0"/>
              <a:buChar char="•"/>
            </a:pPr>
            <a:r>
              <a:rPr lang="en-GB" sz="2000" dirty="0">
                <a:solidFill>
                  <a:prstClr val="black"/>
                </a:solidFill>
                <a:latin typeface="Calibri" panose="020F0502020204030204"/>
              </a:rPr>
              <a:t>Clear Pencil cases with required contents</a:t>
            </a:r>
          </a:p>
          <a:p>
            <a:pPr marL="514376" lvl="1" indent="-285764" defTabSz="685800">
              <a:buFont typeface="Arial" panose="020B0604020202020204" pitchFamily="34" charset="0"/>
              <a:buChar char="•"/>
            </a:pPr>
            <a:r>
              <a:rPr lang="en-GB" sz="2000" dirty="0">
                <a:solidFill>
                  <a:prstClr val="black"/>
                </a:solidFill>
                <a:latin typeface="Calibri" panose="020F0502020204030204"/>
              </a:rPr>
              <a:t>Water bottle with pop lid to avoid spills</a:t>
            </a:r>
          </a:p>
          <a:p>
            <a:pPr marL="514376" lvl="1" indent="-285764" defTabSz="685800">
              <a:buFont typeface="Arial" panose="020B0604020202020204" pitchFamily="34" charset="0"/>
              <a:buChar char="•"/>
            </a:pPr>
            <a:r>
              <a:rPr lang="en-GB" sz="2000" dirty="0">
                <a:solidFill>
                  <a:prstClr val="black"/>
                </a:solidFill>
                <a:latin typeface="Calibri" panose="020F0502020204030204"/>
              </a:rPr>
              <a:t>No high sugar or salt snacks</a:t>
            </a:r>
          </a:p>
          <a:p>
            <a:pPr marL="342900" lvl="1" defTabSz="685800"/>
            <a:endParaRPr lang="en-GB" sz="2000" dirty="0">
              <a:solidFill>
                <a:prstClr val="black"/>
              </a:solidFill>
              <a:latin typeface="Calibri" panose="020F0502020204030204"/>
            </a:endParaRPr>
          </a:p>
        </p:txBody>
      </p:sp>
    </p:spTree>
    <p:extLst>
      <p:ext uri="{BB962C8B-B14F-4D97-AF65-F5344CB8AC3E}">
        <p14:creationId xmlns:p14="http://schemas.microsoft.com/office/powerpoint/2010/main" val="5511274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593B2-6E95-4FE4-B726-DF5E41DE0F92}"/>
              </a:ext>
            </a:extLst>
          </p:cNvPr>
          <p:cNvSpPr txBox="1">
            <a:spLocks/>
          </p:cNvSpPr>
          <p:nvPr/>
        </p:nvSpPr>
        <p:spPr>
          <a:xfrm>
            <a:off x="1130367" y="1124744"/>
            <a:ext cx="7467600" cy="1143000"/>
          </a:xfrm>
          <a:prstGeom prst="rect">
            <a:avLst/>
          </a:prstGeom>
        </p:spPr>
        <p:txBody>
          <a:bodyPr>
            <a:normAutofit/>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GB" sz="3200" dirty="0">
                <a:solidFill>
                  <a:srgbClr val="0070C0"/>
                </a:solidFill>
                <a:latin typeface="Comic Sans MS" panose="030F0702030302020204" pitchFamily="66" charset="0"/>
              </a:rPr>
              <a:t>Any questions?</a:t>
            </a:r>
          </a:p>
        </p:txBody>
      </p:sp>
      <p:pic>
        <p:nvPicPr>
          <p:cNvPr id="3" name="Picture 2" descr="http://www.cliparthut.com/clip-arts/674/google-question-mark-clip-art-674074.jpg">
            <a:extLst>
              <a:ext uri="{FF2B5EF4-FFF2-40B4-BE49-F238E27FC236}">
                <a16:creationId xmlns:a16="http://schemas.microsoft.com/office/drawing/2014/main" id="{42D9DB7A-A958-4535-963A-6D706C14BB06}"/>
              </a:ext>
            </a:extLst>
          </p:cNvPr>
          <p:cNvPicPr>
            <a:picLocks noChangeAspect="1" noChangeArrowheads="1"/>
          </p:cNvPicPr>
          <p:nvPr/>
        </p:nvPicPr>
        <p:blipFill>
          <a:blip r:embed="rId4" cstate="print"/>
          <a:srcRect/>
          <a:stretch>
            <a:fillRect/>
          </a:stretch>
        </p:blipFill>
        <p:spPr bwMode="auto">
          <a:xfrm>
            <a:off x="3923928" y="2780928"/>
            <a:ext cx="2486025" cy="2771776"/>
          </a:xfrm>
          <a:prstGeom prst="rect">
            <a:avLst/>
          </a:prstGeom>
          <a:noFill/>
        </p:spPr>
      </p:pic>
      <p:pic>
        <p:nvPicPr>
          <p:cNvPr id="8" name="Audio 7">
            <a:hlinkClick r:id="" action="ppaction://media"/>
            <a:extLst>
              <a:ext uri="{FF2B5EF4-FFF2-40B4-BE49-F238E27FC236}">
                <a16:creationId xmlns:a16="http://schemas.microsoft.com/office/drawing/2014/main" id="{07D76D08-927F-4EDA-88E5-FF348A3CBBD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428068930"/>
      </p:ext>
    </p:extLst>
  </p:cSld>
  <p:clrMapOvr>
    <a:masterClrMapping/>
  </p:clrMapOvr>
  <mc:AlternateContent xmlns:mc="http://schemas.openxmlformats.org/markup-compatibility/2006" xmlns:p14="http://schemas.microsoft.com/office/powerpoint/2010/main">
    <mc:Choice Requires="p14">
      <p:transition spd="slow" p14:dur="2000" advTm="19792"/>
    </mc:Choice>
    <mc:Fallback xmlns="">
      <p:transition spd="slow" advTm="197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9"/>
</p:tagLst>
</file>

<file path=ppt/tags/tag2.xml><?xml version="1.0" encoding="utf-8"?>
<p:tagLst xmlns:a="http://schemas.openxmlformats.org/drawingml/2006/main" xmlns:r="http://schemas.openxmlformats.org/officeDocument/2006/relationships" xmlns:p="http://schemas.openxmlformats.org/presentationml/2006/main">
  <p:tag name="TIMING" val="|4.7|0.8|0.8|0.7|0.7|0.9|0.7|0.9|0.9|0.9"/>
</p:tagLst>
</file>

<file path=ppt/tags/tag3.xml><?xml version="1.0" encoding="utf-8"?>
<p:tagLst xmlns:a="http://schemas.openxmlformats.org/drawingml/2006/main" xmlns:r="http://schemas.openxmlformats.org/officeDocument/2006/relationships" xmlns:p="http://schemas.openxmlformats.org/presentationml/2006/main">
  <p:tag name="TIMING" val="|1.8|6.6|5.1"/>
</p:tagLst>
</file>

<file path=ppt/tags/tag4.xml><?xml version="1.0" encoding="utf-8"?>
<p:tagLst xmlns:a="http://schemas.openxmlformats.org/drawingml/2006/main" xmlns:r="http://schemas.openxmlformats.org/officeDocument/2006/relationships" xmlns:p="http://schemas.openxmlformats.org/presentationml/2006/main">
  <p:tag name="TIMING" val="|3.2|6.5|7.6"/>
</p:tagLst>
</file>

<file path=ppt/tags/tag5.xml><?xml version="1.0" encoding="utf-8"?>
<p:tagLst xmlns:a="http://schemas.openxmlformats.org/drawingml/2006/main" xmlns:r="http://schemas.openxmlformats.org/officeDocument/2006/relationships" xmlns:p="http://schemas.openxmlformats.org/presentationml/2006/main">
  <p:tag name="TIMING" val="|2.2|2.3|1.3|1.9|2.1|4.4|1.3"/>
</p:tagLst>
</file>

<file path=ppt/tags/tag6.xml><?xml version="1.0" encoding="utf-8"?>
<p:tagLst xmlns:a="http://schemas.openxmlformats.org/drawingml/2006/main" xmlns:r="http://schemas.openxmlformats.org/officeDocument/2006/relationships" xmlns:p="http://schemas.openxmlformats.org/presentationml/2006/main">
  <p:tag name="TIMING" val="|2.4|8.8"/>
</p:tagLst>
</file>

<file path=ppt/tags/tag7.xml><?xml version="1.0" encoding="utf-8"?>
<p:tagLst xmlns:a="http://schemas.openxmlformats.org/drawingml/2006/main" xmlns:r="http://schemas.openxmlformats.org/officeDocument/2006/relationships" xmlns:p="http://schemas.openxmlformats.org/presentationml/2006/main">
  <p:tag name="TIMING" val="|2.3|1.8|6.4|8.1|0.8"/>
</p:tagLst>
</file>

<file path=ppt/tags/tag8.xml><?xml version="1.0" encoding="utf-8"?>
<p:tagLst xmlns:a="http://schemas.openxmlformats.org/drawingml/2006/main" xmlns:r="http://schemas.openxmlformats.org/officeDocument/2006/relationships" xmlns:p="http://schemas.openxmlformats.org/presentationml/2006/main">
  <p:tag name="TIMING" val="|1.1|15.3|7.2|23.8"/>
</p:tagLst>
</file>

<file path=ppt/tags/tag9.xml><?xml version="1.0" encoding="utf-8"?>
<p:tagLst xmlns:a="http://schemas.openxmlformats.org/drawingml/2006/main" xmlns:r="http://schemas.openxmlformats.org/officeDocument/2006/relationships" xmlns:p="http://schemas.openxmlformats.org/presentationml/2006/main">
  <p:tag name="TIMING" val="|1.8|2|13.9|3.3"/>
</p:tagLst>
</file>

<file path=ppt/tags/tag10.xml><?xml version="1.0" encoding="utf-8"?>
<p:tagLst xmlns:a="http://schemas.openxmlformats.org/drawingml/2006/main" xmlns:r="http://schemas.openxmlformats.org/officeDocument/2006/relationships" xmlns:p="http://schemas.openxmlformats.org/presentationml/2006/main">
  <p:tag name="TIMING" val="|8.9|8.3"/>
</p:tagLst>
</file>

<file path=ppt/tags/tag11.xml><?xml version="1.0" encoding="utf-8"?>
<p:tagLst xmlns:a="http://schemas.openxmlformats.org/drawingml/2006/main" xmlns:r="http://schemas.openxmlformats.org/officeDocument/2006/relationships" xmlns:p="http://schemas.openxmlformats.org/presentationml/2006/main">
  <p:tag name="TIMING" val="|2.5|6.7|1.3|0.9|5.8|0.9|0.8|0.9|4.5"/>
</p:tagLst>
</file>

<file path=ppt/tags/tag12.xml><?xml version="1.0" encoding="utf-8"?>
<p:tagLst xmlns:a="http://schemas.openxmlformats.org/drawingml/2006/main" xmlns:r="http://schemas.openxmlformats.org/officeDocument/2006/relationships" xmlns:p="http://schemas.openxmlformats.org/presentationml/2006/main">
  <p:tag name="TIMING" val="|0.7|4.2|10.5|8.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FA6E98444773541B2FFAA1AD96D1FA1" ma:contentTypeVersion="19" ma:contentTypeDescription="Create a new document." ma:contentTypeScope="" ma:versionID="3c23ea0ad45a3daeffabe567c7829c4e">
  <xsd:schema xmlns:xsd="http://www.w3.org/2001/XMLSchema" xmlns:xs="http://www.w3.org/2001/XMLSchema" xmlns:p="http://schemas.microsoft.com/office/2006/metadata/properties" xmlns:ns2="b7690056-a357-435e-b8ff-9edb59231559" xmlns:ns3="76668642-f934-4610-b993-d2030cf93ae0" targetNamespace="http://schemas.microsoft.com/office/2006/metadata/properties" ma:root="true" ma:fieldsID="431b34227bc0e8a550bd3ef11c5b6275" ns2:_="" ns3:_="">
    <xsd:import namespace="b7690056-a357-435e-b8ff-9edb59231559"/>
    <xsd:import namespace="76668642-f934-4610-b993-d2030cf93ae0"/>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90056-a357-435e-b8ff-9edb5923155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0b1f9e3-a32c-47c2-a0c8-0018341ad02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6668642-f934-4610-b993-d2030cf93ae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60a6596-e18b-4682-aa9e-410f0d070486}" ma:internalName="TaxCatchAll" ma:showField="CatchAllData" ma:web="76668642-f934-4610-b993-d2030cf93ae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76668642-f934-4610-b993-d2030cf93ae0" xsi:nil="true"/>
    <lcf76f155ced4ddcb4097134ff3c332f xmlns="b7690056-a357-435e-b8ff-9edb5923155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6F3614E-9FAB-4B04-A63A-5DE0B02643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90056-a357-435e-b8ff-9edb59231559"/>
    <ds:schemaRef ds:uri="76668642-f934-4610-b993-d2030cf93a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37F4E64-72EF-4C51-9D0A-FCB7FD582148}">
  <ds:schemaRefs>
    <ds:schemaRef ds:uri="http://purl.org/dc/terms/"/>
    <ds:schemaRef ds:uri="76668642-f934-4610-b993-d2030cf93ae0"/>
    <ds:schemaRef ds:uri="http://schemas.microsoft.com/office/2006/documentManagement/types"/>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b7690056-a357-435e-b8ff-9edb59231559"/>
    <ds:schemaRef ds:uri="http://www.w3.org/XML/1998/namespace"/>
    <ds:schemaRef ds:uri="http://purl.org/dc/dcmitype/"/>
  </ds:schemaRefs>
</ds:datastoreItem>
</file>

<file path=customXml/itemProps3.xml><?xml version="1.0" encoding="utf-8"?>
<ds:datastoreItem xmlns:ds="http://schemas.openxmlformats.org/officeDocument/2006/customXml" ds:itemID="{3E668B85-CCFB-4681-B93F-8B59799A741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Concourse</Template>
  <TotalTime>640</TotalTime>
  <Words>2540</Words>
  <Application>Microsoft Office PowerPoint</Application>
  <PresentationFormat>On-screen Show (4:3)</PresentationFormat>
  <Paragraphs>276</Paragraphs>
  <Slides>23</Slides>
  <Notes>8</Notes>
  <HiddenSlides>0</HiddenSlides>
  <MMClips>3</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23</vt:i4>
      </vt:variant>
    </vt:vector>
  </HeadingPairs>
  <TitlesOfParts>
    <vt:vector size="38" baseType="lpstr">
      <vt:lpstr>Arial</vt:lpstr>
      <vt:lpstr>Calibri</vt:lpstr>
      <vt:lpstr>Calibri Light</vt:lpstr>
      <vt:lpstr>Century Gothic</vt:lpstr>
      <vt:lpstr>Comic Sans MS</vt:lpstr>
      <vt:lpstr>Lucida Sans Unicode</vt:lpstr>
      <vt:lpstr>Montserrat</vt:lpstr>
      <vt:lpstr>Roboto</vt:lpstr>
      <vt:lpstr>Verdana</vt:lpstr>
      <vt:lpstr>Wingdings</vt:lpstr>
      <vt:lpstr>Wingdings 2</vt:lpstr>
      <vt:lpstr>Wingdings 3</vt:lpstr>
      <vt:lpstr>Concourse</vt:lpstr>
      <vt:lpstr>Office Theme</vt:lpstr>
      <vt:lpstr>1_Office Theme</vt:lpstr>
      <vt:lpstr>Meet the team   Topaz Class Year 6  – 2025/26</vt:lpstr>
      <vt:lpstr>PowerPoint Presentation</vt:lpstr>
      <vt:lpstr> In September we aim to support children’s learning by:  Building the children’s confidence as learners.  Building on what the children already know.  Using rapid intervention to address misconceptions.  </vt:lpstr>
      <vt:lpstr>Timings for the school day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Expectations for learning and behaviour in Year 6</vt:lpstr>
      <vt:lpstr>PowerPoint Presentation</vt:lpstr>
      <vt:lpstr>PowerPoint Presentation</vt:lpstr>
      <vt:lpstr>PowerPoint Presentation</vt:lpstr>
      <vt:lpstr>Water bottles &amp; Snack</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team evening  Garnet Class Year 4 - 2015/16</dc:title>
  <dc:creator>Hannah L Wickham</dc:creator>
  <cp:lastModifiedBy>Sarah D'Abreo</cp:lastModifiedBy>
  <cp:revision>186</cp:revision>
  <dcterms:created xsi:type="dcterms:W3CDTF">2015-07-12T16:11:46Z</dcterms:created>
  <dcterms:modified xsi:type="dcterms:W3CDTF">2025-07-21T10:15:21Z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0x0101001FA6E98444773541B2FFAA1AD96D1FA1</vt:lpwstr>
  </property>
  <property fmtid="{D5CDD505-2E9C-101B-9397-08002B2CF9AE}" pid="3" name="MediaServiceImageTags">
    <vt:lpwstr/>
  </property>
</Properties>
</file>