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Lst>
  <p:notesMasterIdLst>
    <p:notesMasterId r:id="rId28"/>
  </p:notesMasterIdLst>
  <p:handoutMasterIdLst>
    <p:handoutMasterId r:id="rId29"/>
  </p:handoutMasterIdLst>
  <p:sldIdLst>
    <p:sldId id="256" r:id="rId5"/>
    <p:sldId id="313" r:id="rId6"/>
    <p:sldId id="307" r:id="rId7"/>
    <p:sldId id="324" r:id="rId8"/>
    <p:sldId id="320" r:id="rId9"/>
    <p:sldId id="308" r:id="rId10"/>
    <p:sldId id="259" r:id="rId11"/>
    <p:sldId id="271" r:id="rId12"/>
    <p:sldId id="309" r:id="rId13"/>
    <p:sldId id="263" r:id="rId14"/>
    <p:sldId id="292" r:id="rId15"/>
    <p:sldId id="316" r:id="rId16"/>
    <p:sldId id="317" r:id="rId17"/>
    <p:sldId id="280" r:id="rId18"/>
    <p:sldId id="264" r:id="rId19"/>
    <p:sldId id="314" r:id="rId20"/>
    <p:sldId id="312" r:id="rId21"/>
    <p:sldId id="315" r:id="rId22"/>
    <p:sldId id="319" r:id="rId23"/>
    <p:sldId id="322" r:id="rId24"/>
    <p:sldId id="325" r:id="rId25"/>
    <p:sldId id="321" r:id="rId26"/>
    <p:sldId id="281" r:id="rId2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FCC1BC-0FE5-349D-7DC0-961F44D67FD6}" v="1428" dt="2023-06-20T21:36:46.368"/>
    <p1510:client id="{3F59425A-9680-1910-2CE6-84E9BE192F14}" v="650" dt="2023-06-20T21:27:09.589"/>
    <p1510:client id="{68A460CB-58AD-B6F3-5C05-29A9A24BE95C}" v="10" dt="2023-06-21T09:34:27.511"/>
    <p1510:client id="{89522513-1192-12E6-3F3A-534994623CF2}" v="1958" dt="2023-06-21T09:32:51.7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99" autoAdjust="0"/>
    <p:restoredTop sz="94660"/>
  </p:normalViewPr>
  <p:slideViewPr>
    <p:cSldViewPr snapToGrid="0">
      <p:cViewPr varScale="1">
        <p:scale>
          <a:sx n="83" d="100"/>
          <a:sy n="83" d="100"/>
        </p:scale>
        <p:origin x="1474"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BCF3BAD-5B3B-4716-AA05-E568F2CC6F67}" type="datetimeFigureOut">
              <a:rPr lang="en-GB" smtClean="0"/>
              <a:t>08/07/2025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F796F97-4CD6-42DF-88F0-EED860FC18DE}" type="slidenum">
              <a:rPr lang="en-GB" smtClean="0"/>
              <a:t>‹#›</a:t>
            </a:fld>
            <a:endParaRPr lang="en-GB"/>
          </a:p>
        </p:txBody>
      </p:sp>
    </p:spTree>
    <p:extLst>
      <p:ext uri="{BB962C8B-B14F-4D97-AF65-F5344CB8AC3E}">
        <p14:creationId xmlns:p14="http://schemas.microsoft.com/office/powerpoint/2010/main" val="35391605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F4E2AC4-B50E-4D79-9CF2-080365476528}" type="datetimeFigureOut">
              <a:rPr lang="en-GB" smtClean="0"/>
              <a:pPr/>
              <a:t>08/07/2025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1CA0655-54CF-49B0-827C-2F44165B2B76}" type="slidenum">
              <a:rPr lang="en-GB" smtClean="0"/>
              <a:pPr/>
              <a:t>‹#›</a:t>
            </a:fld>
            <a:endParaRPr lang="en-GB"/>
          </a:p>
        </p:txBody>
      </p:sp>
    </p:spTree>
    <p:extLst>
      <p:ext uri="{BB962C8B-B14F-4D97-AF65-F5344CB8AC3E}">
        <p14:creationId xmlns:p14="http://schemas.microsoft.com/office/powerpoint/2010/main" val="375159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GB"/>
              <a:t>Fruit for snack please unless your child has a specific need in which case please talk to us. We  aim to be a healthy school and many snacks for children have hidden sugar. No nuts or chocolate.</a:t>
            </a:r>
          </a:p>
        </p:txBody>
      </p:sp>
      <p:sp>
        <p:nvSpPr>
          <p:cNvPr id="4" name="Slide Number Placeholder 3"/>
          <p:cNvSpPr>
            <a:spLocks noGrp="1"/>
          </p:cNvSpPr>
          <p:nvPr>
            <p:ph type="sldNum" sz="quarter" idx="10"/>
          </p:nvPr>
        </p:nvSpPr>
        <p:spPr/>
        <p:txBody>
          <a:bodyPr/>
          <a:lstStyle/>
          <a:p>
            <a:fld id="{E8EBB23D-82E5-4728-8C4D-03A234C35AC6}" type="slidenum">
              <a:rPr lang="en-GB" smtClean="0"/>
              <a:pPr/>
              <a:t>3</a:t>
            </a:fld>
            <a:endParaRPr lang="en-GB"/>
          </a:p>
        </p:txBody>
      </p:sp>
      <p:sp>
        <p:nvSpPr>
          <p:cNvPr id="2" name="Slide Image Placeholder 1"/>
          <p:cNvSpPr>
            <a:spLocks noGrp="1" noRot="1" noChangeAspect="1"/>
          </p:cNvSpPr>
          <p:nvPr>
            <p:ph type="sldImg"/>
          </p:nvPr>
        </p:nvSpPr>
        <p:spPr>
          <a:xfrm>
            <a:off x="823913" y="469900"/>
            <a:ext cx="5448300" cy="4086225"/>
          </a:xfrm>
        </p:spPr>
      </p:sp>
    </p:spTree>
    <p:extLst>
      <p:ext uri="{BB962C8B-B14F-4D97-AF65-F5344CB8AC3E}">
        <p14:creationId xmlns:p14="http://schemas.microsoft.com/office/powerpoint/2010/main" val="182437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If</a:t>
            </a:r>
            <a:r>
              <a:rPr lang="en-GB" baseline="0"/>
              <a:t> your child is struggling with separation they can become more upset with long drawn out goodbyes. It is best to say a quick goodbye and leave. They will be fine! This may change depending on Covid-19-we will keep you updated with regard to new drop off and pick up arrangements</a:t>
            </a:r>
            <a:endParaRPr lang="en-GB"/>
          </a:p>
        </p:txBody>
      </p:sp>
      <p:sp>
        <p:nvSpPr>
          <p:cNvPr id="4" name="Slide Number Placeholder 3"/>
          <p:cNvSpPr>
            <a:spLocks noGrp="1"/>
          </p:cNvSpPr>
          <p:nvPr>
            <p:ph type="sldNum" sz="quarter" idx="10"/>
          </p:nvPr>
        </p:nvSpPr>
        <p:spPr/>
        <p:txBody>
          <a:bodyPr/>
          <a:lstStyle/>
          <a:p>
            <a:fld id="{E8EBB23D-82E5-4728-8C4D-03A234C35AC6}" type="slidenum">
              <a:rPr lang="en-GB" smtClean="0"/>
              <a:pPr/>
              <a:t>6</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300" dirty="0"/>
              <a:t>Everyday your child needs to bring to school their book bag, reading record, snack pot and water bottle. They will have a designated day for </a:t>
            </a:r>
            <a:r>
              <a:rPr lang="en-GB" sz="1300" dirty="0" smtClean="0"/>
              <a:t>PE-</a:t>
            </a:r>
            <a:r>
              <a:rPr lang="en-GB" sz="1300" baseline="0" dirty="0" smtClean="0"/>
              <a:t> Wednesday</a:t>
            </a:r>
            <a:r>
              <a:rPr lang="en-GB" sz="1300" dirty="0" smtClean="0"/>
              <a:t>. </a:t>
            </a:r>
            <a:r>
              <a:rPr lang="en-GB" sz="1300" dirty="0"/>
              <a:t>The Class newsletter will inform you of the PE day for Sapphire. </a:t>
            </a:r>
          </a:p>
          <a:p>
            <a:endParaRPr lang="en-GB" sz="1300" dirty="0"/>
          </a:p>
          <a:p>
            <a:pPr marL="342900" indent="-342900" eaLnBrk="0" hangingPunct="0">
              <a:spcBef>
                <a:spcPct val="20000"/>
              </a:spcBef>
              <a:buFontTx/>
              <a:buChar char="•"/>
              <a:defRPr/>
            </a:pPr>
            <a:r>
              <a:rPr lang="en-GB" sz="1300" dirty="0"/>
              <a:t>Please allow the children to become as independent as possible and let them put their things away. </a:t>
            </a:r>
          </a:p>
          <a:p>
            <a:pPr marL="342900" indent="-342900" eaLnBrk="0" hangingPunct="0">
              <a:spcBef>
                <a:spcPct val="20000"/>
              </a:spcBef>
              <a:buFontTx/>
              <a:buChar char="•"/>
              <a:defRPr/>
            </a:pPr>
            <a:r>
              <a:rPr lang="en-GB" sz="1300" dirty="0"/>
              <a:t>After half term we would like all the children to be entering the classroom unaccompanied in the morning.</a:t>
            </a:r>
          </a:p>
          <a:p>
            <a:r>
              <a:rPr lang="en-GB" sz="1300" dirty="0"/>
              <a:t>Please ensure that everything the children bring to school has their name on it. Even socks and underwear! Please ensure that your child knows where the label is and that they are able to recognise it. </a:t>
            </a:r>
          </a:p>
          <a:p>
            <a:pPr marL="342900" indent="-342900" eaLnBrk="0" hangingPunct="0">
              <a:spcBef>
                <a:spcPct val="20000"/>
              </a:spcBef>
              <a:buFontTx/>
              <a:buChar char="•"/>
              <a:defRPr/>
            </a:pPr>
            <a:r>
              <a:rPr lang="en-GB" sz="1300" dirty="0"/>
              <a:t>The children can not have a backpack, they need to have a book bag that fits into their tray and their PE kit in a drawstring bag.</a:t>
            </a:r>
            <a:r>
              <a:rPr lang="en-GB" sz="1200" b="1" kern="0" dirty="0">
                <a:solidFill>
                  <a:srgbClr val="0000CC"/>
                </a:solidFill>
                <a:effectLst/>
                <a:latin typeface="Comic Sans MS" pitchFamily="66" charset="0"/>
                <a:cs typeface="+mn-cs"/>
              </a:rPr>
              <a:t> Book bags :</a:t>
            </a:r>
            <a:r>
              <a:rPr lang="en-GB" sz="1200" kern="0" dirty="0">
                <a:solidFill>
                  <a:srgbClr val="0000CC"/>
                </a:solidFill>
                <a:effectLst/>
                <a:latin typeface="Comic Sans MS" pitchFamily="66" charset="0"/>
              </a:rPr>
              <a:t>Please use a school book bag as they fit in trays well</a:t>
            </a:r>
            <a:endParaRPr lang="en-GB" sz="1200" kern="0" dirty="0">
              <a:solidFill>
                <a:srgbClr val="0000CC"/>
              </a:solidFill>
              <a:latin typeface="Comic Sans MS" pitchFamily="66" charset="0"/>
            </a:endParaRPr>
          </a:p>
          <a:p>
            <a:pPr marL="342900" indent="-342900" eaLnBrk="0" hangingPunct="0">
              <a:spcBef>
                <a:spcPct val="20000"/>
              </a:spcBef>
              <a:buFontTx/>
              <a:buChar char="•"/>
              <a:defRPr/>
            </a:pPr>
            <a:r>
              <a:rPr lang="en-GB" sz="1200" b="1" kern="0" dirty="0">
                <a:solidFill>
                  <a:srgbClr val="0000CC"/>
                </a:solidFill>
                <a:effectLst/>
                <a:latin typeface="Comic Sans MS" pitchFamily="66" charset="0"/>
                <a:cs typeface="+mn-cs"/>
              </a:rPr>
              <a:t>P.E. bags: </a:t>
            </a:r>
            <a:r>
              <a:rPr lang="en-GB" sz="1200" kern="0" dirty="0">
                <a:solidFill>
                  <a:srgbClr val="0000CC"/>
                </a:solidFill>
                <a:effectLst/>
                <a:latin typeface="Comic Sans MS" pitchFamily="66" charset="0"/>
                <a:cs typeface="+mn-cs"/>
              </a:rPr>
              <a:t>Please use a school PE bag as they fit well on the pegs in cloakroom</a:t>
            </a:r>
          </a:p>
          <a:p>
            <a:endParaRPr lang="en-GB" sz="1300" dirty="0"/>
          </a:p>
          <a:p>
            <a:endParaRPr lang="en-GB" dirty="0"/>
          </a:p>
        </p:txBody>
      </p:sp>
      <p:sp>
        <p:nvSpPr>
          <p:cNvPr id="4" name="Slide Number Placeholder 3"/>
          <p:cNvSpPr>
            <a:spLocks noGrp="1"/>
          </p:cNvSpPr>
          <p:nvPr>
            <p:ph type="sldNum" sz="quarter" idx="10"/>
          </p:nvPr>
        </p:nvSpPr>
        <p:spPr/>
        <p:txBody>
          <a:bodyPr/>
          <a:lstStyle/>
          <a:p>
            <a:fld id="{E8EBB23D-82E5-4728-8C4D-03A234C35AC6}" type="slidenum">
              <a:rPr lang="en-GB" smtClean="0"/>
              <a:pPr/>
              <a:t>7</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ctr" eaLnBrk="0" hangingPunct="0">
              <a:spcBef>
                <a:spcPct val="20000"/>
              </a:spcBef>
              <a:defRPr/>
            </a:pPr>
            <a:endParaRPr lang="en-GB" sz="1200" kern="0" dirty="0">
              <a:solidFill>
                <a:srgbClr val="0000CC"/>
              </a:solidFill>
              <a:effectLst/>
              <a:latin typeface="Comic Sans MS" pitchFamily="66" charset="0"/>
              <a:cs typeface="+mn-cs"/>
            </a:endParaRPr>
          </a:p>
        </p:txBody>
      </p:sp>
      <p:sp>
        <p:nvSpPr>
          <p:cNvPr id="4" name="Slide Number Placeholder 3"/>
          <p:cNvSpPr>
            <a:spLocks noGrp="1"/>
          </p:cNvSpPr>
          <p:nvPr>
            <p:ph type="sldNum" sz="quarter" idx="10"/>
          </p:nvPr>
        </p:nvSpPr>
        <p:spPr/>
        <p:txBody>
          <a:bodyPr/>
          <a:lstStyle/>
          <a:p>
            <a:fld id="{E8EBB23D-82E5-4728-8C4D-03A234C35AC6}" type="slidenum">
              <a:rPr lang="en-GB" smtClean="0"/>
              <a:pPr/>
              <a:t>8</a:t>
            </a:fld>
            <a:endParaRPr lang="en-GB"/>
          </a:p>
        </p:txBody>
      </p:sp>
    </p:spTree>
    <p:extLst>
      <p:ext uri="{BB962C8B-B14F-4D97-AF65-F5344CB8AC3E}">
        <p14:creationId xmlns:p14="http://schemas.microsoft.com/office/powerpoint/2010/main" val="1235588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8075">
              <a:defRPr/>
            </a:pPr>
            <a:r>
              <a:rPr lang="en-GB" sz="1300"/>
              <a:t>. The boxes are colour coded, this ties in with which level your child is reading (this will be on your child’s reading record).Children</a:t>
            </a:r>
            <a:r>
              <a:rPr lang="en-GB" sz="1300" baseline="0"/>
              <a:t> will be assessed as to which reading level is appropriate for them-w</a:t>
            </a:r>
            <a:r>
              <a:rPr lang="en-GB" sz="1300"/>
              <a:t>e aim to read with and review children’s reading regularly.</a:t>
            </a:r>
          </a:p>
          <a:p>
            <a:r>
              <a:rPr lang="en-GB" kern="0">
                <a:solidFill>
                  <a:srgbClr val="0000CC"/>
                </a:solidFill>
                <a:latin typeface="Comic Sans MS" pitchFamily="66" charset="0"/>
              </a:rPr>
              <a:t>The record book is also an effective way of communicating with the team as we aim to look at it every day however we cannot guarantee this so in the case of an emergency please email or call the office. There will also be a class email to contact</a:t>
            </a:r>
            <a:r>
              <a:rPr lang="en-GB" kern="0" baseline="0">
                <a:solidFill>
                  <a:srgbClr val="0000CC"/>
                </a:solidFill>
                <a:latin typeface="Comic Sans MS" pitchFamily="66" charset="0"/>
              </a:rPr>
              <a:t> the team with but again in an emergency please call the office.</a:t>
            </a:r>
            <a:endParaRPr lang="en-GB" kern="0">
              <a:solidFill>
                <a:srgbClr val="0000CC"/>
              </a:solidFill>
              <a:latin typeface="Comic Sans MS" pitchFamily="66" charset="0"/>
            </a:endParaRPr>
          </a:p>
          <a:p>
            <a:r>
              <a:rPr lang="en-GB" kern="0">
                <a:solidFill>
                  <a:srgbClr val="0000CC"/>
                </a:solidFill>
                <a:latin typeface="Comic Sans MS" pitchFamily="66" charset="0"/>
              </a:rPr>
              <a:t>Reading every day with your child and to them is the most effective thing you can do to promote their progress not only in school but through life! Ideally</a:t>
            </a:r>
            <a:r>
              <a:rPr lang="en-GB" kern="0" baseline="0">
                <a:solidFill>
                  <a:srgbClr val="0000CC"/>
                </a:solidFill>
                <a:latin typeface="Comic Sans MS" pitchFamily="66" charset="0"/>
              </a:rPr>
              <a:t> they will with your help read their reading book and listen to a story with you too.</a:t>
            </a:r>
            <a:endParaRPr lang="en-GB" kern="0">
              <a:solidFill>
                <a:srgbClr val="0000CC"/>
              </a:solidFill>
              <a:latin typeface="Comic Sans MS" pitchFamily="66" charset="0"/>
            </a:endParaRPr>
          </a:p>
          <a:p>
            <a:endParaRPr lang="en-GB"/>
          </a:p>
        </p:txBody>
      </p:sp>
      <p:sp>
        <p:nvSpPr>
          <p:cNvPr id="4" name="Slide Number Placeholder 3"/>
          <p:cNvSpPr>
            <a:spLocks noGrp="1"/>
          </p:cNvSpPr>
          <p:nvPr>
            <p:ph type="sldNum" sz="quarter" idx="10"/>
          </p:nvPr>
        </p:nvSpPr>
        <p:spPr/>
        <p:txBody>
          <a:bodyPr/>
          <a:lstStyle/>
          <a:p>
            <a:fld id="{E8EBB23D-82E5-4728-8C4D-03A234C35AC6}" type="slidenum">
              <a:rPr lang="en-GB" smtClean="0"/>
              <a:pPr/>
              <a:t>10</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14</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8075">
              <a:defRPr/>
            </a:pPr>
            <a:r>
              <a:rPr lang="en-GB"/>
              <a:t>If your child is not going home with you that day, then you need to complete the form in the morning and hand it to one of the team. If you forget please phone through to the office and they will let us know. We do not allow to let your child go home with anyone else unless we have your permission. </a:t>
            </a:r>
          </a:p>
          <a:p>
            <a:endParaRPr lang="en-GB"/>
          </a:p>
        </p:txBody>
      </p:sp>
      <p:sp>
        <p:nvSpPr>
          <p:cNvPr id="4" name="Slide Number Placeholder 3"/>
          <p:cNvSpPr>
            <a:spLocks noGrp="1"/>
          </p:cNvSpPr>
          <p:nvPr>
            <p:ph type="sldNum" sz="quarter" idx="10"/>
          </p:nvPr>
        </p:nvSpPr>
        <p:spPr/>
        <p:txBody>
          <a:bodyPr/>
          <a:lstStyle/>
          <a:p>
            <a:fld id="{E8EBB23D-82E5-4728-8C4D-03A234C35AC6}" type="slidenum">
              <a:rPr lang="en-GB" smtClean="0"/>
              <a:pPr/>
              <a:t>15</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23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CF0BF44-1076-4B06-ABD0-B5169C43A217}" type="datetimeFigureOut">
              <a:rPr lang="en-GB" smtClean="0"/>
              <a:pPr/>
              <a:t>08/07/2025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9EF39AC-86B1-46CF-A2E6-387CEF044C4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CF0BF44-1076-4B06-ABD0-B5169C43A217}" type="datetimeFigureOut">
              <a:rPr lang="en-GB" smtClean="0"/>
              <a:pPr/>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CF0BF44-1076-4B06-ABD0-B5169C43A217}" type="datetimeFigureOut">
              <a:rPr lang="en-GB" smtClean="0"/>
              <a:pPr/>
              <a:t>08/07/2025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F39AC-86B1-46CF-A2E6-387CEF044C47}"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2CF0BF44-1076-4B06-ABD0-B5169C43A217}" type="datetimeFigureOut">
              <a:rPr lang="en-GB" smtClean="0"/>
              <a:pPr/>
              <a:t>08/07/2025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EF39AC-86B1-46CF-A2E6-387CEF044C4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F0BF44-1076-4B06-ABD0-B5169C43A217}" type="datetimeFigureOut">
              <a:rPr lang="en-GB" smtClean="0"/>
              <a:pPr/>
              <a:t>08/07/2025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EF39AC-86B1-46CF-A2E6-387CEF044C47}"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F0BF44-1076-4B06-ABD0-B5169C43A217}" type="datetimeFigureOut">
              <a:rPr lang="en-GB" smtClean="0"/>
              <a:pPr/>
              <a:t>08/07/2025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2CF0BF44-1076-4B06-ABD0-B5169C43A217}" type="datetimeFigureOut">
              <a:rPr lang="en-GB" smtClean="0"/>
              <a:pPr/>
              <a:t>08/07/2025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F39AC-86B1-46CF-A2E6-387CEF044C4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p>
        </p:txBody>
      </p:sp>
      <p:sp>
        <p:nvSpPr>
          <p:cNvPr id="5" name="Date Placeholder 4"/>
          <p:cNvSpPr>
            <a:spLocks noGrp="1"/>
          </p:cNvSpPr>
          <p:nvPr>
            <p:ph type="dt" sz="half" idx="10"/>
          </p:nvPr>
        </p:nvSpPr>
        <p:spPr/>
        <p:txBody>
          <a:bodyPr/>
          <a:lstStyle>
            <a:lvl1pPr>
              <a:defRPr>
                <a:solidFill>
                  <a:schemeClr val="tx1"/>
                </a:solidFill>
              </a:defRPr>
            </a:lvl1pPr>
            <a:extLst/>
          </a:lstStyle>
          <a:p>
            <a:fld id="{2CF0BF44-1076-4B06-ABD0-B5169C43A217}" type="datetimeFigureOut">
              <a:rPr lang="en-GB" smtClean="0"/>
              <a:pPr/>
              <a:t>08/07/2025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9EF39AC-86B1-46CF-A2E6-387CEF044C47}"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CF0BF44-1076-4B06-ABD0-B5169C43A217}" type="datetimeFigureOut">
              <a:rPr lang="en-GB" smtClean="0"/>
              <a:pPr/>
              <a:t>08/07/2025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9EF39AC-86B1-46CF-A2E6-387CEF044C4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schoolreadinglist.co.uk/reading-lists-for-ks1-school-pupils/suggested-reading-list-reception-pupils-eyfs-age-4-5/"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96752"/>
            <a:ext cx="9144000" cy="2190105"/>
          </a:xfrm>
        </p:spPr>
        <p:txBody>
          <a:bodyPr>
            <a:noAutofit/>
          </a:bodyPr>
          <a:lstStyle/>
          <a:p>
            <a:pPr algn="ctr"/>
            <a:r>
              <a:rPr lang="en-GB" sz="6000" b="0" dirty="0">
                <a:solidFill>
                  <a:schemeClr val="tx1"/>
                </a:solidFill>
                <a:latin typeface="Comic Sans MS" panose="030F0702030302020204" pitchFamily="66" charset="0"/>
              </a:rPr>
              <a:t>Meet </a:t>
            </a:r>
            <a:r>
              <a:rPr lang="en-GB" sz="6000" b="0" dirty="0">
                <a:solidFill>
                  <a:schemeClr val="tx1"/>
                </a:solidFill>
                <a:effectLst/>
                <a:latin typeface="Comic Sans MS" panose="030F0702030302020204" pitchFamily="66" charset="0"/>
              </a:rPr>
              <a:t>the</a:t>
            </a:r>
            <a:r>
              <a:rPr lang="en-GB" sz="6000" b="0" dirty="0">
                <a:solidFill>
                  <a:schemeClr val="tx1"/>
                </a:solidFill>
                <a:latin typeface="Comic Sans MS" panose="030F0702030302020204" pitchFamily="66" charset="0"/>
              </a:rPr>
              <a:t> team  </a:t>
            </a:r>
            <a:br>
              <a:rPr lang="en-GB" sz="6000" b="0" dirty="0">
                <a:solidFill>
                  <a:schemeClr val="tx1"/>
                </a:solidFill>
                <a:latin typeface="Comic Sans MS" panose="030F0702030302020204" pitchFamily="66" charset="0"/>
              </a:rPr>
            </a:br>
            <a:r>
              <a:rPr lang="en-GB" sz="6000" b="0" dirty="0">
                <a:solidFill>
                  <a:srgbClr val="0070C0"/>
                </a:solidFill>
                <a:latin typeface="Comic Sans MS" panose="030F0702030302020204" pitchFamily="66" charset="0"/>
              </a:rPr>
              <a:t>Sapphire Class</a:t>
            </a:r>
            <a:r>
              <a:rPr lang="en-GB" sz="6000" b="0" dirty="0">
                <a:solidFill>
                  <a:schemeClr val="tx1"/>
                </a:solidFill>
                <a:latin typeface="Comic Sans MS" panose="030F0702030302020204" pitchFamily="66" charset="0"/>
              </a:rPr>
              <a:t/>
            </a:r>
            <a:br>
              <a:rPr lang="en-GB" sz="6000" b="0" dirty="0">
                <a:solidFill>
                  <a:schemeClr val="tx1"/>
                </a:solidFill>
                <a:latin typeface="Comic Sans MS" panose="030F0702030302020204" pitchFamily="66" charset="0"/>
              </a:rPr>
            </a:br>
            <a:r>
              <a:rPr lang="en-GB" sz="6000" b="0" dirty="0">
                <a:solidFill>
                  <a:schemeClr val="tx1"/>
                </a:solidFill>
                <a:latin typeface="Comic Sans MS" panose="030F0702030302020204" pitchFamily="66" charset="0"/>
              </a:rPr>
              <a:t>Reception– </a:t>
            </a:r>
            <a:r>
              <a:rPr lang="en-GB" sz="6000" b="0" dirty="0" smtClean="0">
                <a:solidFill>
                  <a:schemeClr val="tx1"/>
                </a:solidFill>
                <a:latin typeface="Comic Sans MS" panose="030F0702030302020204" pitchFamily="66" charset="0"/>
              </a:rPr>
              <a:t>2025/26</a:t>
            </a:r>
            <a:endParaRPr lang="en-GB" sz="6000" b="0" dirty="0">
              <a:solidFill>
                <a:schemeClr val="tx1"/>
              </a:solidFill>
              <a:latin typeface="Comic Sans MS" panose="030F0702030302020204" pitchFamily="66" charset="0"/>
            </a:endParaRPr>
          </a:p>
        </p:txBody>
      </p:sp>
      <p:pic>
        <p:nvPicPr>
          <p:cNvPr id="6" name="Picture 2" descr="Image result for phillip martin clipart school">
            <a:extLst>
              <a:ext uri="{FF2B5EF4-FFF2-40B4-BE49-F238E27FC236}">
                <a16:creationId xmlns:a16="http://schemas.microsoft.com/office/drawing/2014/main" id="{DFC637DE-DC67-4345-B0FC-A309B80E5AAA}"/>
              </a:ext>
            </a:extLst>
          </p:cNvPr>
          <p:cNvPicPr>
            <a:picLocks noChangeAspect="1" noChangeArrowheads="1"/>
          </p:cNvPicPr>
          <p:nvPr/>
        </p:nvPicPr>
        <p:blipFill>
          <a:blip r:embed="rId2" cstate="print"/>
          <a:srcRect/>
          <a:stretch>
            <a:fillRect/>
          </a:stretch>
        </p:blipFill>
        <p:spPr bwMode="auto">
          <a:xfrm>
            <a:off x="2152575" y="3573016"/>
            <a:ext cx="4838850" cy="1846345"/>
          </a:xfrm>
          <a:prstGeom prst="rect">
            <a:avLst/>
          </a:prstGeom>
          <a:ln>
            <a:noFill/>
          </a:ln>
          <a:effectLst>
            <a:softEdge rad="112500"/>
          </a:effectLst>
        </p:spPr>
      </p:pic>
      <p:pic>
        <p:nvPicPr>
          <p:cNvPr id="3" name="Picture 3" descr="A picture containing text, clipart&#10;&#10;Description automatically generated">
            <a:extLst>
              <a:ext uri="{FF2B5EF4-FFF2-40B4-BE49-F238E27FC236}">
                <a16:creationId xmlns:a16="http://schemas.microsoft.com/office/drawing/2014/main" id="{83D0AA66-3B7A-CDF2-3772-38E6BC7F6D2E}"/>
              </a:ext>
            </a:extLst>
          </p:cNvPr>
          <p:cNvPicPr>
            <a:picLocks noChangeAspect="1"/>
          </p:cNvPicPr>
          <p:nvPr/>
        </p:nvPicPr>
        <p:blipFill>
          <a:blip r:embed="rId3"/>
          <a:stretch>
            <a:fillRect/>
          </a:stretch>
        </p:blipFill>
        <p:spPr>
          <a:xfrm>
            <a:off x="310710" y="4431248"/>
            <a:ext cx="1756387" cy="209010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830"/>
    </mc:Choice>
    <mc:Fallback xmlns="">
      <p:transition spd="slow" advTm="68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5F8DCCD-07DD-4DF0-9DCE-35E497369A8E}"/>
              </a:ext>
            </a:extLst>
          </p:cNvPr>
          <p:cNvSpPr txBox="1"/>
          <p:nvPr/>
        </p:nvSpPr>
        <p:spPr>
          <a:xfrm>
            <a:off x="467544" y="434957"/>
            <a:ext cx="8352928" cy="2739211"/>
          </a:xfrm>
          <a:prstGeom prst="rect">
            <a:avLst/>
          </a:prstGeom>
          <a:noFill/>
        </p:spPr>
        <p:txBody>
          <a:bodyPr wrap="square" rtlCol="0">
            <a:spAutoFit/>
          </a:bodyPr>
          <a:lstStyle/>
          <a:p>
            <a:r>
              <a:rPr lang="en-GB" sz="3200" b="1" dirty="0">
                <a:solidFill>
                  <a:srgbClr val="0070C0"/>
                </a:solidFill>
                <a:latin typeface="Comic Sans MS" panose="030F0702030302020204" pitchFamily="66" charset="0"/>
              </a:rPr>
              <a:t>The Sapphire Class Team</a:t>
            </a:r>
          </a:p>
          <a:p>
            <a:endParaRPr lang="en-GB" sz="2800" u="sng" dirty="0">
              <a:solidFill>
                <a:srgbClr val="00B0F0"/>
              </a:solidFill>
              <a:latin typeface="Comic Sans MS" panose="030F0702030302020204" pitchFamily="66" charset="0"/>
            </a:endParaRPr>
          </a:p>
          <a:p>
            <a:r>
              <a:rPr lang="en-GB" sz="2800" dirty="0">
                <a:latin typeface="Comic Sans MS" panose="030F0702030302020204" pitchFamily="66" charset="0"/>
              </a:rPr>
              <a:t>Miss Lisa Wallage (</a:t>
            </a:r>
            <a:r>
              <a:rPr lang="en-GB" sz="2800" dirty="0" smtClean="0">
                <a:latin typeface="Comic Sans MS" panose="030F0702030302020204" pitchFamily="66" charset="0"/>
              </a:rPr>
              <a:t>Monday, Wednesday- Friday)</a:t>
            </a:r>
            <a:endParaRPr lang="en-GB" sz="2800" dirty="0">
              <a:latin typeface="Comic Sans MS" panose="030F0702030302020204" pitchFamily="66" charset="0"/>
            </a:endParaRPr>
          </a:p>
          <a:p>
            <a:r>
              <a:rPr lang="en-GB" sz="2800" dirty="0" smtClean="0">
                <a:latin typeface="Comic Sans MS" panose="030F0702030302020204" pitchFamily="66" charset="0"/>
              </a:rPr>
              <a:t>Ms </a:t>
            </a:r>
            <a:r>
              <a:rPr lang="en-GB" sz="2800" dirty="0" err="1" smtClean="0">
                <a:latin typeface="Comic Sans MS" panose="030F0702030302020204" pitchFamily="66" charset="0"/>
              </a:rPr>
              <a:t>Jyoti</a:t>
            </a:r>
            <a:r>
              <a:rPr lang="en-GB" sz="2800" dirty="0" smtClean="0">
                <a:latin typeface="Comic Sans MS" panose="030F0702030302020204" pitchFamily="66" charset="0"/>
              </a:rPr>
              <a:t> </a:t>
            </a:r>
            <a:r>
              <a:rPr lang="en-GB" sz="2800" dirty="0" err="1" smtClean="0">
                <a:latin typeface="Comic Sans MS" panose="030F0702030302020204" pitchFamily="66" charset="0"/>
              </a:rPr>
              <a:t>Metla</a:t>
            </a:r>
            <a:r>
              <a:rPr lang="en-GB" sz="2800" dirty="0" smtClean="0">
                <a:latin typeface="Comic Sans MS" panose="030F0702030302020204" pitchFamily="66" charset="0"/>
              </a:rPr>
              <a:t> (Tuesday)</a:t>
            </a:r>
            <a:endParaRPr lang="en-GB" sz="2800" dirty="0">
              <a:latin typeface="Comic Sans MS" panose="030F0702030302020204" pitchFamily="66" charset="0"/>
            </a:endParaRPr>
          </a:p>
          <a:p>
            <a:endParaRPr lang="en-GB" sz="2800" dirty="0">
              <a:latin typeface="Comic Sans MS" panose="030F0702030302020204" pitchFamily="66" charset="0"/>
            </a:endParaRPr>
          </a:p>
          <a:p>
            <a:pPr algn="ctr"/>
            <a:endParaRPr lang="en-GB" sz="2800" dirty="0">
              <a:solidFill>
                <a:srgbClr val="002060"/>
              </a:solidFill>
            </a:endParaRPr>
          </a:p>
        </p:txBody>
      </p:sp>
      <p:pic>
        <p:nvPicPr>
          <p:cNvPr id="9" name="Picture 2" descr="C:\Users\Kimberley\AppData\Local\Microsoft\Windows\Temporary Internet Files\Content.IE5\H0GK7ZH6\Teacher_clip_art[1].PNG">
            <a:extLst>
              <a:ext uri="{FF2B5EF4-FFF2-40B4-BE49-F238E27FC236}">
                <a16:creationId xmlns:a16="http://schemas.microsoft.com/office/drawing/2014/main" id="{E621F572-4E6F-4CCC-9634-E622DD284FAC}"/>
              </a:ext>
            </a:extLst>
          </p:cNvPr>
          <p:cNvPicPr>
            <a:picLocks noChangeAspect="1" noChangeArrowheads="1"/>
          </p:cNvPicPr>
          <p:nvPr/>
        </p:nvPicPr>
        <p:blipFill>
          <a:blip r:embed="rId3"/>
          <a:srcRect/>
          <a:stretch>
            <a:fillRect/>
          </a:stretch>
        </p:blipFill>
        <p:spPr bwMode="auto">
          <a:xfrm>
            <a:off x="6942788" y="1971675"/>
            <a:ext cx="1638300" cy="1457325"/>
          </a:xfrm>
          <a:prstGeom prst="rect">
            <a:avLst/>
          </a:prstGeom>
          <a:noFill/>
        </p:spPr>
      </p:pic>
      <p:sp>
        <p:nvSpPr>
          <p:cNvPr id="2" name="Rectangle 1"/>
          <p:cNvSpPr/>
          <p:nvPr/>
        </p:nvSpPr>
        <p:spPr>
          <a:xfrm>
            <a:off x="554288" y="3248536"/>
            <a:ext cx="7396742" cy="3108543"/>
          </a:xfrm>
          <a:prstGeom prst="rect">
            <a:avLst/>
          </a:prstGeom>
        </p:spPr>
        <p:txBody>
          <a:bodyPr wrap="square" lIns="91440" tIns="45720" rIns="91440" bIns="45720" anchor="t">
            <a:spAutoFit/>
          </a:bodyPr>
          <a:lstStyle/>
          <a:p>
            <a:pPr marL="109220"/>
            <a:r>
              <a:rPr lang="en-GB" sz="2800" dirty="0">
                <a:latin typeface="Comic Sans MS"/>
              </a:rPr>
              <a:t>Teaching Assistants</a:t>
            </a:r>
            <a:endParaRPr lang="en-US" dirty="0"/>
          </a:p>
          <a:p>
            <a:pPr marL="109220" indent="0">
              <a:buNone/>
            </a:pPr>
            <a:r>
              <a:rPr lang="en-GB" sz="2800" dirty="0" smtClean="0">
                <a:latin typeface="Comic Sans MS" panose="030F0702030302020204" pitchFamily="66" charset="0"/>
              </a:rPr>
              <a:t>Mrs Esther Herbert (Mon</a:t>
            </a:r>
            <a:r>
              <a:rPr lang="en-GB" sz="2800" dirty="0">
                <a:latin typeface="Comic Sans MS" panose="030F0702030302020204" pitchFamily="66" charset="0"/>
              </a:rPr>
              <a:t>, </a:t>
            </a:r>
            <a:r>
              <a:rPr lang="en-GB" sz="2800" dirty="0" smtClean="0">
                <a:latin typeface="Comic Sans MS" panose="030F0702030302020204" pitchFamily="66" charset="0"/>
              </a:rPr>
              <a:t>Tues, Wed)</a:t>
            </a:r>
            <a:endParaRPr lang="en-GB" sz="2800" dirty="0">
              <a:latin typeface="Comic Sans MS" panose="030F0702030302020204" pitchFamily="66" charset="0"/>
            </a:endParaRPr>
          </a:p>
          <a:p>
            <a:pPr marL="109220" indent="0">
              <a:buNone/>
            </a:pPr>
            <a:r>
              <a:rPr lang="en-GB" sz="2800" dirty="0">
                <a:latin typeface="Comic Sans MS" panose="030F0702030302020204" pitchFamily="66" charset="0"/>
              </a:rPr>
              <a:t>Mrs </a:t>
            </a:r>
            <a:r>
              <a:rPr lang="en-GB" sz="2800" dirty="0" smtClean="0">
                <a:latin typeface="Comic Sans MS" panose="030F0702030302020204" pitchFamily="66" charset="0"/>
              </a:rPr>
              <a:t>Lucy Parsons (Thurs) </a:t>
            </a:r>
          </a:p>
          <a:p>
            <a:pPr marL="109220" indent="0">
              <a:buNone/>
            </a:pPr>
            <a:r>
              <a:rPr lang="en-GB" sz="2800" dirty="0" smtClean="0">
                <a:latin typeface="Comic Sans MS" panose="030F0702030302020204" pitchFamily="66" charset="0"/>
              </a:rPr>
              <a:t>Miss Jamie Moss (Fri)</a:t>
            </a:r>
            <a:endParaRPr lang="en-GB" sz="2800" dirty="0">
              <a:latin typeface="Comic Sans MS" panose="030F0702030302020204" pitchFamily="66" charset="0"/>
            </a:endParaRPr>
          </a:p>
          <a:p>
            <a:pPr marL="109220" indent="0">
              <a:buNone/>
            </a:pPr>
            <a:endParaRPr lang="en-GB" sz="2800" dirty="0">
              <a:latin typeface="Comic Sans MS" panose="030F0702030302020204" pitchFamily="66" charset="0"/>
            </a:endParaRPr>
          </a:p>
          <a:p>
            <a:pPr marL="109220" indent="0">
              <a:buNone/>
            </a:pPr>
            <a:r>
              <a:rPr lang="en-GB" sz="2800" dirty="0">
                <a:latin typeface="Comic Sans MS" panose="030F0702030302020204" pitchFamily="66" charset="0"/>
              </a:rPr>
              <a:t>Sports teacher </a:t>
            </a:r>
          </a:p>
          <a:p>
            <a:pPr marL="109220" indent="0">
              <a:buNone/>
            </a:pPr>
            <a:r>
              <a:rPr lang="en-GB" sz="2800" dirty="0">
                <a:latin typeface="Comic Sans MS" panose="030F0702030302020204" pitchFamily="66" charset="0"/>
              </a:rPr>
              <a:t>Mr </a:t>
            </a:r>
            <a:r>
              <a:rPr lang="en-GB" sz="2800" dirty="0" err="1">
                <a:latin typeface="Comic Sans MS" panose="030F0702030302020204" pitchFamily="66" charset="0"/>
              </a:rPr>
              <a:t>Orriss</a:t>
            </a:r>
            <a:r>
              <a:rPr lang="en-GB" sz="2800" dirty="0">
                <a:latin typeface="Comic Sans MS" panose="030F0702030302020204" pitchFamily="66" charset="0"/>
              </a:rPr>
              <a:t> – Wednesday morning </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2488"/>
    </mc:Choice>
    <mc:Fallback xmlns="">
      <p:transition spd="slow" advTm="12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ox(in)">
                                      <p:cBhvr>
                                        <p:cTn id="7" dur="500"/>
                                        <p:tgtEl>
                                          <p:spTgt spid="8">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box(in)">
                                      <p:cBhvr>
                                        <p:cTn id="10" dur="500"/>
                                        <p:tgtEl>
                                          <p:spTgt spid="8">
                                            <p:txEl>
                                              <p:pRg st="2" end="2"/>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box(in)">
                                      <p:cBhvr>
                                        <p:cTn id="13"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15253"/>
          </a:xfrm>
        </p:spPr>
        <p:txBody>
          <a:bodyPr>
            <a:normAutofit fontScale="90000"/>
          </a:bodyPr>
          <a:lstStyle/>
          <a:p>
            <a:r>
              <a:rPr lang="en-GB" b="1" kern="0" dirty="0">
                <a:solidFill>
                  <a:srgbClr val="0000CC"/>
                </a:solidFill>
                <a:latin typeface="Comic Sans MS" pitchFamily="66" charset="0"/>
              </a:rPr>
              <a:t>What your child needs for school</a:t>
            </a:r>
            <a:endParaRPr lang="en-GB" dirty="0"/>
          </a:p>
        </p:txBody>
      </p:sp>
      <p:sp>
        <p:nvSpPr>
          <p:cNvPr id="4" name="Rectangle 3"/>
          <p:cNvSpPr/>
          <p:nvPr/>
        </p:nvSpPr>
        <p:spPr>
          <a:xfrm>
            <a:off x="539552" y="1022966"/>
            <a:ext cx="8064896" cy="5755422"/>
          </a:xfrm>
          <a:prstGeom prst="rect">
            <a:avLst/>
          </a:prstGeom>
        </p:spPr>
        <p:txBody>
          <a:bodyPr wrap="square" lIns="91440" tIns="45720" rIns="91440" bIns="45720" anchor="t">
            <a:spAutoFit/>
          </a:bodyPr>
          <a:lstStyle/>
          <a:p>
            <a:pPr>
              <a:buFont typeface="Arial" pitchFamily="34" charset="0"/>
              <a:buChar char="•"/>
              <a:defRPr/>
            </a:pPr>
            <a:r>
              <a:rPr lang="en-GB" sz="3200" b="1" dirty="0">
                <a:latin typeface="Comic Sans MS"/>
              </a:rPr>
              <a:t> </a:t>
            </a:r>
            <a:r>
              <a:rPr lang="en-GB" sz="2400" dirty="0">
                <a:latin typeface="Comic Sans MS"/>
              </a:rPr>
              <a:t>Book bag  </a:t>
            </a:r>
            <a:r>
              <a:rPr lang="en-GB" sz="2400" dirty="0" smtClean="0">
                <a:latin typeface="Comic Sans MS"/>
              </a:rPr>
              <a:t>- to fit in tray </a:t>
            </a:r>
            <a:endParaRPr lang="en-GB" sz="2400" dirty="0">
              <a:latin typeface="Comic Sans MS" pitchFamily="66" charset="0"/>
            </a:endParaRPr>
          </a:p>
          <a:p>
            <a:pPr>
              <a:buFont typeface="Arial" pitchFamily="34" charset="0"/>
              <a:buChar char="•"/>
              <a:defRPr/>
            </a:pPr>
            <a:endParaRPr lang="en-GB" sz="2400" b="1" dirty="0">
              <a:latin typeface="Comic Sans MS" pitchFamily="66" charset="0"/>
            </a:endParaRPr>
          </a:p>
          <a:p>
            <a:pPr>
              <a:buFont typeface="Arial" pitchFamily="34" charset="0"/>
              <a:buChar char="•"/>
              <a:defRPr/>
            </a:pPr>
            <a:r>
              <a:rPr lang="en-GB" sz="2400" dirty="0">
                <a:latin typeface="Comic Sans MS"/>
              </a:rPr>
              <a:t>  A named water bottle and snack. </a:t>
            </a:r>
            <a:endParaRPr lang="en-GB" sz="2400" dirty="0">
              <a:latin typeface="Comic Sans MS" pitchFamily="66" charset="0"/>
            </a:endParaRPr>
          </a:p>
          <a:p>
            <a:pPr>
              <a:defRPr/>
            </a:pPr>
            <a:r>
              <a:rPr lang="en-GB" sz="2400" i="1" dirty="0">
                <a:latin typeface="Comic Sans MS"/>
              </a:rPr>
              <a:t> This needs to be a ‘healthy fruit snack’ for break time.  (</a:t>
            </a:r>
            <a:r>
              <a:rPr lang="en-GB" sz="2400" i="1" dirty="0" smtClean="0">
                <a:latin typeface="Comic Sans MS"/>
              </a:rPr>
              <a:t>Please help your child to practise opening and closing their snack pots and</a:t>
            </a:r>
            <a:r>
              <a:rPr lang="en-GB" sz="2400" i="1" dirty="0">
                <a:latin typeface="Comic Sans MS"/>
              </a:rPr>
              <a:t> </a:t>
            </a:r>
            <a:r>
              <a:rPr lang="en-GB" sz="2400" i="1" dirty="0" smtClean="0">
                <a:latin typeface="Comic Sans MS"/>
              </a:rPr>
              <a:t>water bottles).</a:t>
            </a:r>
            <a:r>
              <a:rPr lang="en-GB" sz="2400" i="1" dirty="0">
                <a:latin typeface="Comic Sans MS"/>
              </a:rPr>
              <a:t> </a:t>
            </a:r>
            <a:endParaRPr lang="en-GB" sz="2400" i="1" dirty="0" smtClean="0">
              <a:latin typeface="Comic Sans MS"/>
            </a:endParaRPr>
          </a:p>
          <a:p>
            <a:pPr>
              <a:defRPr/>
            </a:pPr>
            <a:endParaRPr lang="en-GB" sz="2400" i="1" dirty="0">
              <a:latin typeface="Comic Sans MS"/>
            </a:endParaRPr>
          </a:p>
          <a:p>
            <a:pPr marL="342900" indent="-342900">
              <a:buFont typeface="Arial" panose="020B0604020202020204" pitchFamily="34" charset="0"/>
              <a:buChar char="•"/>
              <a:defRPr/>
            </a:pPr>
            <a:r>
              <a:rPr lang="en-GB" sz="2400" i="1" dirty="0" smtClean="0">
                <a:latin typeface="Comic Sans MS"/>
              </a:rPr>
              <a:t>Wellington boots </a:t>
            </a:r>
          </a:p>
          <a:p>
            <a:pPr>
              <a:defRPr/>
            </a:pPr>
            <a:endParaRPr lang="en-GB" sz="2400" i="1" dirty="0" smtClean="0">
              <a:latin typeface="Comic Sans MS"/>
            </a:endParaRPr>
          </a:p>
          <a:p>
            <a:pPr marL="342900" indent="-342900">
              <a:buFont typeface="Arial" panose="020B0604020202020204" pitchFamily="34" charset="0"/>
              <a:buChar char="•"/>
              <a:defRPr/>
            </a:pPr>
            <a:r>
              <a:rPr lang="en-GB" sz="2400" i="1" dirty="0" smtClean="0">
                <a:latin typeface="Comic Sans MS"/>
              </a:rPr>
              <a:t>Hat – according to the season </a:t>
            </a:r>
            <a:endParaRPr lang="en-GB" sz="2400" i="1" dirty="0">
              <a:latin typeface="Comic Sans MS"/>
            </a:endParaRPr>
          </a:p>
          <a:p>
            <a:pPr>
              <a:defRPr/>
            </a:pPr>
            <a:endParaRPr lang="en-GB" sz="2400" i="1" dirty="0">
              <a:latin typeface="Comic Sans MS" pitchFamily="66" charset="0"/>
            </a:endParaRPr>
          </a:p>
          <a:p>
            <a:pPr>
              <a:buFont typeface="Arial" pitchFamily="34" charset="0"/>
              <a:buChar char="•"/>
              <a:defRPr/>
            </a:pPr>
            <a:r>
              <a:rPr lang="en-GB" sz="2400" dirty="0">
                <a:latin typeface="Comic Sans MS"/>
              </a:rPr>
              <a:t> </a:t>
            </a:r>
            <a:r>
              <a:rPr lang="en-GB" sz="2400" dirty="0" smtClean="0">
                <a:latin typeface="Comic Sans MS"/>
              </a:rPr>
              <a:t>They </a:t>
            </a:r>
            <a:r>
              <a:rPr lang="en-GB" sz="2400" dirty="0">
                <a:latin typeface="Comic Sans MS"/>
              </a:rPr>
              <a:t>will need to come to school in their PE kit instead of uniform on PE days</a:t>
            </a:r>
            <a:r>
              <a:rPr lang="en-GB" sz="2400" dirty="0" smtClean="0">
                <a:latin typeface="Comic Sans MS"/>
              </a:rPr>
              <a:t>.  (</a:t>
            </a:r>
            <a:r>
              <a:rPr lang="en-GB" sz="2400" dirty="0">
                <a:latin typeface="Comic Sans MS"/>
              </a:rPr>
              <a:t>Wednesdays)</a:t>
            </a:r>
          </a:p>
          <a:p>
            <a:pPr>
              <a:defRPr/>
            </a:pPr>
            <a:endParaRPr lang="en-GB" sz="2400" dirty="0">
              <a:latin typeface="Comic Sans MS" pitchFamily="66" charset="0"/>
            </a:endParaRPr>
          </a:p>
          <a:p>
            <a:pPr>
              <a:defRPr/>
            </a:pPr>
            <a:r>
              <a:rPr lang="en-GB" sz="2400" dirty="0">
                <a:latin typeface="Comic Sans MS"/>
              </a:rPr>
              <a:t> </a:t>
            </a:r>
            <a:r>
              <a:rPr lang="en-GB" sz="2400" dirty="0" smtClean="0">
                <a:latin typeface="Comic Sans MS"/>
              </a:rPr>
              <a:t>                                           Please name all items </a:t>
            </a:r>
            <a:endParaRPr lang="en-GB" sz="3200" dirty="0">
              <a:latin typeface="Comic Sans MS" pitchFamily="66"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9551" y="312040"/>
            <a:ext cx="7886700" cy="676251"/>
          </a:xfrm>
        </p:spPr>
        <p:txBody>
          <a:bodyPr>
            <a:normAutofit fontScale="90000"/>
          </a:bodyPr>
          <a:lstStyle/>
          <a:p>
            <a:r>
              <a:rPr lang="en-GB" dirty="0"/>
              <a:t>Water bottles &amp; Snack</a:t>
            </a:r>
            <a:r>
              <a:rPr lang="en-GB" dirty="0">
                <a:sym typeface="Webdings" panose="05030102010509060703" pitchFamily="18" charset="2"/>
              </a:rPr>
              <a:t></a:t>
            </a:r>
            <a:endParaRPr lang="en-GB" dirty="0"/>
          </a:p>
        </p:txBody>
      </p:sp>
      <p:sp>
        <p:nvSpPr>
          <p:cNvPr id="3" name="Content Placeholder 2"/>
          <p:cNvSpPr>
            <a:spLocks noGrp="1"/>
          </p:cNvSpPr>
          <p:nvPr>
            <p:ph idx="1"/>
          </p:nvPr>
        </p:nvSpPr>
        <p:spPr>
          <a:xfrm>
            <a:off x="316651" y="1131095"/>
            <a:ext cx="7408481" cy="4964905"/>
          </a:xfrm>
        </p:spPr>
        <p:txBody>
          <a:bodyPr>
            <a:normAutofit fontScale="92500" lnSpcReduction="10000"/>
          </a:bodyPr>
          <a:lstStyle/>
          <a:p>
            <a:r>
              <a:rPr lang="en-GB" dirty="0"/>
              <a:t>Only water bottles with sports cap to avoid </a:t>
            </a:r>
            <a:r>
              <a:rPr lang="en-GB" dirty="0" smtClean="0"/>
              <a:t>spills</a:t>
            </a:r>
          </a:p>
          <a:p>
            <a:endParaRPr lang="en-GB" dirty="0"/>
          </a:p>
          <a:p>
            <a:r>
              <a:rPr lang="en-GB" dirty="0"/>
              <a:t>No novelty water bottles </a:t>
            </a:r>
          </a:p>
          <a:p>
            <a:r>
              <a:rPr lang="en-GB" dirty="0"/>
              <a:t>Maximum size 750ml (to be refilled when empty)</a:t>
            </a:r>
          </a:p>
          <a:p>
            <a:r>
              <a:rPr lang="en-GB" dirty="0"/>
              <a:t>Only water in the bottles </a:t>
            </a:r>
            <a:r>
              <a:rPr lang="en-GB" dirty="0" smtClean="0"/>
              <a:t>please</a:t>
            </a:r>
          </a:p>
          <a:p>
            <a:endParaRPr lang="en-GB" dirty="0"/>
          </a:p>
          <a:p>
            <a:r>
              <a:rPr lang="en-GB" dirty="0"/>
              <a:t>Snack; </a:t>
            </a:r>
          </a:p>
          <a:p>
            <a:pPr lvl="1"/>
            <a:r>
              <a:rPr lang="en-GB" dirty="0"/>
              <a:t>Fresh fruit, vegetables, plain bread sticks and/or crackers</a:t>
            </a:r>
          </a:p>
          <a:p>
            <a:pPr lvl="1"/>
            <a:r>
              <a:rPr lang="en-GB" dirty="0"/>
              <a:t>No snacks containing high sugar, salt or fat </a:t>
            </a:r>
            <a:r>
              <a:rPr lang="en-GB" dirty="0" err="1"/>
              <a:t>ie</a:t>
            </a:r>
            <a:r>
              <a:rPr lang="en-GB" dirty="0"/>
              <a:t> fruit winders etc</a:t>
            </a:r>
          </a:p>
          <a:p>
            <a:pPr marL="342900" lvl="1" indent="0">
              <a:buNone/>
            </a:pPr>
            <a:endParaRPr lang="en-GB" dirty="0"/>
          </a:p>
        </p:txBody>
      </p:sp>
      <p:pic>
        <p:nvPicPr>
          <p:cNvPr id="4" name="Picture 3"/>
          <p:cNvPicPr>
            <a:picLocks noChangeAspect="1"/>
          </p:cNvPicPr>
          <p:nvPr/>
        </p:nvPicPr>
        <p:blipFill rotWithShape="1">
          <a:blip r:embed="rId2"/>
          <a:srcRect t="1346" b="2332"/>
          <a:stretch/>
        </p:blipFill>
        <p:spPr>
          <a:xfrm>
            <a:off x="7139933" y="1421461"/>
            <a:ext cx="663839" cy="1238612"/>
          </a:xfrm>
          <a:prstGeom prst="rect">
            <a:avLst/>
          </a:prstGeom>
        </p:spPr>
      </p:pic>
      <p:pic>
        <p:nvPicPr>
          <p:cNvPr id="5" name="Picture 4"/>
          <p:cNvPicPr>
            <a:picLocks noChangeAspect="1"/>
          </p:cNvPicPr>
          <p:nvPr/>
        </p:nvPicPr>
        <p:blipFill rotWithShape="1">
          <a:blip r:embed="rId3"/>
          <a:srcRect b="1503"/>
          <a:stretch/>
        </p:blipFill>
        <p:spPr>
          <a:xfrm>
            <a:off x="7725132" y="1131095"/>
            <a:ext cx="821119" cy="1621341"/>
          </a:xfrm>
          <a:prstGeom prst="rect">
            <a:avLst/>
          </a:prstGeom>
        </p:spPr>
      </p:pic>
    </p:spTree>
    <p:extLst>
      <p:ext uri="{BB962C8B-B14F-4D97-AF65-F5344CB8AC3E}">
        <p14:creationId xmlns:p14="http://schemas.microsoft.com/office/powerpoint/2010/main" val="3030128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E3704D-8CB1-EADC-617A-A334751DC7AE}"/>
              </a:ext>
            </a:extLst>
          </p:cNvPr>
          <p:cNvSpPr txBox="1"/>
          <p:nvPr/>
        </p:nvSpPr>
        <p:spPr>
          <a:xfrm>
            <a:off x="238428" y="164430"/>
            <a:ext cx="590783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solidFill>
                  <a:srgbClr val="39639D"/>
                </a:solidFill>
                <a:latin typeface="Comic Sans MS"/>
              </a:rPr>
              <a:t>A Day in Sapphire Class</a:t>
            </a:r>
          </a:p>
        </p:txBody>
      </p:sp>
      <p:sp>
        <p:nvSpPr>
          <p:cNvPr id="3" name="TextBox 2">
            <a:extLst>
              <a:ext uri="{FF2B5EF4-FFF2-40B4-BE49-F238E27FC236}">
                <a16:creationId xmlns:a16="http://schemas.microsoft.com/office/drawing/2014/main" id="{CE90D509-E6BC-79A0-4573-A1797DA35078}"/>
              </a:ext>
            </a:extLst>
          </p:cNvPr>
          <p:cNvSpPr txBox="1"/>
          <p:nvPr/>
        </p:nvSpPr>
        <p:spPr>
          <a:xfrm>
            <a:off x="330046" y="749205"/>
            <a:ext cx="7830214" cy="82176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2000" dirty="0">
                <a:latin typeface="Comic Sans MS"/>
                <a:cs typeface="Lucida Sans Unicode"/>
              </a:rPr>
              <a:t>Doors open at 8.40am</a:t>
            </a:r>
          </a:p>
          <a:p>
            <a:pPr>
              <a:lnSpc>
                <a:spcPct val="150000"/>
              </a:lnSpc>
            </a:pPr>
            <a:r>
              <a:rPr lang="en-GB" sz="2000" dirty="0">
                <a:latin typeface="Comic Sans MS"/>
                <a:cs typeface="Lucida Sans Unicode"/>
              </a:rPr>
              <a:t>'Get Busy' time and registration</a:t>
            </a:r>
          </a:p>
          <a:p>
            <a:pPr>
              <a:lnSpc>
                <a:spcPct val="150000"/>
              </a:lnSpc>
            </a:pPr>
            <a:r>
              <a:rPr lang="en-GB" sz="2000" b="1" dirty="0">
                <a:latin typeface="Comic Sans MS"/>
                <a:cs typeface="Lucida Sans Unicode"/>
              </a:rPr>
              <a:t>Session 1 </a:t>
            </a:r>
            <a:r>
              <a:rPr lang="en-GB" sz="2000" dirty="0">
                <a:solidFill>
                  <a:srgbClr val="000000"/>
                </a:solidFill>
                <a:latin typeface="Comic Sans MS"/>
                <a:cs typeface="Lucida Sans Unicode"/>
              </a:rPr>
              <a:t>Phonics</a:t>
            </a:r>
            <a:r>
              <a:rPr lang="en-GB" sz="2000" dirty="0">
                <a:latin typeface="Comic Sans MS"/>
                <a:cs typeface="Lucida Sans Unicode"/>
              </a:rPr>
              <a:t> and continuous provision</a:t>
            </a:r>
          </a:p>
          <a:p>
            <a:pPr>
              <a:lnSpc>
                <a:spcPct val="150000"/>
              </a:lnSpc>
            </a:pPr>
            <a:r>
              <a:rPr lang="en-GB" sz="2000" dirty="0">
                <a:latin typeface="Comic Sans MS"/>
                <a:cs typeface="Lucida Sans Unicode"/>
              </a:rPr>
              <a:t>Snack</a:t>
            </a:r>
          </a:p>
          <a:p>
            <a:pPr>
              <a:lnSpc>
                <a:spcPct val="150000"/>
              </a:lnSpc>
            </a:pPr>
            <a:r>
              <a:rPr lang="en-GB" sz="2000" b="1" dirty="0">
                <a:latin typeface="Comic Sans MS"/>
                <a:cs typeface="Lucida Sans Unicode"/>
              </a:rPr>
              <a:t>Session 2 </a:t>
            </a:r>
            <a:r>
              <a:rPr lang="en-GB" sz="2000" dirty="0">
                <a:solidFill>
                  <a:srgbClr val="000000"/>
                </a:solidFill>
                <a:latin typeface="Comic Sans MS"/>
                <a:cs typeface="Lucida Sans Unicode"/>
              </a:rPr>
              <a:t>Maths</a:t>
            </a:r>
            <a:r>
              <a:rPr lang="en-GB" sz="2000" dirty="0">
                <a:latin typeface="Comic Sans MS"/>
                <a:cs typeface="Lucida Sans Unicode"/>
              </a:rPr>
              <a:t> and continuous provision</a:t>
            </a:r>
          </a:p>
          <a:p>
            <a:pPr>
              <a:lnSpc>
                <a:spcPct val="150000"/>
              </a:lnSpc>
            </a:pPr>
            <a:r>
              <a:rPr lang="en-GB" sz="2000" dirty="0">
                <a:latin typeface="Comic Sans MS"/>
                <a:cs typeface="Lucida Sans Unicode"/>
              </a:rPr>
              <a:t>Lunch and Playtime</a:t>
            </a:r>
          </a:p>
          <a:p>
            <a:pPr>
              <a:lnSpc>
                <a:spcPct val="150000"/>
              </a:lnSpc>
            </a:pPr>
            <a:r>
              <a:rPr lang="en-GB" sz="2000" dirty="0">
                <a:latin typeface="Comic Sans MS"/>
                <a:cs typeface="Lucida Sans Unicode"/>
              </a:rPr>
              <a:t>Registration</a:t>
            </a:r>
          </a:p>
          <a:p>
            <a:pPr>
              <a:lnSpc>
                <a:spcPct val="150000"/>
              </a:lnSpc>
            </a:pPr>
            <a:r>
              <a:rPr lang="en-GB" sz="2000" b="1" dirty="0">
                <a:latin typeface="Comic Sans MS"/>
                <a:cs typeface="Lucida Sans Unicode"/>
              </a:rPr>
              <a:t>Session 3 </a:t>
            </a:r>
            <a:r>
              <a:rPr lang="en-GB" sz="2000" dirty="0">
                <a:solidFill>
                  <a:srgbClr val="000000"/>
                </a:solidFill>
                <a:latin typeface="Comic Sans MS"/>
                <a:cs typeface="Lucida Sans Unicode"/>
              </a:rPr>
              <a:t>Topic</a:t>
            </a:r>
            <a:r>
              <a:rPr lang="en-GB" sz="2000" dirty="0">
                <a:latin typeface="Comic Sans MS"/>
                <a:cs typeface="Lucida Sans Unicode"/>
              </a:rPr>
              <a:t> and continuous provision</a:t>
            </a:r>
          </a:p>
          <a:p>
            <a:pPr>
              <a:lnSpc>
                <a:spcPct val="150000"/>
              </a:lnSpc>
            </a:pPr>
            <a:r>
              <a:rPr lang="en-GB" sz="2000" dirty="0">
                <a:latin typeface="Comic Sans MS"/>
                <a:cs typeface="Lucida Sans Unicode"/>
              </a:rPr>
              <a:t>Snack</a:t>
            </a:r>
          </a:p>
          <a:p>
            <a:pPr>
              <a:lnSpc>
                <a:spcPct val="150000"/>
              </a:lnSpc>
            </a:pPr>
            <a:r>
              <a:rPr lang="en-GB" sz="2000" dirty="0" err="1">
                <a:latin typeface="Comic Sans MS"/>
                <a:cs typeface="Lucida Sans Unicode"/>
              </a:rPr>
              <a:t>Storytime</a:t>
            </a:r>
            <a:r>
              <a:rPr lang="en-GB" sz="2000" dirty="0">
                <a:latin typeface="Comic Sans MS"/>
                <a:cs typeface="Lucida Sans Unicode"/>
              </a:rPr>
              <a:t> </a:t>
            </a:r>
          </a:p>
          <a:p>
            <a:pPr>
              <a:lnSpc>
                <a:spcPct val="150000"/>
              </a:lnSpc>
            </a:pPr>
            <a:r>
              <a:rPr lang="en-GB" sz="2000" dirty="0">
                <a:latin typeface="Comic Sans MS"/>
                <a:cs typeface="Lucida Sans Unicode"/>
              </a:rPr>
              <a:t>Doors open for </a:t>
            </a:r>
            <a:r>
              <a:rPr lang="en-GB" sz="2000" dirty="0" err="1">
                <a:latin typeface="Comic Sans MS"/>
                <a:cs typeface="Lucida Sans Unicode"/>
              </a:rPr>
              <a:t>hometime</a:t>
            </a:r>
            <a:r>
              <a:rPr lang="en-GB" sz="2000" dirty="0">
                <a:latin typeface="Comic Sans MS"/>
                <a:cs typeface="Lucida Sans Unicode"/>
              </a:rPr>
              <a:t> at 3.15pm</a:t>
            </a:r>
          </a:p>
          <a:p>
            <a:pPr>
              <a:lnSpc>
                <a:spcPct val="150000"/>
              </a:lnSpc>
            </a:pPr>
            <a:endParaRPr lang="en-GB" sz="2000" dirty="0">
              <a:latin typeface="Comic Sans MS"/>
              <a:cs typeface="Lucida Sans Unicode"/>
            </a:endParaRPr>
          </a:p>
          <a:p>
            <a:pPr>
              <a:lnSpc>
                <a:spcPct val="150000"/>
              </a:lnSpc>
            </a:pPr>
            <a:endParaRPr lang="en-GB" sz="2000" dirty="0">
              <a:latin typeface="Comic Sans MS"/>
              <a:cs typeface="Lucida Sans Unicode"/>
            </a:endParaRPr>
          </a:p>
          <a:p>
            <a:pPr>
              <a:lnSpc>
                <a:spcPct val="150000"/>
              </a:lnSpc>
            </a:pPr>
            <a:endParaRPr lang="en-GB" sz="2000" dirty="0">
              <a:latin typeface="Comic Sans MS"/>
              <a:cs typeface="Lucida Sans Unicode"/>
            </a:endParaRPr>
          </a:p>
          <a:p>
            <a:pPr>
              <a:lnSpc>
                <a:spcPct val="150000"/>
              </a:lnSpc>
            </a:pPr>
            <a:endParaRPr lang="en-GB" sz="2000" dirty="0">
              <a:latin typeface="Comic Sans MS"/>
              <a:cs typeface="Lucida Sans Unicode"/>
            </a:endParaRPr>
          </a:p>
          <a:p>
            <a:pPr>
              <a:lnSpc>
                <a:spcPct val="150000"/>
              </a:lnSpc>
            </a:pPr>
            <a:endParaRPr lang="en-GB" sz="2000" dirty="0">
              <a:latin typeface="Comic Sans MS"/>
              <a:cs typeface="Lucida Sans Unicode"/>
            </a:endParaRPr>
          </a:p>
          <a:p>
            <a:pPr>
              <a:lnSpc>
                <a:spcPct val="150000"/>
              </a:lnSpc>
            </a:pPr>
            <a:endParaRPr lang="en-GB" sz="1400" dirty="0">
              <a:cs typeface="Lucida Sans Unicode"/>
            </a:endParaRPr>
          </a:p>
          <a:p>
            <a:pPr>
              <a:lnSpc>
                <a:spcPct val="150000"/>
              </a:lnSpc>
            </a:pPr>
            <a:endParaRPr lang="en-GB" sz="1400" dirty="0">
              <a:cs typeface="Lucida Sans Unicode"/>
            </a:endParaRPr>
          </a:p>
        </p:txBody>
      </p:sp>
    </p:spTree>
    <p:extLst>
      <p:ext uri="{BB962C8B-B14F-4D97-AF65-F5344CB8AC3E}">
        <p14:creationId xmlns:p14="http://schemas.microsoft.com/office/powerpoint/2010/main" val="18710869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67544" y="764704"/>
            <a:ext cx="8229600" cy="1143000"/>
          </a:xfrm>
          <a:prstGeom prst="rect">
            <a:avLst/>
          </a:prstGeom>
        </p:spPr>
        <p:txBody>
          <a:bodyPr/>
          <a:lstStyle/>
          <a:p>
            <a:pPr algn="ctr" eaLnBrk="0" hangingPunct="0">
              <a:defRPr/>
            </a:pPr>
            <a:r>
              <a:rPr lang="en-GB" sz="4400" b="1" kern="0">
                <a:solidFill>
                  <a:srgbClr val="0000CC"/>
                </a:solidFill>
                <a:effectLst/>
                <a:latin typeface="Comic Sans MS" pitchFamily="66" charset="0"/>
                <a:ea typeface="+mj-ea"/>
                <a:cs typeface="+mj-cs"/>
              </a:rPr>
              <a:t>What to do in the morning…</a:t>
            </a:r>
            <a:endParaRPr lang="en-GB" sz="4400" b="1" kern="0">
              <a:solidFill>
                <a:srgbClr val="0000CC"/>
              </a:solidFill>
              <a:latin typeface="Comic Sans MS" pitchFamily="66" charset="0"/>
              <a:ea typeface="+mj-ea"/>
              <a:cs typeface="+mj-cs"/>
            </a:endParaRPr>
          </a:p>
          <a:p>
            <a:pPr algn="ctr" eaLnBrk="0" hangingPunct="0">
              <a:defRPr/>
            </a:pPr>
            <a:endParaRPr lang="en-GB" sz="2000" b="1" kern="0">
              <a:solidFill>
                <a:srgbClr val="0000CC"/>
              </a:solidFill>
              <a:effectLst/>
              <a:latin typeface="Comic Sans MS" pitchFamily="66" charset="0"/>
              <a:ea typeface="+mj-ea"/>
              <a:cs typeface="+mj-cs"/>
            </a:endParaRPr>
          </a:p>
        </p:txBody>
      </p:sp>
      <p:sp>
        <p:nvSpPr>
          <p:cNvPr id="3" name="Content Placeholder 2"/>
          <p:cNvSpPr txBox="1">
            <a:spLocks/>
          </p:cNvSpPr>
          <p:nvPr/>
        </p:nvSpPr>
        <p:spPr>
          <a:xfrm>
            <a:off x="438448" y="1698172"/>
            <a:ext cx="8229600" cy="4702628"/>
          </a:xfrm>
          <a:prstGeom prst="rect">
            <a:avLst/>
          </a:prstGeom>
        </p:spPr>
        <p:txBody>
          <a:bodyPr lIns="91440" tIns="45720" rIns="91440" bIns="45720" anchor="t"/>
          <a:lstStyle/>
          <a:p>
            <a:pPr marL="342900" indent="-342900" algn="ctr" eaLnBrk="0" hangingPunct="0">
              <a:spcBef>
                <a:spcPct val="20000"/>
              </a:spcBef>
              <a:defRPr/>
            </a:pPr>
            <a:r>
              <a:rPr lang="en-GB" sz="2400" kern="0" dirty="0">
                <a:effectLst/>
                <a:latin typeface="Comic Sans MS"/>
              </a:rPr>
              <a:t>The children enter the </a:t>
            </a:r>
            <a:r>
              <a:rPr lang="en-GB" sz="2400" kern="0" dirty="0" smtClean="0">
                <a:effectLst/>
                <a:latin typeface="Comic Sans MS"/>
              </a:rPr>
              <a:t>classroom through the outside door.</a:t>
            </a:r>
            <a:r>
              <a:rPr lang="en-GB" sz="2400" kern="0" dirty="0">
                <a:latin typeface="Comic Sans MS"/>
              </a:rPr>
              <a:t> </a:t>
            </a:r>
            <a:endParaRPr lang="en-GB" sz="2400" kern="0" dirty="0">
              <a:effectLst/>
              <a:latin typeface="Comic Sans MS" pitchFamily="66" charset="0"/>
            </a:endParaRPr>
          </a:p>
          <a:p>
            <a:pPr marL="342900" indent="-342900" algn="ctr" eaLnBrk="0" hangingPunct="0">
              <a:spcBef>
                <a:spcPct val="20000"/>
              </a:spcBef>
              <a:defRPr/>
            </a:pPr>
            <a:r>
              <a:rPr lang="en-GB" sz="2400" b="1" kern="0" dirty="0">
                <a:effectLst/>
                <a:latin typeface="Comic Sans MS"/>
              </a:rPr>
              <a:t>	</a:t>
            </a:r>
            <a:r>
              <a:rPr lang="en-GB" sz="2400" kern="0" dirty="0">
                <a:effectLst/>
                <a:latin typeface="Comic Sans MS"/>
              </a:rPr>
              <a:t>There will be activities set up around the room for the children to come and play with when they first enter.</a:t>
            </a:r>
          </a:p>
          <a:p>
            <a:pPr marL="342900" indent="-342900" algn="ctr" eaLnBrk="0" hangingPunct="0">
              <a:spcBef>
                <a:spcPct val="20000"/>
              </a:spcBef>
              <a:defRPr/>
            </a:pPr>
            <a:r>
              <a:rPr lang="en-GB" sz="2400" kern="0" dirty="0">
                <a:latin typeface="Comic Sans MS" pitchFamily="66" charset="0"/>
              </a:rPr>
              <a:t>As far as possible, parents and carers leave children at the classroom door and do not come in. </a:t>
            </a:r>
          </a:p>
          <a:p>
            <a:pPr marL="342900" indent="-342900" algn="ctr" eaLnBrk="0" hangingPunct="0">
              <a:spcBef>
                <a:spcPct val="20000"/>
              </a:spcBef>
              <a:defRPr/>
            </a:pPr>
            <a:r>
              <a:rPr lang="en-GB" sz="2400" b="1" kern="0" dirty="0">
                <a:latin typeface="Comic Sans MS" pitchFamily="66" charset="0"/>
              </a:rPr>
              <a:t>If you are picking your </a:t>
            </a:r>
            <a:r>
              <a:rPr lang="en-GB" sz="2400" b="1" kern="0" dirty="0" smtClean="0">
                <a:latin typeface="Comic Sans MS" pitchFamily="66" charset="0"/>
              </a:rPr>
              <a:t>child up early please </a:t>
            </a:r>
            <a:r>
              <a:rPr lang="en-GB" sz="2400" b="1" kern="0" dirty="0">
                <a:latin typeface="Comic Sans MS" pitchFamily="66" charset="0"/>
              </a:rPr>
              <a:t>collect them from the main entrance by the office.</a:t>
            </a:r>
            <a:endParaRPr lang="en-GB" sz="2400" b="1" kern="0" dirty="0">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75032" y="279018"/>
            <a:ext cx="8229600" cy="720687"/>
          </a:xfrm>
          <a:prstGeom prst="rect">
            <a:avLst/>
          </a:prstGeom>
        </p:spPr>
        <p:txBody>
          <a:bodyPr/>
          <a:lstStyle/>
          <a:p>
            <a:pPr algn="ctr" eaLnBrk="0" hangingPunct="0">
              <a:defRPr/>
            </a:pPr>
            <a:r>
              <a:rPr lang="en-GB" sz="4400" b="1" kern="0">
                <a:solidFill>
                  <a:srgbClr val="0000CC"/>
                </a:solidFill>
                <a:effectLst/>
                <a:latin typeface="Comic Sans MS" pitchFamily="66" charset="0"/>
                <a:ea typeface="+mj-ea"/>
                <a:cs typeface="+mj-cs"/>
              </a:rPr>
              <a:t>What to do in the morning…</a:t>
            </a:r>
            <a:endParaRPr lang="en-GB" sz="4400" kern="0">
              <a:solidFill>
                <a:schemeClr val="tx2"/>
              </a:solidFill>
              <a:effectLst/>
              <a:latin typeface="+mj-lt"/>
              <a:ea typeface="+mj-ea"/>
              <a:cs typeface="+mj-cs"/>
            </a:endParaRPr>
          </a:p>
        </p:txBody>
      </p:sp>
      <p:sp>
        <p:nvSpPr>
          <p:cNvPr id="3" name="Content Placeholder 2"/>
          <p:cNvSpPr txBox="1">
            <a:spLocks/>
          </p:cNvSpPr>
          <p:nvPr/>
        </p:nvSpPr>
        <p:spPr>
          <a:xfrm>
            <a:off x="458363" y="1172639"/>
            <a:ext cx="8229600" cy="5358455"/>
          </a:xfrm>
          <a:prstGeom prst="rect">
            <a:avLst/>
          </a:prstGeom>
        </p:spPr>
        <p:txBody>
          <a:bodyPr lIns="91440" tIns="45720" rIns="91440" bIns="45720" anchor="t"/>
          <a:lstStyle/>
          <a:p>
            <a:pPr marL="342900" indent="-342900" eaLnBrk="0" hangingPunct="0">
              <a:spcBef>
                <a:spcPct val="20000"/>
              </a:spcBef>
              <a:buFont typeface="Arial" pitchFamily="34" charset="0"/>
              <a:buChar char="•"/>
              <a:defRPr/>
            </a:pPr>
            <a:r>
              <a:rPr lang="en-GB" sz="2800" b="1" kern="0" dirty="0">
                <a:effectLst/>
                <a:latin typeface="Comic Sans MS"/>
              </a:rPr>
              <a:t>Water bottles and </a:t>
            </a:r>
            <a:r>
              <a:rPr lang="en-GB" sz="2800" b="1" kern="0" dirty="0">
                <a:latin typeface="Comic Sans MS"/>
              </a:rPr>
              <a:t>snack</a:t>
            </a:r>
            <a:r>
              <a:rPr lang="en-GB" sz="2800" b="1" kern="0" dirty="0">
                <a:effectLst/>
                <a:latin typeface="Comic Sans MS"/>
              </a:rPr>
              <a:t> pots: </a:t>
            </a:r>
            <a:r>
              <a:rPr lang="en-GB" sz="2800" kern="0" dirty="0">
                <a:latin typeface="Comic Sans MS"/>
              </a:rPr>
              <a:t>These go i</a:t>
            </a:r>
            <a:r>
              <a:rPr lang="en-GB" sz="2800" kern="0" dirty="0">
                <a:effectLst/>
                <a:latin typeface="Comic Sans MS"/>
              </a:rPr>
              <a:t>n the </a:t>
            </a:r>
            <a:r>
              <a:rPr lang="en-GB" sz="2800" kern="0" dirty="0">
                <a:latin typeface="Comic Sans MS"/>
              </a:rPr>
              <a:t>baskets and boxes</a:t>
            </a:r>
            <a:r>
              <a:rPr lang="en-GB" sz="2800" kern="0" dirty="0">
                <a:effectLst/>
                <a:latin typeface="Comic Sans MS"/>
              </a:rPr>
              <a:t> outside the classroom before the children come into school.</a:t>
            </a:r>
          </a:p>
          <a:p>
            <a:pPr marL="342900" indent="-342900" eaLnBrk="0" hangingPunct="0">
              <a:spcBef>
                <a:spcPct val="20000"/>
              </a:spcBef>
              <a:buFontTx/>
              <a:buChar char="•"/>
              <a:defRPr/>
            </a:pPr>
            <a:r>
              <a:rPr lang="en-GB" sz="2800" b="1" kern="0" dirty="0" smtClean="0">
                <a:latin typeface="Comic Sans MS"/>
              </a:rPr>
              <a:t>Hats: </a:t>
            </a:r>
            <a:r>
              <a:rPr lang="en-GB" sz="2800" kern="0" dirty="0">
                <a:latin typeface="Comic Sans MS"/>
              </a:rPr>
              <a:t>In our ‘Hat </a:t>
            </a:r>
            <a:r>
              <a:rPr lang="en-GB" sz="2800" kern="0" dirty="0" smtClean="0">
                <a:latin typeface="Comic Sans MS"/>
              </a:rPr>
              <a:t>box‘</a:t>
            </a:r>
          </a:p>
          <a:p>
            <a:pPr marL="342900" indent="-342900" eaLnBrk="0" hangingPunct="0">
              <a:spcBef>
                <a:spcPct val="20000"/>
              </a:spcBef>
              <a:buFontTx/>
              <a:buChar char="•"/>
              <a:defRPr/>
            </a:pPr>
            <a:r>
              <a:rPr lang="en-GB" sz="2800" b="1" kern="0" dirty="0">
                <a:latin typeface="Comic Sans MS"/>
              </a:rPr>
              <a:t>Lunchboxes: </a:t>
            </a:r>
            <a:r>
              <a:rPr lang="en-GB" sz="2800" kern="0" dirty="0" smtClean="0">
                <a:latin typeface="Comic Sans MS"/>
              </a:rPr>
              <a:t>In round tub</a:t>
            </a:r>
            <a:r>
              <a:rPr lang="en-GB" kern="0" dirty="0" smtClean="0">
                <a:latin typeface="Comic Sans MS"/>
              </a:rPr>
              <a:t>. </a:t>
            </a:r>
            <a:r>
              <a:rPr lang="en-GB" kern="0" dirty="0">
                <a:latin typeface="Comic Sans MS"/>
              </a:rPr>
              <a:t>Your child will be entitled to a free school meal.</a:t>
            </a:r>
          </a:p>
          <a:p>
            <a:pPr marL="342900" indent="-342900" eaLnBrk="0" hangingPunct="0">
              <a:spcBef>
                <a:spcPct val="20000"/>
              </a:spcBef>
              <a:buFontTx/>
              <a:buChar char="•"/>
              <a:defRPr/>
            </a:pPr>
            <a:r>
              <a:rPr lang="en-GB" sz="2800" b="1" kern="0" dirty="0">
                <a:latin typeface="Comic Sans MS"/>
              </a:rPr>
              <a:t>Home learning folders: </a:t>
            </a:r>
            <a:r>
              <a:rPr lang="en-GB" sz="2800" kern="0" dirty="0">
                <a:latin typeface="Comic Sans MS"/>
              </a:rPr>
              <a:t>In the pink box on </a:t>
            </a:r>
            <a:r>
              <a:rPr lang="en-GB" sz="2800" kern="0">
                <a:latin typeface="Comic Sans MS"/>
              </a:rPr>
              <a:t>Thursdays </a:t>
            </a:r>
            <a:endParaRPr lang="en-GB" dirty="0" smtClean="0"/>
          </a:p>
          <a:p>
            <a:pPr eaLnBrk="0" hangingPunct="0">
              <a:spcBef>
                <a:spcPct val="20000"/>
              </a:spcBef>
              <a:defRPr/>
            </a:pPr>
            <a:endParaRPr lang="en-GB" dirty="0"/>
          </a:p>
          <a:p>
            <a:pPr eaLnBrk="0" hangingPunct="0">
              <a:spcBef>
                <a:spcPct val="20000"/>
              </a:spcBef>
              <a:defRPr/>
            </a:pPr>
            <a:r>
              <a:rPr lang="en-GB" dirty="0" smtClean="0"/>
              <a:t>When they come in: </a:t>
            </a:r>
            <a:endParaRPr lang="en-GB" dirty="0"/>
          </a:p>
          <a:p>
            <a:pPr marL="342900" indent="-342900" eaLnBrk="0" hangingPunct="0">
              <a:spcBef>
                <a:spcPct val="20000"/>
              </a:spcBef>
              <a:buFontTx/>
              <a:buChar char="•"/>
              <a:defRPr/>
            </a:pPr>
            <a:r>
              <a:rPr lang="en-GB" sz="2800" b="1" kern="0" dirty="0">
                <a:effectLst/>
                <a:latin typeface="Comic Sans MS"/>
              </a:rPr>
              <a:t>Coats: </a:t>
            </a:r>
            <a:r>
              <a:rPr lang="en-GB" sz="2800" kern="0" dirty="0">
                <a:effectLst/>
                <a:latin typeface="Comic Sans MS"/>
              </a:rPr>
              <a:t>On their pegs.</a:t>
            </a:r>
          </a:p>
          <a:p>
            <a:pPr marL="342900" indent="-342900" eaLnBrk="0" hangingPunct="0">
              <a:spcBef>
                <a:spcPct val="20000"/>
              </a:spcBef>
              <a:buFontTx/>
              <a:buChar char="•"/>
              <a:defRPr/>
            </a:pPr>
            <a:r>
              <a:rPr lang="en-GB" sz="2800" b="1" kern="0" dirty="0" smtClean="0">
                <a:latin typeface="Comic Sans MS"/>
              </a:rPr>
              <a:t>Book </a:t>
            </a:r>
            <a:r>
              <a:rPr lang="en-GB" sz="2800" b="1" kern="0" dirty="0">
                <a:latin typeface="Comic Sans MS"/>
              </a:rPr>
              <a:t>bags: </a:t>
            </a:r>
            <a:r>
              <a:rPr lang="en-GB" sz="2800" kern="0" dirty="0" smtClean="0">
                <a:latin typeface="Comic Sans MS"/>
              </a:rPr>
              <a:t>In own trays </a:t>
            </a:r>
            <a:endParaRPr lang="en-GB" sz="2800" kern="0" dirty="0">
              <a:latin typeface="Comic Sans MS"/>
            </a:endParaRPr>
          </a:p>
          <a:p>
            <a:pPr marL="342900" indent="-342900" eaLnBrk="0" hangingPunct="0">
              <a:spcBef>
                <a:spcPct val="20000"/>
              </a:spcBef>
              <a:buFontTx/>
              <a:buChar char="•"/>
              <a:defRPr/>
            </a:pPr>
            <a:endParaRPr lang="en-GB" sz="2800" b="1" kern="0" dirty="0">
              <a:effectLst/>
              <a:latin typeface="Comic Sans MS"/>
            </a:endParaRPr>
          </a:p>
          <a:p>
            <a:pPr marL="342900" indent="-342900" eaLnBrk="0" hangingPunct="0">
              <a:spcBef>
                <a:spcPct val="20000"/>
              </a:spcBef>
              <a:defRPr/>
            </a:pPr>
            <a:endParaRPr lang="en-GB" sz="3200" kern="0" dirty="0">
              <a:effectLst/>
              <a:latin typeface="+mn-lt"/>
              <a:cs typeface="Lucida Sans Unicode"/>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611560" y="836712"/>
            <a:ext cx="8229600" cy="4525962"/>
          </a:xfrm>
          <a:prstGeom prst="rect">
            <a:avLst/>
          </a:prstGeom>
        </p:spPr>
        <p:txBody>
          <a:bodyPr/>
          <a:lstStyle/>
          <a:p>
            <a:pPr marL="342900" indent="-342900" algn="ctr" eaLnBrk="0" hangingPunct="0">
              <a:lnSpc>
                <a:spcPct val="80000"/>
              </a:lnSpc>
              <a:spcBef>
                <a:spcPct val="20000"/>
              </a:spcBef>
              <a:defRPr/>
            </a:pPr>
            <a:endParaRPr lang="en-GB" sz="3200" kern="0">
              <a:solidFill>
                <a:srgbClr val="0000CC"/>
              </a:solidFill>
              <a:effectLst/>
              <a:latin typeface="Comic Sans MS" pitchFamily="66" charset="0"/>
              <a:cs typeface="+mn-cs"/>
            </a:endParaRPr>
          </a:p>
        </p:txBody>
      </p:sp>
      <p:sp>
        <p:nvSpPr>
          <p:cNvPr id="3" name="Rectangle 2"/>
          <p:cNvSpPr txBox="1">
            <a:spLocks noChangeArrowheads="1"/>
          </p:cNvSpPr>
          <p:nvPr/>
        </p:nvSpPr>
        <p:spPr>
          <a:xfrm>
            <a:off x="457200" y="210840"/>
            <a:ext cx="8229600" cy="1143000"/>
          </a:xfrm>
          <a:prstGeom prst="rect">
            <a:avLst/>
          </a:prstGeom>
        </p:spPr>
        <p:txBody>
          <a:bodyPr lIns="91440" tIns="45720" rIns="91440" bIns="45720" anchor="t"/>
          <a:lstStyle/>
          <a:p>
            <a:pPr algn="ctr" eaLnBrk="0" hangingPunct="0">
              <a:defRPr/>
            </a:pPr>
            <a:r>
              <a:rPr lang="en-GB" sz="4400" b="1" kern="0">
                <a:solidFill>
                  <a:srgbClr val="0000CC"/>
                </a:solidFill>
                <a:latin typeface="Comic Sans MS"/>
                <a:ea typeface="+mj-ea"/>
                <a:cs typeface="+mj-cs"/>
              </a:rPr>
              <a:t>Foundation Stage</a:t>
            </a:r>
            <a:r>
              <a:rPr lang="en-GB" sz="4400" b="1" kern="0">
                <a:solidFill>
                  <a:srgbClr val="0000CC"/>
                </a:solidFill>
                <a:effectLst/>
                <a:latin typeface="Comic Sans MS"/>
                <a:ea typeface="+mj-ea"/>
                <a:cs typeface="+mj-cs"/>
              </a:rPr>
              <a:t> curriculum</a:t>
            </a:r>
            <a:endParaRPr lang="en-US" sz="4400" b="1" kern="0">
              <a:solidFill>
                <a:srgbClr val="0000CC"/>
              </a:solidFill>
              <a:effectLst/>
              <a:latin typeface="Comic Sans MS"/>
              <a:ea typeface="+mj-ea"/>
              <a:cs typeface="+mj-cs"/>
            </a:endParaRPr>
          </a:p>
        </p:txBody>
      </p:sp>
      <p:sp>
        <p:nvSpPr>
          <p:cNvPr id="4" name="Content Placeholder 2"/>
          <p:cNvSpPr txBox="1">
            <a:spLocks/>
          </p:cNvSpPr>
          <p:nvPr/>
        </p:nvSpPr>
        <p:spPr>
          <a:xfrm>
            <a:off x="457201" y="888146"/>
            <a:ext cx="8387390" cy="5177905"/>
          </a:xfrm>
          <a:prstGeom prst="rect">
            <a:avLst/>
          </a:prstGeom>
        </p:spPr>
        <p:txBody>
          <a:bodyPr lIns="91440" tIns="45720" rIns="91440" bIns="45720" anchor="t"/>
          <a:lstStyle/>
          <a:p>
            <a:pPr marL="342900" indent="-342900">
              <a:spcBef>
                <a:spcPct val="20000"/>
              </a:spcBef>
              <a:defRPr/>
            </a:pPr>
            <a:r>
              <a:rPr lang="en-GB" sz="2400" kern="0" dirty="0">
                <a:latin typeface="Comic Sans MS"/>
              </a:rPr>
              <a:t>We will cover many topics over the year including: </a:t>
            </a:r>
            <a:endParaRPr lang="en-US" sz="2400" dirty="0"/>
          </a:p>
          <a:p>
            <a:pPr marL="342900" indent="-342900" algn="ctr">
              <a:spcBef>
                <a:spcPct val="20000"/>
              </a:spcBef>
            </a:pPr>
            <a:endParaRPr lang="en-GB" sz="2800" kern="0" dirty="0">
              <a:latin typeface="Comic Sans MS"/>
            </a:endParaRPr>
          </a:p>
          <a:p>
            <a:r>
              <a:rPr lang="en-GB" sz="2800" kern="0" dirty="0" smtClean="0">
                <a:latin typeface="Comic Sans MS"/>
              </a:rPr>
              <a:t>Who am I? </a:t>
            </a:r>
            <a:r>
              <a:rPr lang="en-GB" sz="2800" kern="0" dirty="0">
                <a:latin typeface="Comic Sans MS"/>
              </a:rPr>
              <a:t> </a:t>
            </a:r>
            <a:r>
              <a:rPr lang="en-GB" sz="2800" kern="0" dirty="0" smtClean="0">
                <a:latin typeface="Comic Sans MS"/>
              </a:rPr>
              <a:t>        How do we celebrate? </a:t>
            </a:r>
            <a:endParaRPr lang="en-GB" sz="2800" kern="0" dirty="0">
              <a:latin typeface="Comic Sans MS"/>
            </a:endParaRPr>
          </a:p>
          <a:p>
            <a:endParaRPr lang="en-GB" sz="2800" kern="0" dirty="0">
              <a:latin typeface="Comic Sans MS"/>
            </a:endParaRPr>
          </a:p>
          <a:p>
            <a:r>
              <a:rPr lang="en-GB" sz="2800" kern="0" dirty="0" smtClean="0">
                <a:latin typeface="Comic Sans MS"/>
              </a:rPr>
              <a:t>Can you tell me a story? </a:t>
            </a:r>
            <a:r>
              <a:rPr lang="en-GB" sz="2800" kern="0" dirty="0">
                <a:latin typeface="Comic Sans MS"/>
              </a:rPr>
              <a:t>  </a:t>
            </a:r>
            <a:r>
              <a:rPr lang="en-GB" sz="2800" kern="0" dirty="0" smtClean="0">
                <a:latin typeface="Comic Sans MS"/>
              </a:rPr>
              <a:t>Do all heroes wear     capes? </a:t>
            </a:r>
            <a:endParaRPr lang="en-GB" sz="2800" kern="0" dirty="0">
              <a:latin typeface="Comic Sans MS"/>
            </a:endParaRPr>
          </a:p>
          <a:p>
            <a:endParaRPr lang="en-GB" sz="2800" kern="0" dirty="0">
              <a:latin typeface="Comic Sans MS"/>
            </a:endParaRPr>
          </a:p>
          <a:p>
            <a:r>
              <a:rPr lang="en-GB" sz="2800" kern="0" dirty="0" smtClean="0">
                <a:latin typeface="Comic Sans MS"/>
              </a:rPr>
              <a:t>What can you find in our world?  What changes can you see? </a:t>
            </a:r>
            <a:endParaRPr lang="en-GB" sz="2800" dirty="0">
              <a:solidFill>
                <a:srgbClr val="006600"/>
              </a:solidFill>
              <a:latin typeface="Lucida Sans Unicode"/>
              <a:cs typeface="Lucida Sans Unicode"/>
            </a:endParaRPr>
          </a:p>
          <a:p>
            <a:pPr marL="342900" indent="-342900" algn="ctr">
              <a:spcBef>
                <a:spcPct val="20000"/>
              </a:spcBef>
              <a:defRPr/>
            </a:pPr>
            <a:endParaRPr lang="en-GB" sz="2400" kern="0" dirty="0">
              <a:solidFill>
                <a:srgbClr val="0000CC"/>
              </a:solidFill>
              <a:latin typeface="Comic Sans MS" pitchFamily="66" charset="0"/>
            </a:endParaRPr>
          </a:p>
          <a:p>
            <a:pPr marL="342900" indent="-342900" algn="ctr">
              <a:spcBef>
                <a:spcPct val="20000"/>
              </a:spcBef>
              <a:defRPr/>
            </a:pPr>
            <a:endParaRPr lang="en-GB" sz="2400" kern="0" dirty="0">
              <a:solidFill>
                <a:srgbClr val="0000CC"/>
              </a:solidFill>
              <a:latin typeface="Comic Sans MS" pitchFamily="66" charset="0"/>
            </a:endParaRPr>
          </a:p>
          <a:p>
            <a:pPr marL="342900" indent="-342900" algn="ctr" eaLnBrk="0" hangingPunct="0">
              <a:spcBef>
                <a:spcPct val="20000"/>
              </a:spcBef>
              <a:defRPr/>
            </a:pPr>
            <a:endParaRPr lang="en-GB" sz="2200" kern="0" dirty="0">
              <a:solidFill>
                <a:srgbClr val="0000CC"/>
              </a:solidFill>
              <a:latin typeface="Comic Sans MS" pitchFamily="66" charset="0"/>
            </a:endParaRPr>
          </a:p>
        </p:txBody>
      </p:sp>
      <p:pic>
        <p:nvPicPr>
          <p:cNvPr id="5" name="Picture 5" descr="A picture containing clipart&#10;&#10;Description automatically generated">
            <a:extLst>
              <a:ext uri="{FF2B5EF4-FFF2-40B4-BE49-F238E27FC236}">
                <a16:creationId xmlns:a16="http://schemas.microsoft.com/office/drawing/2014/main" id="{87742FC2-30E9-A12D-9F71-DBE383EDF32E}"/>
              </a:ext>
            </a:extLst>
          </p:cNvPr>
          <p:cNvPicPr>
            <a:picLocks noChangeAspect="1"/>
          </p:cNvPicPr>
          <p:nvPr/>
        </p:nvPicPr>
        <p:blipFill>
          <a:blip r:embed="rId3"/>
          <a:stretch>
            <a:fillRect/>
          </a:stretch>
        </p:blipFill>
        <p:spPr>
          <a:xfrm>
            <a:off x="6351465" y="4673849"/>
            <a:ext cx="1952026" cy="1967518"/>
          </a:xfrm>
          <a:prstGeom prst="rect">
            <a:avLst/>
          </a:prstGeom>
        </p:spPr>
      </p:pic>
    </p:spTree>
    <p:extLst>
      <p:ext uri="{BB962C8B-B14F-4D97-AF65-F5344CB8AC3E}">
        <p14:creationId xmlns:p14="http://schemas.microsoft.com/office/powerpoint/2010/main" val="40070370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1988C1-6F6A-F4E9-80AF-59900026AF39}"/>
              </a:ext>
            </a:extLst>
          </p:cNvPr>
          <p:cNvSpPr txBox="1"/>
          <p:nvPr/>
        </p:nvSpPr>
        <p:spPr>
          <a:xfrm>
            <a:off x="-84993" y="244229"/>
            <a:ext cx="8755673"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a:solidFill>
                  <a:srgbClr val="0000CC"/>
                </a:solidFill>
                <a:latin typeface="Comic Sans MS"/>
              </a:rPr>
              <a:t>Foundation Stage Curriculum</a:t>
            </a:r>
            <a:endParaRPr lang="en-GB" sz="4400">
              <a:solidFill>
                <a:srgbClr val="0000CC"/>
              </a:solidFill>
              <a:latin typeface="Comic Sans MS"/>
            </a:endParaRPr>
          </a:p>
          <a:p>
            <a:pPr algn="l"/>
            <a:endParaRPr lang="en-GB">
              <a:cs typeface="Lucida Sans Unicode"/>
            </a:endParaRPr>
          </a:p>
        </p:txBody>
      </p:sp>
      <p:sp>
        <p:nvSpPr>
          <p:cNvPr id="4" name="TextBox 3">
            <a:extLst>
              <a:ext uri="{FF2B5EF4-FFF2-40B4-BE49-F238E27FC236}">
                <a16:creationId xmlns:a16="http://schemas.microsoft.com/office/drawing/2014/main" id="{F95D8C58-12FA-85EA-40FB-0BCF19B30864}"/>
              </a:ext>
            </a:extLst>
          </p:cNvPr>
          <p:cNvSpPr txBox="1"/>
          <p:nvPr/>
        </p:nvSpPr>
        <p:spPr>
          <a:xfrm>
            <a:off x="457066" y="5168606"/>
            <a:ext cx="449362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0070C0"/>
                </a:solidFill>
                <a:latin typeface="Comic Sans MS"/>
              </a:rPr>
              <a:t>We have an on-entry screening for each child which is statutory.</a:t>
            </a:r>
            <a:endParaRPr lang="en-US" sz="2000" dirty="0">
              <a:solidFill>
                <a:srgbClr val="0070C0"/>
              </a:solidFill>
              <a:cs typeface="Lucida Sans Unicode"/>
            </a:endParaRPr>
          </a:p>
        </p:txBody>
      </p:sp>
      <p:sp>
        <p:nvSpPr>
          <p:cNvPr id="5" name="TextBox 4"/>
          <p:cNvSpPr txBox="1"/>
          <p:nvPr/>
        </p:nvSpPr>
        <p:spPr>
          <a:xfrm>
            <a:off x="295564" y="1050525"/>
            <a:ext cx="8192654" cy="3908762"/>
          </a:xfrm>
          <a:prstGeom prst="rect">
            <a:avLst/>
          </a:prstGeom>
          <a:noFill/>
        </p:spPr>
        <p:txBody>
          <a:bodyPr wrap="square" rtlCol="0">
            <a:spAutoFit/>
          </a:bodyPr>
          <a:lstStyle/>
          <a:p>
            <a:r>
              <a:rPr lang="en-GB" sz="1400" dirty="0">
                <a:solidFill>
                  <a:srgbClr val="00B050"/>
                </a:solidFill>
                <a:latin typeface="Comic Sans MS" panose="030F0702030302020204" pitchFamily="66" charset="0"/>
              </a:rPr>
              <a:t>There are seven areas of learning and development in the EYFS which include:</a:t>
            </a:r>
          </a:p>
          <a:p>
            <a:endParaRPr lang="en-GB" b="1" dirty="0">
              <a:latin typeface="Comic Sans MS" panose="030F0702030302020204" pitchFamily="66" charset="0"/>
            </a:endParaRPr>
          </a:p>
          <a:p>
            <a:r>
              <a:rPr lang="en-GB" b="1" u="sng" dirty="0">
                <a:latin typeface="Comic Sans MS" panose="030F0702030302020204" pitchFamily="66" charset="0"/>
              </a:rPr>
              <a:t>Prime areas</a:t>
            </a:r>
          </a:p>
          <a:p>
            <a:r>
              <a:rPr lang="en-GB" b="1" dirty="0">
                <a:latin typeface="Comic Sans MS" panose="030F0702030302020204" pitchFamily="66" charset="0"/>
              </a:rPr>
              <a:t>Communication and Language </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Listening, Attention &amp; Understanding </a:t>
            </a:r>
            <a:br>
              <a:rPr lang="en-GB" dirty="0">
                <a:latin typeface="Comic Sans MS" panose="030F0702030302020204" pitchFamily="66" charset="0"/>
              </a:rPr>
            </a:br>
            <a:r>
              <a:rPr lang="en-GB" dirty="0">
                <a:latin typeface="Comic Sans MS" panose="030F0702030302020204" pitchFamily="66" charset="0"/>
              </a:rPr>
              <a:t>Speaking</a:t>
            </a:r>
          </a:p>
          <a:p>
            <a:r>
              <a:rPr lang="en-GB" b="1" dirty="0">
                <a:latin typeface="Comic Sans MS" panose="030F0702030302020204" pitchFamily="66" charset="0"/>
              </a:rPr>
              <a:t>Personal, Social and Emotional Development  </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Self-Regulation </a:t>
            </a:r>
            <a:br>
              <a:rPr lang="en-GB" dirty="0">
                <a:latin typeface="Comic Sans MS" panose="030F0702030302020204" pitchFamily="66" charset="0"/>
              </a:rPr>
            </a:br>
            <a:r>
              <a:rPr lang="en-GB" dirty="0">
                <a:latin typeface="Comic Sans MS" panose="030F0702030302020204" pitchFamily="66" charset="0"/>
              </a:rPr>
              <a:t>Managing Self </a:t>
            </a:r>
            <a:br>
              <a:rPr lang="en-GB" dirty="0">
                <a:latin typeface="Comic Sans MS" panose="030F0702030302020204" pitchFamily="66" charset="0"/>
              </a:rPr>
            </a:br>
            <a:r>
              <a:rPr lang="en-GB" dirty="0">
                <a:latin typeface="Comic Sans MS" panose="030F0702030302020204" pitchFamily="66" charset="0"/>
              </a:rPr>
              <a:t>Building Relationships </a:t>
            </a:r>
          </a:p>
          <a:p>
            <a:r>
              <a:rPr lang="en-GB" b="1" dirty="0">
                <a:latin typeface="Comic Sans MS" panose="030F0702030302020204" pitchFamily="66" charset="0"/>
              </a:rPr>
              <a:t>Physical Development </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Gross Motor Skills </a:t>
            </a:r>
            <a:br>
              <a:rPr lang="en-GB" dirty="0">
                <a:latin typeface="Comic Sans MS" panose="030F0702030302020204" pitchFamily="66" charset="0"/>
              </a:rPr>
            </a:br>
            <a:r>
              <a:rPr lang="en-GB" dirty="0">
                <a:latin typeface="Comic Sans MS" panose="030F0702030302020204" pitchFamily="66" charset="0"/>
              </a:rPr>
              <a:t>Fine Motor Skills </a:t>
            </a:r>
          </a:p>
          <a:p>
            <a:endParaRPr lang="en-GB" dirty="0">
              <a:latin typeface="Comic Sans MS" panose="030F0702030302020204" pitchFamily="66" charset="0"/>
            </a:endParaRPr>
          </a:p>
        </p:txBody>
      </p:sp>
      <p:sp>
        <p:nvSpPr>
          <p:cNvPr id="6" name="TextBox 5"/>
          <p:cNvSpPr txBox="1"/>
          <p:nvPr/>
        </p:nvSpPr>
        <p:spPr>
          <a:xfrm>
            <a:off x="5477164" y="1419977"/>
            <a:ext cx="4218753" cy="4524315"/>
          </a:xfrm>
          <a:prstGeom prst="rect">
            <a:avLst/>
          </a:prstGeom>
          <a:noFill/>
        </p:spPr>
        <p:txBody>
          <a:bodyPr wrap="square" rtlCol="0">
            <a:spAutoFit/>
          </a:bodyPr>
          <a:lstStyle/>
          <a:p>
            <a:r>
              <a:rPr lang="en-GB" b="1" u="sng" dirty="0">
                <a:latin typeface="Comic Sans MS" panose="030F0702030302020204" pitchFamily="66" charset="0"/>
              </a:rPr>
              <a:t>Specific areas</a:t>
            </a:r>
          </a:p>
          <a:p>
            <a:r>
              <a:rPr lang="en-GB" b="1" dirty="0">
                <a:latin typeface="Comic Sans MS" panose="030F0702030302020204" pitchFamily="66" charset="0"/>
              </a:rPr>
              <a:t>Literacy </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Comprehension </a:t>
            </a:r>
            <a:br>
              <a:rPr lang="en-GB" dirty="0">
                <a:latin typeface="Comic Sans MS" panose="030F0702030302020204" pitchFamily="66" charset="0"/>
              </a:rPr>
            </a:br>
            <a:r>
              <a:rPr lang="en-GB" dirty="0">
                <a:latin typeface="Comic Sans MS" panose="030F0702030302020204" pitchFamily="66" charset="0"/>
              </a:rPr>
              <a:t>Word Reading </a:t>
            </a:r>
            <a:br>
              <a:rPr lang="en-GB" dirty="0">
                <a:latin typeface="Comic Sans MS" panose="030F0702030302020204" pitchFamily="66" charset="0"/>
              </a:rPr>
            </a:br>
            <a:r>
              <a:rPr lang="en-GB" dirty="0">
                <a:latin typeface="Comic Sans MS" panose="030F0702030302020204" pitchFamily="66" charset="0"/>
              </a:rPr>
              <a:t>Writing </a:t>
            </a:r>
          </a:p>
          <a:p>
            <a:r>
              <a:rPr lang="en-GB" b="1" dirty="0">
                <a:latin typeface="Comic Sans MS" panose="030F0702030302020204" pitchFamily="66" charset="0"/>
              </a:rPr>
              <a:t>Mathematics  </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Number </a:t>
            </a:r>
            <a:br>
              <a:rPr lang="en-GB" dirty="0">
                <a:latin typeface="Comic Sans MS" panose="030F0702030302020204" pitchFamily="66" charset="0"/>
              </a:rPr>
            </a:br>
            <a:r>
              <a:rPr lang="en-GB" dirty="0">
                <a:latin typeface="Comic Sans MS" panose="030F0702030302020204" pitchFamily="66" charset="0"/>
              </a:rPr>
              <a:t>Numerical Patterns </a:t>
            </a:r>
          </a:p>
          <a:p>
            <a:r>
              <a:rPr lang="en-GB" b="1" dirty="0">
                <a:latin typeface="Comic Sans MS" panose="030F0702030302020204" pitchFamily="66" charset="0"/>
              </a:rPr>
              <a:t>Understanding the World </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Past &amp; Present </a:t>
            </a:r>
            <a:br>
              <a:rPr lang="en-GB" dirty="0">
                <a:latin typeface="Comic Sans MS" panose="030F0702030302020204" pitchFamily="66" charset="0"/>
              </a:rPr>
            </a:br>
            <a:r>
              <a:rPr lang="en-GB" dirty="0">
                <a:latin typeface="Comic Sans MS" panose="030F0702030302020204" pitchFamily="66" charset="0"/>
              </a:rPr>
              <a:t>People, Culture &amp; Communities </a:t>
            </a:r>
            <a:br>
              <a:rPr lang="en-GB" dirty="0">
                <a:latin typeface="Comic Sans MS" panose="030F0702030302020204" pitchFamily="66" charset="0"/>
              </a:rPr>
            </a:br>
            <a:r>
              <a:rPr lang="en-GB" dirty="0">
                <a:latin typeface="Comic Sans MS" panose="030F0702030302020204" pitchFamily="66" charset="0"/>
              </a:rPr>
              <a:t>The Natural World </a:t>
            </a:r>
          </a:p>
          <a:p>
            <a:r>
              <a:rPr lang="en-GB" b="1" dirty="0">
                <a:latin typeface="Comic Sans MS" panose="030F0702030302020204" pitchFamily="66" charset="0"/>
              </a:rPr>
              <a:t>Expressive Arts and Design </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Creating with Materials </a:t>
            </a:r>
            <a:br>
              <a:rPr lang="en-GB" dirty="0">
                <a:latin typeface="Comic Sans MS" panose="030F0702030302020204" pitchFamily="66" charset="0"/>
              </a:rPr>
            </a:br>
            <a:r>
              <a:rPr lang="en-GB" dirty="0">
                <a:latin typeface="Comic Sans MS" panose="030F0702030302020204" pitchFamily="66" charset="0"/>
              </a:rPr>
              <a:t>Being Imaginative &amp; Expressive </a:t>
            </a:r>
          </a:p>
          <a:p>
            <a:endParaRPr lang="en-GB" dirty="0"/>
          </a:p>
        </p:txBody>
      </p:sp>
    </p:spTree>
    <p:extLst>
      <p:ext uri="{BB962C8B-B14F-4D97-AF65-F5344CB8AC3E}">
        <p14:creationId xmlns:p14="http://schemas.microsoft.com/office/powerpoint/2010/main" val="1383049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62658" y="1109752"/>
            <a:ext cx="8607021" cy="4525962"/>
          </a:xfrm>
          <a:prstGeom prst="rect">
            <a:avLst/>
          </a:prstGeom>
        </p:spPr>
        <p:txBody>
          <a:bodyPr lIns="91440" tIns="45720" rIns="91440" bIns="45720" anchor="t"/>
          <a:lstStyle/>
          <a:p>
            <a:pPr eaLnBrk="0" hangingPunct="0">
              <a:lnSpc>
                <a:spcPct val="80000"/>
              </a:lnSpc>
              <a:spcBef>
                <a:spcPct val="20000"/>
              </a:spcBef>
              <a:defRPr/>
            </a:pPr>
            <a:r>
              <a:rPr lang="en-GB" sz="2000" dirty="0">
                <a:latin typeface="Comic Sans MS" panose="030F0702030302020204" pitchFamily="66" charset="0"/>
                <a:ea typeface="+mn-lt"/>
                <a:cs typeface="+mn-lt"/>
              </a:rPr>
              <a:t>We value reading as a key life skill and are dedicated to enabling our children to become lifelong readers. We believe reading is key to academic success. </a:t>
            </a:r>
          </a:p>
          <a:p>
            <a:pPr marL="342900" indent="-342900" eaLnBrk="0" hangingPunct="0">
              <a:lnSpc>
                <a:spcPct val="80000"/>
              </a:lnSpc>
              <a:spcBef>
                <a:spcPct val="20000"/>
              </a:spcBef>
              <a:defRPr/>
            </a:pPr>
            <a:endParaRPr lang="en-GB" sz="2000" kern="0" dirty="0">
              <a:latin typeface="Comic Sans MS"/>
            </a:endParaRPr>
          </a:p>
          <a:p>
            <a:pPr marL="342900" indent="-342900" eaLnBrk="0" hangingPunct="0">
              <a:lnSpc>
                <a:spcPct val="80000"/>
              </a:lnSpc>
              <a:spcBef>
                <a:spcPct val="20000"/>
              </a:spcBef>
              <a:defRPr/>
            </a:pPr>
            <a:r>
              <a:rPr lang="en-GB" sz="2000" kern="0" dirty="0">
                <a:latin typeface="Comic Sans MS"/>
              </a:rPr>
              <a:t>Your child will have a  fully decodable book and a library book each week. </a:t>
            </a:r>
          </a:p>
          <a:p>
            <a:pPr marL="342900" indent="-342900" eaLnBrk="0" hangingPunct="0">
              <a:lnSpc>
                <a:spcPct val="80000"/>
              </a:lnSpc>
              <a:spcBef>
                <a:spcPct val="20000"/>
              </a:spcBef>
              <a:defRPr/>
            </a:pPr>
            <a:endParaRPr lang="en-GB" sz="2000" kern="0" dirty="0">
              <a:latin typeface="Comic Sans MS"/>
              <a:cs typeface="Lucida Sans Unicode"/>
            </a:endParaRPr>
          </a:p>
          <a:p>
            <a:pPr marL="342900" indent="-342900" eaLnBrk="0" hangingPunct="0">
              <a:lnSpc>
                <a:spcPct val="80000"/>
              </a:lnSpc>
              <a:spcBef>
                <a:spcPct val="20000"/>
              </a:spcBef>
              <a:defRPr/>
            </a:pPr>
            <a:r>
              <a:rPr lang="en-GB" sz="2000" kern="0" dirty="0">
                <a:effectLst/>
                <a:latin typeface="Comic Sans MS"/>
              </a:rPr>
              <a:t>Please read </a:t>
            </a:r>
            <a:r>
              <a:rPr lang="en-GB" sz="2000" kern="0" dirty="0">
                <a:latin typeface="Comic Sans MS"/>
              </a:rPr>
              <a:t>stories to/with your</a:t>
            </a:r>
            <a:r>
              <a:rPr lang="en-GB" sz="2000" kern="0" dirty="0">
                <a:effectLst/>
                <a:latin typeface="Comic Sans MS"/>
              </a:rPr>
              <a:t> child every </a:t>
            </a:r>
            <a:r>
              <a:rPr lang="en-GB" sz="2000" kern="0" dirty="0">
                <a:latin typeface="Comic Sans MS"/>
              </a:rPr>
              <a:t>day at</a:t>
            </a:r>
            <a:r>
              <a:rPr lang="en-GB" sz="2000" kern="0" dirty="0">
                <a:effectLst/>
                <a:latin typeface="Comic Sans MS"/>
              </a:rPr>
              <a:t> home and then sign to show you have read with them in their reading record book.</a:t>
            </a:r>
            <a:r>
              <a:rPr lang="en-GB" sz="2000" kern="0" dirty="0">
                <a:latin typeface="Comic Sans MS"/>
              </a:rPr>
              <a:t> </a:t>
            </a:r>
          </a:p>
          <a:p>
            <a:pPr marL="342900" indent="-342900">
              <a:lnSpc>
                <a:spcPct val="80000"/>
              </a:lnSpc>
              <a:spcBef>
                <a:spcPct val="20000"/>
              </a:spcBef>
              <a:defRPr/>
            </a:pPr>
            <a:endParaRPr lang="en-GB" sz="2000" kern="0" dirty="0">
              <a:latin typeface="Comic Sans MS" pitchFamily="66" charset="0"/>
            </a:endParaRPr>
          </a:p>
          <a:p>
            <a:pPr marL="342900" indent="-342900">
              <a:lnSpc>
                <a:spcPct val="80000"/>
              </a:lnSpc>
              <a:spcBef>
                <a:spcPct val="20000"/>
              </a:spcBef>
              <a:defRPr/>
            </a:pPr>
            <a:r>
              <a:rPr lang="en-GB" sz="2000" kern="0" dirty="0">
                <a:latin typeface="Comic Sans MS"/>
              </a:rPr>
              <a:t>Your child’s reading book and reading record need to come to school everyday</a:t>
            </a:r>
            <a:r>
              <a:rPr lang="en-GB" sz="2000" kern="0" dirty="0" smtClean="0">
                <a:latin typeface="Comic Sans MS"/>
              </a:rPr>
              <a:t>. </a:t>
            </a:r>
            <a:endParaRPr lang="en-GB" sz="2000" kern="0" dirty="0">
              <a:latin typeface="Comic Sans MS"/>
            </a:endParaRPr>
          </a:p>
          <a:p>
            <a:pPr marL="342900" indent="-342900">
              <a:lnSpc>
                <a:spcPct val="80000"/>
              </a:lnSpc>
              <a:spcBef>
                <a:spcPct val="20000"/>
              </a:spcBef>
              <a:defRPr/>
            </a:pPr>
            <a:endParaRPr lang="en-GB" sz="2000" kern="0" dirty="0">
              <a:latin typeface="Comic Sans MS"/>
            </a:endParaRPr>
          </a:p>
          <a:p>
            <a:pPr marL="285750" indent="-285750">
              <a:spcBef>
                <a:spcPts val="400"/>
              </a:spcBef>
              <a:buFont typeface="Arial"/>
              <a:buChar char="•"/>
              <a:defRPr/>
            </a:pPr>
            <a:r>
              <a:rPr lang="en-GB" sz="2000" kern="0" dirty="0">
                <a:solidFill>
                  <a:srgbClr val="000000"/>
                </a:solidFill>
                <a:latin typeface="Comic Sans MS"/>
              </a:rPr>
              <a:t>Here is a link to a suggested reading list for Reception children which you may find helpful when choosing other books to read at home. </a:t>
            </a:r>
            <a:r>
              <a:rPr lang="en-US" sz="2000" kern="0" dirty="0">
                <a:solidFill>
                  <a:srgbClr val="FF8119"/>
                </a:solidFill>
                <a:cs typeface="Lucida Sans Unicode"/>
                <a:hlinkClick r:id="rId3"/>
              </a:rPr>
              <a:t>Books for Reception. Great Reads for 4-Year-Olds (schoolreadinglist.co.uk)</a:t>
            </a:r>
            <a:endParaRPr lang="en-US" sz="2000" kern="0" dirty="0">
              <a:solidFill>
                <a:srgbClr val="000000"/>
              </a:solidFill>
              <a:cs typeface="Lucida Sans Unicode"/>
            </a:endParaRPr>
          </a:p>
          <a:p>
            <a:pPr marL="342900" indent="-342900">
              <a:lnSpc>
                <a:spcPct val="80000"/>
              </a:lnSpc>
              <a:spcBef>
                <a:spcPct val="20000"/>
              </a:spcBef>
              <a:defRPr/>
            </a:pPr>
            <a:endParaRPr lang="en-GB" sz="2000" dirty="0">
              <a:latin typeface="Comic Sans MS"/>
            </a:endParaRPr>
          </a:p>
        </p:txBody>
      </p:sp>
      <p:sp>
        <p:nvSpPr>
          <p:cNvPr id="3" name="Title 1"/>
          <p:cNvSpPr txBox="1">
            <a:spLocks/>
          </p:cNvSpPr>
          <p:nvPr/>
        </p:nvSpPr>
        <p:spPr>
          <a:xfrm>
            <a:off x="567459" y="275273"/>
            <a:ext cx="8229600" cy="936079"/>
          </a:xfrm>
          <a:prstGeom prst="rect">
            <a:avLst/>
          </a:prstGeom>
        </p:spPr>
        <p:txBody>
          <a:bodyPr/>
          <a:lstStyle/>
          <a:p>
            <a:pPr algn="ctr" eaLnBrk="0" hangingPunct="0">
              <a:defRPr/>
            </a:pPr>
            <a:r>
              <a:rPr lang="en-GB" sz="4400" b="1" kern="0" dirty="0">
                <a:solidFill>
                  <a:srgbClr val="0000CC"/>
                </a:solidFill>
                <a:effectLst/>
                <a:latin typeface="Comic Sans MS" pitchFamily="66" charset="0"/>
                <a:ea typeface="+mj-ea"/>
                <a:cs typeface="+mj-cs"/>
              </a:rPr>
              <a:t>Reading at Home</a:t>
            </a:r>
            <a:endParaRPr lang="en-GB" sz="4400" kern="0" dirty="0">
              <a:solidFill>
                <a:schemeClr val="tx2"/>
              </a:solidFill>
              <a:effectLst/>
              <a:latin typeface="+mj-lt"/>
              <a:ea typeface="+mj-ea"/>
              <a:cs typeface="+mj-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Kimberley\AppData\Local\Microsoft\Windows\Temporary Internet Files\Content.IE5\H0GK7ZH6\homework[1].gif">
            <a:extLst>
              <a:ext uri="{FF2B5EF4-FFF2-40B4-BE49-F238E27FC236}">
                <a16:creationId xmlns:a16="http://schemas.microsoft.com/office/drawing/2014/main" id="{C382FD83-2DDD-467D-9718-DB8E04E706A9}"/>
              </a:ext>
            </a:extLst>
          </p:cNvPr>
          <p:cNvPicPr>
            <a:picLocks noChangeAspect="1" noChangeArrowheads="1"/>
          </p:cNvPicPr>
          <p:nvPr/>
        </p:nvPicPr>
        <p:blipFill>
          <a:blip r:embed="rId3"/>
          <a:srcRect/>
          <a:stretch>
            <a:fillRect/>
          </a:stretch>
        </p:blipFill>
        <p:spPr bwMode="auto">
          <a:xfrm>
            <a:off x="7524328" y="157983"/>
            <a:ext cx="1485039" cy="1063480"/>
          </a:xfrm>
          <a:prstGeom prst="rect">
            <a:avLst/>
          </a:prstGeom>
          <a:noFill/>
        </p:spPr>
      </p:pic>
      <p:sp>
        <p:nvSpPr>
          <p:cNvPr id="3" name="TextBox 2">
            <a:extLst>
              <a:ext uri="{FF2B5EF4-FFF2-40B4-BE49-F238E27FC236}">
                <a16:creationId xmlns:a16="http://schemas.microsoft.com/office/drawing/2014/main" id="{621C5816-16D5-4104-A414-17275DF216D4}"/>
              </a:ext>
            </a:extLst>
          </p:cNvPr>
          <p:cNvSpPr txBox="1"/>
          <p:nvPr/>
        </p:nvSpPr>
        <p:spPr>
          <a:xfrm>
            <a:off x="467543" y="260648"/>
            <a:ext cx="5609983" cy="584775"/>
          </a:xfrm>
          <a:prstGeom prst="rect">
            <a:avLst/>
          </a:prstGeom>
          <a:noFill/>
        </p:spPr>
        <p:txBody>
          <a:bodyPr wrap="square" rtlCol="0">
            <a:spAutoFit/>
          </a:bodyPr>
          <a:lstStyle/>
          <a:p>
            <a:r>
              <a:rPr lang="en-GB" sz="3200" b="1" dirty="0">
                <a:solidFill>
                  <a:schemeClr val="accent4"/>
                </a:solidFill>
                <a:latin typeface="Comic Sans MS" panose="030F0702030302020204" pitchFamily="66" charset="0"/>
              </a:rPr>
              <a:t>Home </a:t>
            </a:r>
            <a:r>
              <a:rPr lang="en-GB" sz="3200" b="1" dirty="0" smtClean="0">
                <a:solidFill>
                  <a:schemeClr val="accent4"/>
                </a:solidFill>
                <a:latin typeface="Comic Sans MS" panose="030F0702030302020204" pitchFamily="66" charset="0"/>
              </a:rPr>
              <a:t>Learning</a:t>
            </a:r>
            <a:r>
              <a:rPr lang="en-GB" sz="3200" b="1" dirty="0">
                <a:solidFill>
                  <a:schemeClr val="accent4"/>
                </a:solidFill>
                <a:latin typeface="Comic Sans MS" panose="030F0702030302020204" pitchFamily="66" charset="0"/>
              </a:rPr>
              <a:t> </a:t>
            </a:r>
            <a:r>
              <a:rPr lang="en-GB" sz="3200" b="1" dirty="0" smtClean="0">
                <a:solidFill>
                  <a:schemeClr val="accent4"/>
                </a:solidFill>
                <a:latin typeface="Comic Sans MS" panose="030F0702030302020204" pitchFamily="66" charset="0"/>
              </a:rPr>
              <a:t>– Phonics </a:t>
            </a:r>
            <a:endParaRPr lang="en-GB" sz="3200" b="1" dirty="0">
              <a:solidFill>
                <a:schemeClr val="accent4"/>
              </a:solidFill>
              <a:latin typeface="Comic Sans MS" panose="030F0702030302020204" pitchFamily="66" charset="0"/>
            </a:endParaRPr>
          </a:p>
        </p:txBody>
      </p:sp>
      <p:sp>
        <p:nvSpPr>
          <p:cNvPr id="4" name="Content Placeholder 2">
            <a:extLst>
              <a:ext uri="{FF2B5EF4-FFF2-40B4-BE49-F238E27FC236}">
                <a16:creationId xmlns:a16="http://schemas.microsoft.com/office/drawing/2014/main" id="{D39D9848-9881-47C3-A56E-9BD6EC42BF7C}"/>
              </a:ext>
            </a:extLst>
          </p:cNvPr>
          <p:cNvSpPr txBox="1">
            <a:spLocks/>
          </p:cNvSpPr>
          <p:nvPr/>
        </p:nvSpPr>
        <p:spPr>
          <a:xfrm>
            <a:off x="349187" y="956315"/>
            <a:ext cx="8445625" cy="5341334"/>
          </a:xfrm>
          <a:prstGeom prst="rect">
            <a:avLst/>
          </a:prstGeom>
        </p:spPr>
        <p:txBody>
          <a:bodyPr lIns="91440" tIns="45720" rIns="91440" bIns="45720" anchor="t">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220" indent="0">
              <a:buNone/>
            </a:pPr>
            <a:endParaRPr lang="en-GB" sz="2800" i="1" u="sng" dirty="0">
              <a:latin typeface="Comic Sans MS"/>
            </a:endParaRPr>
          </a:p>
          <a:p>
            <a:pPr marL="109220" indent="0">
              <a:buNone/>
            </a:pPr>
            <a:r>
              <a:rPr lang="en-GB" sz="2800" dirty="0" smtClean="0">
                <a:latin typeface="Comic Sans MS"/>
              </a:rPr>
              <a:t>Weekly </a:t>
            </a:r>
            <a:r>
              <a:rPr lang="en-GB" sz="2800" dirty="0">
                <a:latin typeface="Comic Sans MS"/>
              </a:rPr>
              <a:t>sounds and common exception words will be displayed on the whiteboard outside the classroom. </a:t>
            </a:r>
            <a:endParaRPr lang="en-GB" sz="2800" dirty="0" smtClean="0">
              <a:latin typeface="Comic Sans MS"/>
            </a:endParaRPr>
          </a:p>
          <a:p>
            <a:pPr marL="109220" indent="0">
              <a:buNone/>
            </a:pPr>
            <a:endParaRPr lang="en-GB" sz="2800" dirty="0">
              <a:latin typeface="Comic Sans MS"/>
            </a:endParaRPr>
          </a:p>
          <a:p>
            <a:pPr marL="342900" indent="-342900">
              <a:lnSpc>
                <a:spcPct val="80000"/>
              </a:lnSpc>
              <a:spcBef>
                <a:spcPct val="20000"/>
              </a:spcBef>
              <a:buNone/>
            </a:pPr>
            <a:r>
              <a:rPr lang="en-GB" sz="2800" dirty="0">
                <a:latin typeface="Comic Sans MS"/>
              </a:rPr>
              <a:t>Please use the 'I can blend' sheets to </a:t>
            </a:r>
            <a:r>
              <a:rPr lang="en-GB" sz="2800" dirty="0" smtClean="0">
                <a:latin typeface="Comic Sans MS"/>
              </a:rPr>
              <a:t>reinforce</a:t>
            </a:r>
          </a:p>
          <a:p>
            <a:pPr marL="342900" indent="-342900">
              <a:lnSpc>
                <a:spcPct val="80000"/>
              </a:lnSpc>
              <a:spcBef>
                <a:spcPct val="20000"/>
              </a:spcBef>
              <a:buNone/>
            </a:pPr>
            <a:r>
              <a:rPr lang="en-GB" sz="2800" dirty="0" smtClean="0">
                <a:latin typeface="Comic Sans MS"/>
              </a:rPr>
              <a:t>the </a:t>
            </a:r>
            <a:r>
              <a:rPr lang="en-GB" sz="2800" dirty="0">
                <a:latin typeface="Comic Sans MS"/>
              </a:rPr>
              <a:t>reading and writing of the sounds</a:t>
            </a:r>
            <a:r>
              <a:rPr lang="en-GB" sz="2800" dirty="0" smtClean="0">
                <a:latin typeface="Comic Sans MS"/>
              </a:rPr>
              <a:t>.</a:t>
            </a:r>
          </a:p>
          <a:p>
            <a:pPr marL="342900" indent="-342900">
              <a:lnSpc>
                <a:spcPct val="80000"/>
              </a:lnSpc>
              <a:spcBef>
                <a:spcPct val="20000"/>
              </a:spcBef>
              <a:buNone/>
            </a:pPr>
            <a:endParaRPr lang="en-GB" sz="2800" dirty="0">
              <a:latin typeface="Comic Sans MS"/>
            </a:endParaRPr>
          </a:p>
          <a:p>
            <a:pPr marL="342900" indent="-342900">
              <a:lnSpc>
                <a:spcPct val="80000"/>
              </a:lnSpc>
              <a:spcBef>
                <a:spcPct val="20000"/>
              </a:spcBef>
              <a:buNone/>
            </a:pPr>
            <a:r>
              <a:rPr lang="en-GB" sz="2800" dirty="0">
                <a:latin typeface="Comic Sans MS"/>
              </a:rPr>
              <a:t>We will have a phonics workshop for parents </a:t>
            </a:r>
            <a:r>
              <a:rPr lang="en-GB" sz="2800" dirty="0" smtClean="0">
                <a:latin typeface="Comic Sans MS"/>
              </a:rPr>
              <a:t>in the </a:t>
            </a:r>
            <a:r>
              <a:rPr lang="en-GB" sz="2800" dirty="0">
                <a:latin typeface="Comic Sans MS"/>
              </a:rPr>
              <a:t>Autumn term.</a:t>
            </a:r>
            <a:endParaRPr lang="en-US" sz="2800" dirty="0">
              <a:latin typeface="Comic Sans MS"/>
            </a:endParaRPr>
          </a:p>
          <a:p>
            <a:pPr marL="342900" indent="-342900">
              <a:lnSpc>
                <a:spcPct val="80000"/>
              </a:lnSpc>
              <a:spcBef>
                <a:spcPct val="20000"/>
              </a:spcBef>
              <a:buNone/>
            </a:pPr>
            <a:endParaRPr lang="en-US" sz="2800" dirty="0">
              <a:latin typeface="Comic Sans MS"/>
            </a:endParaRPr>
          </a:p>
          <a:p>
            <a:pPr marL="109220" indent="0">
              <a:buNone/>
            </a:pPr>
            <a:endParaRPr lang="en-GB" sz="2800" dirty="0">
              <a:latin typeface="Comic Sans MS" panose="030F0702030302020204" pitchFamily="66" charset="0"/>
            </a:endParaRPr>
          </a:p>
          <a:p>
            <a:pPr marL="109220" indent="0">
              <a:buNone/>
            </a:pPr>
            <a:endParaRPr lang="en-GB" sz="2800" dirty="0">
              <a:latin typeface="Comic Sans MS" panose="030F0702030302020204" pitchFamily="66" charset="0"/>
            </a:endParaRPr>
          </a:p>
          <a:p>
            <a:pPr marL="109220" indent="0">
              <a:buNone/>
            </a:pPr>
            <a:endParaRPr lang="en-GB" sz="2800" dirty="0">
              <a:latin typeface="Comic Sans MS" panose="030F0702030302020204" pitchFamily="66" charset="0"/>
            </a:endParaRPr>
          </a:p>
        </p:txBody>
      </p:sp>
    </p:spTree>
    <p:custDataLst>
      <p:tags r:id="rId1"/>
    </p:custDataLst>
    <p:extLst>
      <p:ext uri="{BB962C8B-B14F-4D97-AF65-F5344CB8AC3E}">
        <p14:creationId xmlns:p14="http://schemas.microsoft.com/office/powerpoint/2010/main" val="3642352965"/>
      </p:ext>
    </p:extLst>
  </p:cSld>
  <p:clrMapOvr>
    <a:masterClrMapping/>
  </p:clrMapOvr>
  <mc:AlternateContent xmlns:mc="http://schemas.openxmlformats.org/markup-compatibility/2006" xmlns:p14="http://schemas.microsoft.com/office/powerpoint/2010/main">
    <mc:Choice Requires="p14">
      <p:transition spd="slow" p14:dur="2000" advTm="62142"/>
    </mc:Choice>
    <mc:Fallback xmlns="">
      <p:transition spd="slow" advTm="62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27F44CE-70A8-D2AF-EE24-81A508EF8DEE}"/>
              </a:ext>
            </a:extLst>
          </p:cNvPr>
          <p:cNvSpPr txBox="1"/>
          <p:nvPr/>
        </p:nvSpPr>
        <p:spPr>
          <a:xfrm>
            <a:off x="467544" y="251411"/>
            <a:ext cx="6755292" cy="584775"/>
          </a:xfrm>
          <a:prstGeom prst="rect">
            <a:avLst/>
          </a:prstGeom>
          <a:noFill/>
        </p:spPr>
        <p:txBody>
          <a:bodyPr wrap="square" rtlCol="0">
            <a:spAutoFit/>
          </a:bodyPr>
          <a:lstStyle/>
          <a:p>
            <a:r>
              <a:rPr lang="en-GB" sz="3200" b="1" dirty="0">
                <a:solidFill>
                  <a:schemeClr val="accent4"/>
                </a:solidFill>
                <a:latin typeface="Comic Sans MS" panose="030F0702030302020204" pitchFamily="66" charset="0"/>
              </a:rPr>
              <a:t>Home </a:t>
            </a:r>
            <a:r>
              <a:rPr lang="en-GB" sz="3200" b="1" dirty="0" smtClean="0">
                <a:solidFill>
                  <a:schemeClr val="accent4"/>
                </a:solidFill>
                <a:latin typeface="Comic Sans MS" panose="030F0702030302020204" pitchFamily="66" charset="0"/>
              </a:rPr>
              <a:t>Learning – Maths </a:t>
            </a:r>
            <a:endParaRPr lang="en-GB" sz="3200" b="1" dirty="0">
              <a:solidFill>
                <a:schemeClr val="accent4"/>
              </a:solidFill>
              <a:latin typeface="Comic Sans MS" panose="030F0702030302020204" pitchFamily="66" charset="0"/>
            </a:endParaRPr>
          </a:p>
        </p:txBody>
      </p:sp>
      <p:sp>
        <p:nvSpPr>
          <p:cNvPr id="7" name="Content Placeholder 2">
            <a:extLst>
              <a:ext uri="{FF2B5EF4-FFF2-40B4-BE49-F238E27FC236}">
                <a16:creationId xmlns:a16="http://schemas.microsoft.com/office/drawing/2014/main" id="{148DA8D8-970D-D19F-F469-3E224FBA3A7B}"/>
              </a:ext>
            </a:extLst>
          </p:cNvPr>
          <p:cNvSpPr txBox="1">
            <a:spLocks/>
          </p:cNvSpPr>
          <p:nvPr/>
        </p:nvSpPr>
        <p:spPr>
          <a:xfrm>
            <a:off x="349187" y="956315"/>
            <a:ext cx="8445625" cy="5341334"/>
          </a:xfrm>
          <a:prstGeom prst="rect">
            <a:avLst/>
          </a:prstGeom>
        </p:spPr>
        <p:txBody>
          <a:bodyPr lIns="91440" tIns="45720" rIns="91440" bIns="45720" anchor="t">
            <a:normAutofit lnSpcReduction="1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220" indent="0">
              <a:buNone/>
            </a:pPr>
            <a:r>
              <a:rPr lang="en-GB" sz="2800" dirty="0" smtClean="0">
                <a:latin typeface="Comic Sans MS"/>
              </a:rPr>
              <a:t>Please </a:t>
            </a:r>
            <a:r>
              <a:rPr lang="en-GB" sz="2800" dirty="0">
                <a:latin typeface="Comic Sans MS"/>
              </a:rPr>
              <a:t>enjoy playing lots of different games with your child e.g. board games with dice, dominoes, card games, memory games etc. This will help them to develop reasoning and strategy. </a:t>
            </a:r>
            <a:endParaRPr lang="en-GB" dirty="0"/>
          </a:p>
          <a:p>
            <a:pPr marL="109220" indent="0">
              <a:buNone/>
            </a:pPr>
            <a:endParaRPr lang="en-GB" sz="2800" dirty="0">
              <a:latin typeface="Comic Sans MS" panose="030F0702030302020204" pitchFamily="66" charset="0"/>
            </a:endParaRPr>
          </a:p>
          <a:p>
            <a:pPr marL="109220" indent="0">
              <a:buNone/>
            </a:pPr>
            <a:r>
              <a:rPr lang="en-GB" sz="2800" dirty="0">
                <a:latin typeface="Comic Sans MS"/>
              </a:rPr>
              <a:t>Spot numbers in the environment </a:t>
            </a:r>
            <a:endParaRPr lang="en-GB" sz="2800" dirty="0">
              <a:latin typeface="Comic Sans MS" panose="030F0702030302020204" pitchFamily="66" charset="0"/>
            </a:endParaRPr>
          </a:p>
          <a:p>
            <a:pPr marL="109220" indent="0">
              <a:buNone/>
            </a:pPr>
            <a:endParaRPr lang="en-GB" sz="2800" dirty="0">
              <a:latin typeface="Comic Sans MS" panose="030F0702030302020204" pitchFamily="66" charset="0"/>
            </a:endParaRPr>
          </a:p>
          <a:p>
            <a:pPr marL="109220" indent="0">
              <a:buNone/>
            </a:pPr>
            <a:r>
              <a:rPr lang="en-GB" sz="2800" dirty="0">
                <a:latin typeface="Comic Sans MS"/>
              </a:rPr>
              <a:t>Use any opportunity to count e.g. How many cups do we need? Count as you walk up the stairs </a:t>
            </a:r>
            <a:r>
              <a:rPr lang="en-GB" sz="2800" dirty="0" err="1">
                <a:latin typeface="Comic Sans MS"/>
              </a:rPr>
              <a:t>etc</a:t>
            </a:r>
            <a:r>
              <a:rPr lang="en-GB" sz="2800" dirty="0" smtClean="0">
                <a:latin typeface="Comic Sans MS"/>
              </a:rPr>
              <a:t>!</a:t>
            </a:r>
          </a:p>
          <a:p>
            <a:pPr marL="109220" indent="0">
              <a:buNone/>
            </a:pPr>
            <a:endParaRPr lang="en-GB" sz="2800" dirty="0">
              <a:latin typeface="Comic Sans MS"/>
            </a:endParaRPr>
          </a:p>
          <a:p>
            <a:pPr marL="109220" indent="0">
              <a:buNone/>
            </a:pPr>
            <a:r>
              <a:rPr lang="en-GB" sz="2800" dirty="0">
                <a:latin typeface="Comic Sans MS"/>
              </a:rPr>
              <a:t>We will have a </a:t>
            </a:r>
            <a:r>
              <a:rPr lang="en-GB" sz="2800" dirty="0" smtClean="0">
                <a:latin typeface="Comic Sans MS"/>
              </a:rPr>
              <a:t>Maths </a:t>
            </a:r>
            <a:r>
              <a:rPr lang="en-GB" sz="2800" dirty="0">
                <a:latin typeface="Comic Sans MS"/>
              </a:rPr>
              <a:t>workshop for parents in the </a:t>
            </a:r>
            <a:r>
              <a:rPr lang="en-GB" sz="2800" dirty="0" smtClean="0">
                <a:latin typeface="Comic Sans MS"/>
              </a:rPr>
              <a:t>spring term.</a:t>
            </a:r>
            <a:r>
              <a:rPr lang="en-GB" sz="2800" dirty="0">
                <a:latin typeface="Comic Sans MS"/>
              </a:rPr>
              <a:t> </a:t>
            </a:r>
            <a:endParaRPr lang="en-GB" sz="2800" dirty="0" smtClean="0">
              <a:latin typeface="Comic Sans MS"/>
            </a:endParaRPr>
          </a:p>
          <a:p>
            <a:pPr marL="109220" indent="0">
              <a:buNone/>
            </a:pPr>
            <a:endParaRPr lang="en-GB" sz="2800" dirty="0">
              <a:latin typeface="Comic Sans MS"/>
            </a:endParaRPr>
          </a:p>
          <a:p>
            <a:pPr marL="109220" indent="0">
              <a:buNone/>
            </a:pPr>
            <a:endParaRPr lang="en-GB" sz="2800" dirty="0">
              <a:latin typeface="Comic Sans MS"/>
            </a:endParaRPr>
          </a:p>
          <a:p>
            <a:pPr marL="109220" indent="0">
              <a:buNone/>
            </a:pPr>
            <a:endParaRPr lang="en-GB" sz="2800" dirty="0">
              <a:latin typeface="Comic Sans MS" panose="030F0702030302020204" pitchFamily="66" charset="0"/>
            </a:endParaRPr>
          </a:p>
          <a:p>
            <a:pPr marL="342900" indent="-342900">
              <a:lnSpc>
                <a:spcPct val="80000"/>
              </a:lnSpc>
              <a:spcBef>
                <a:spcPct val="20000"/>
              </a:spcBef>
              <a:buNone/>
            </a:pPr>
            <a:endParaRPr lang="en-GB" sz="2800" dirty="0">
              <a:latin typeface="Comic Sans MS" panose="030F0702030302020204" pitchFamily="66" charset="0"/>
            </a:endParaRPr>
          </a:p>
          <a:p>
            <a:pPr marL="109220" indent="0">
              <a:buNone/>
            </a:pPr>
            <a:endParaRPr lang="en-GB" sz="2800" dirty="0">
              <a:latin typeface="Comic Sans MS" panose="030F0702030302020204" pitchFamily="66" charset="0"/>
            </a:endParaRPr>
          </a:p>
          <a:p>
            <a:pPr marL="109220" indent="0">
              <a:buNone/>
            </a:pPr>
            <a:endParaRPr lang="en-GB" sz="2800" dirty="0">
              <a:latin typeface="Comic Sans MS" panose="030F0702030302020204" pitchFamily="66" charset="0"/>
            </a:endParaRPr>
          </a:p>
          <a:p>
            <a:pPr marL="109220" indent="0">
              <a:buNone/>
            </a:pPr>
            <a:endParaRPr lang="en-GB" sz="2800" dirty="0">
              <a:latin typeface="Comic Sans MS" panose="030F0702030302020204" pitchFamily="66" charset="0"/>
            </a:endParaRPr>
          </a:p>
        </p:txBody>
      </p:sp>
    </p:spTree>
    <p:extLst>
      <p:ext uri="{BB962C8B-B14F-4D97-AF65-F5344CB8AC3E}">
        <p14:creationId xmlns:p14="http://schemas.microsoft.com/office/powerpoint/2010/main" val="203367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 calcmode="lin" valueType="num">
                                      <p:cBhvr additive="base">
                                        <p:cTn id="19" dur="500" fill="hold"/>
                                        <p:tgtEl>
                                          <p:spTgt spid="7">
                                            <p:txEl>
                                              <p:pRg st="4" end="4"/>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7">
                                            <p:txEl>
                                              <p:pRg st="6" end="6"/>
                                            </p:txEl>
                                          </p:spTgt>
                                        </p:tgtEl>
                                        <p:attrNameLst>
                                          <p:attrName>style.visibility</p:attrName>
                                        </p:attrNameLst>
                                      </p:cBhvr>
                                      <p:to>
                                        <p:strVal val="visible"/>
                                      </p:to>
                                    </p:set>
                                    <p:anim calcmode="lin" valueType="num">
                                      <p:cBhvr additive="base">
                                        <p:cTn id="25" dur="500" fill="hold"/>
                                        <p:tgtEl>
                                          <p:spTgt spid="7">
                                            <p:txEl>
                                              <p:pRg st="6" end="6"/>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7">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E3704D-8CB1-EADC-617A-A334751DC7AE}"/>
              </a:ext>
            </a:extLst>
          </p:cNvPr>
          <p:cNvSpPr txBox="1"/>
          <p:nvPr/>
        </p:nvSpPr>
        <p:spPr>
          <a:xfrm>
            <a:off x="681205" y="300844"/>
            <a:ext cx="490160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solidFill>
                  <a:srgbClr val="39639D"/>
                </a:solidFill>
                <a:latin typeface="Comic Sans MS"/>
              </a:rPr>
              <a:t>Home Learning</a:t>
            </a:r>
            <a:r>
              <a:rPr lang="en-GB" sz="3200">
                <a:solidFill>
                  <a:srgbClr val="39639D"/>
                </a:solidFill>
                <a:latin typeface="Comic Sans MS"/>
              </a:rPr>
              <a:t>​</a:t>
            </a:r>
            <a:endParaRPr lang="en-GB"/>
          </a:p>
        </p:txBody>
      </p:sp>
      <p:sp>
        <p:nvSpPr>
          <p:cNvPr id="3" name="TextBox 2">
            <a:extLst>
              <a:ext uri="{FF2B5EF4-FFF2-40B4-BE49-F238E27FC236}">
                <a16:creationId xmlns:a16="http://schemas.microsoft.com/office/drawing/2014/main" id="{CE90D509-E6BC-79A0-4573-A1797DA35078}"/>
              </a:ext>
            </a:extLst>
          </p:cNvPr>
          <p:cNvSpPr txBox="1"/>
          <p:nvPr/>
        </p:nvSpPr>
        <p:spPr>
          <a:xfrm>
            <a:off x="681205" y="885619"/>
            <a:ext cx="7797777"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latin typeface="Comic Sans MS"/>
                <a:cs typeface="Lucida Sans Unicode"/>
              </a:rPr>
              <a:t>And other important skills...</a:t>
            </a:r>
          </a:p>
          <a:p>
            <a:endParaRPr lang="en-GB" sz="2800" dirty="0">
              <a:latin typeface="Comic Sans MS"/>
              <a:cs typeface="Lucida Sans Unicode"/>
            </a:endParaRPr>
          </a:p>
          <a:p>
            <a:r>
              <a:rPr lang="en-GB" sz="2800" dirty="0">
                <a:latin typeface="Comic Sans MS"/>
                <a:cs typeface="Lucida Sans Unicode"/>
              </a:rPr>
              <a:t>Go to the park and climb, hang on the monkey bars, develop the muscles needed for writing. </a:t>
            </a:r>
          </a:p>
          <a:p>
            <a:endParaRPr lang="en-GB" sz="2800" dirty="0">
              <a:latin typeface="Comic Sans MS"/>
              <a:cs typeface="Lucida Sans Unicode"/>
            </a:endParaRPr>
          </a:p>
          <a:p>
            <a:r>
              <a:rPr lang="en-GB" sz="2800" dirty="0">
                <a:latin typeface="Comic Sans MS"/>
                <a:cs typeface="Lucida Sans Unicode"/>
              </a:rPr>
              <a:t>Practise using scissors to cut paper and card. </a:t>
            </a:r>
          </a:p>
          <a:p>
            <a:endParaRPr lang="en-GB" sz="2800" dirty="0">
              <a:latin typeface="Comic Sans MS"/>
              <a:cs typeface="Lucida Sans Unicode"/>
            </a:endParaRPr>
          </a:p>
          <a:p>
            <a:r>
              <a:rPr lang="en-GB" sz="2800" dirty="0">
                <a:latin typeface="Comic Sans MS"/>
                <a:cs typeface="Lucida Sans Unicode"/>
              </a:rPr>
              <a:t>Talk with your child, ask and answer questions </a:t>
            </a:r>
            <a:r>
              <a:rPr lang="en-GB" sz="2800" dirty="0" err="1">
                <a:latin typeface="Comic Sans MS"/>
                <a:cs typeface="Lucida Sans Unicode"/>
              </a:rPr>
              <a:t>eg</a:t>
            </a:r>
            <a:r>
              <a:rPr lang="en-GB" sz="2800" dirty="0">
                <a:latin typeface="Comic Sans MS"/>
                <a:cs typeface="Lucida Sans Unicode"/>
              </a:rPr>
              <a:t> I wonder … </a:t>
            </a:r>
            <a:endParaRPr lang="en-GB" sz="2800" dirty="0" smtClean="0">
              <a:latin typeface="Comic Sans MS"/>
              <a:cs typeface="Lucida Sans Unicode"/>
            </a:endParaRPr>
          </a:p>
          <a:p>
            <a:endParaRPr lang="en-GB" sz="2800" dirty="0" smtClean="0">
              <a:latin typeface="Comic Sans MS"/>
              <a:cs typeface="Lucida Sans Unicode"/>
            </a:endParaRPr>
          </a:p>
          <a:p>
            <a:r>
              <a:rPr lang="en-GB" sz="2800" dirty="0" smtClean="0">
                <a:latin typeface="Comic Sans MS"/>
                <a:cs typeface="Lucida Sans Unicode"/>
              </a:rPr>
              <a:t>Be independent in the toilet </a:t>
            </a:r>
            <a:endParaRPr lang="en-GB" sz="2800" dirty="0">
              <a:latin typeface="Comic Sans MS"/>
              <a:cs typeface="Lucida Sans Unicode"/>
            </a:endParaRPr>
          </a:p>
        </p:txBody>
      </p:sp>
    </p:spTree>
    <p:extLst>
      <p:ext uri="{BB962C8B-B14F-4D97-AF65-F5344CB8AC3E}">
        <p14:creationId xmlns:p14="http://schemas.microsoft.com/office/powerpoint/2010/main" val="2342662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53439" y="215900"/>
            <a:ext cx="8229600" cy="859376"/>
          </a:xfrm>
          <a:prstGeom prst="rect">
            <a:avLst/>
          </a:prstGeom>
        </p:spPr>
        <p:txBody>
          <a:bodyPr/>
          <a:lstStyle/>
          <a:p>
            <a:pPr defTabSz="687537">
              <a:spcBef>
                <a:spcPct val="0"/>
              </a:spcBef>
              <a:defRPr/>
            </a:pPr>
            <a:r>
              <a:rPr lang="en-GB" sz="3200" b="1" dirty="0" smtClean="0">
                <a:solidFill>
                  <a:srgbClr val="0070C0"/>
                </a:solidFill>
                <a:latin typeface="Comic Sans MS" pitchFamily="66" charset="0"/>
                <a:ea typeface="+mj-ea"/>
                <a:cs typeface="+mj-cs"/>
              </a:rPr>
              <a:t>Any Other </a:t>
            </a:r>
            <a:r>
              <a:rPr lang="en-GB" sz="3200" b="1" dirty="0">
                <a:solidFill>
                  <a:srgbClr val="0070C0"/>
                </a:solidFill>
                <a:latin typeface="Comic Sans MS" pitchFamily="66" charset="0"/>
                <a:ea typeface="+mj-ea"/>
                <a:cs typeface="+mj-cs"/>
              </a:rPr>
              <a:t>Business</a:t>
            </a:r>
          </a:p>
        </p:txBody>
      </p:sp>
      <p:sp>
        <p:nvSpPr>
          <p:cNvPr id="3" name="TextBox 2"/>
          <p:cNvSpPr txBox="1"/>
          <p:nvPr/>
        </p:nvSpPr>
        <p:spPr>
          <a:xfrm>
            <a:off x="353439" y="1186139"/>
            <a:ext cx="8491552" cy="3539430"/>
          </a:xfrm>
          <a:prstGeom prst="rect">
            <a:avLst/>
          </a:prstGeom>
          <a:noFill/>
        </p:spPr>
        <p:txBody>
          <a:bodyPr wrap="square" lIns="91440" tIns="45720" rIns="91440" bIns="45720" rtlCol="0" anchor="t">
            <a:spAutoFit/>
          </a:bodyPr>
          <a:lstStyle/>
          <a:p>
            <a:pPr>
              <a:buFont typeface="Wingdings" pitchFamily="2" charset="2"/>
              <a:buChar char="Ø"/>
            </a:pPr>
            <a:r>
              <a:rPr lang="en-GB" sz="2800" dirty="0">
                <a:latin typeface="Comic Sans MS"/>
              </a:rPr>
              <a:t>Uniform – All uniform including PE Kit must be clearly named.</a:t>
            </a:r>
          </a:p>
          <a:p>
            <a:endParaRPr lang="en-GB" sz="2800" dirty="0">
              <a:latin typeface="Comic Sans MS"/>
            </a:endParaRPr>
          </a:p>
          <a:p>
            <a:pPr>
              <a:buFont typeface="Wingdings" pitchFamily="2" charset="2"/>
              <a:buChar char="Ø"/>
            </a:pPr>
            <a:r>
              <a:rPr lang="en-GB" sz="2800" dirty="0">
                <a:latin typeface="Comic Sans MS"/>
              </a:rPr>
              <a:t>Clubs -  </a:t>
            </a:r>
            <a:r>
              <a:rPr lang="en-GB" sz="2800" dirty="0" err="1">
                <a:latin typeface="Comic Sans MS"/>
              </a:rPr>
              <a:t>Earlybirds</a:t>
            </a:r>
            <a:r>
              <a:rPr lang="en-GB" sz="2800" dirty="0">
                <a:latin typeface="Comic Sans MS"/>
              </a:rPr>
              <a:t> will run from 7.30am and Owls club from 3.15pm – 5.30pm. </a:t>
            </a:r>
            <a:endParaRPr lang="en-GB" sz="2800" dirty="0">
              <a:latin typeface="Comic Sans MS" panose="030F0702030302020204" pitchFamily="66" charset="0"/>
            </a:endParaRPr>
          </a:p>
          <a:p>
            <a:endParaRPr lang="en-GB" sz="2800" dirty="0">
              <a:latin typeface="Comic Sans MS"/>
            </a:endParaRPr>
          </a:p>
          <a:p>
            <a:pPr>
              <a:buFont typeface="Wingdings" pitchFamily="2" charset="2"/>
              <a:buChar char="Ø"/>
            </a:pPr>
            <a:r>
              <a:rPr lang="en-GB" sz="2800" dirty="0">
                <a:latin typeface="Comic Sans MS"/>
              </a:rPr>
              <a:t>Children in infant classes should only have a book bag </a:t>
            </a:r>
            <a:r>
              <a:rPr lang="en-GB" sz="2800" dirty="0" smtClean="0">
                <a:latin typeface="Comic Sans MS"/>
              </a:rPr>
              <a:t>that can fit in their tray.</a:t>
            </a:r>
            <a:endParaRPr lang="en-GB" sz="1353"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5651"/>
    </mc:Choice>
    <mc:Fallback xmlns="">
      <p:transition spd="slow" advTm="35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45">
                                          <p:stCondLst>
                                            <p:cond delay="0"/>
                                          </p:stCondLst>
                                        </p:cTn>
                                        <p:tgtEl>
                                          <p:spTgt spid="2"/>
                                        </p:tgtEl>
                                      </p:cBhvr>
                                    </p:animEffect>
                                    <p:anim calcmode="lin" valueType="num">
                                      <p:cBhvr>
                                        <p:cTn id="8" dur="456"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2"/>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2"/>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2"/>
                                        </p:tgtEl>
                                        <p:attrNameLst>
                                          <p:attrName>ppt_y</p:attrName>
                                        </p:attrNameLst>
                                      </p:cBhvr>
                                      <p:tavLst>
                                        <p:tav tm="0" fmla="#ppt_y-sin(pi*$)/81">
                                          <p:val>
                                            <p:fltVal val="0"/>
                                          </p:val>
                                        </p:tav>
                                        <p:tav tm="100000">
                                          <p:val>
                                            <p:fltVal val="1"/>
                                          </p:val>
                                        </p:tav>
                                      </p:tavLst>
                                    </p:anim>
                                    <p:animScale>
                                      <p:cBhvr>
                                        <p:cTn id="13" dur="7">
                                          <p:stCondLst>
                                            <p:cond delay="163"/>
                                          </p:stCondLst>
                                        </p:cTn>
                                        <p:tgtEl>
                                          <p:spTgt spid="2"/>
                                        </p:tgtEl>
                                      </p:cBhvr>
                                      <p:to x="100000" y="60000"/>
                                    </p:animScale>
                                    <p:animScale>
                                      <p:cBhvr>
                                        <p:cTn id="14" dur="42" decel="50000">
                                          <p:stCondLst>
                                            <p:cond delay="169"/>
                                          </p:stCondLst>
                                        </p:cTn>
                                        <p:tgtEl>
                                          <p:spTgt spid="2"/>
                                        </p:tgtEl>
                                      </p:cBhvr>
                                      <p:to x="100000" y="100000"/>
                                    </p:animScale>
                                    <p:animScale>
                                      <p:cBhvr>
                                        <p:cTn id="15" dur="7">
                                          <p:stCondLst>
                                            <p:cond delay="328"/>
                                          </p:stCondLst>
                                        </p:cTn>
                                        <p:tgtEl>
                                          <p:spTgt spid="2"/>
                                        </p:tgtEl>
                                      </p:cBhvr>
                                      <p:to x="100000" y="80000"/>
                                    </p:animScale>
                                    <p:animScale>
                                      <p:cBhvr>
                                        <p:cTn id="16" dur="42" decel="50000">
                                          <p:stCondLst>
                                            <p:cond delay="335"/>
                                          </p:stCondLst>
                                        </p:cTn>
                                        <p:tgtEl>
                                          <p:spTgt spid="2"/>
                                        </p:tgtEl>
                                      </p:cBhvr>
                                      <p:to x="100000" y="100000"/>
                                    </p:animScale>
                                    <p:animScale>
                                      <p:cBhvr>
                                        <p:cTn id="17" dur="7">
                                          <p:stCondLst>
                                            <p:cond delay="411"/>
                                          </p:stCondLst>
                                        </p:cTn>
                                        <p:tgtEl>
                                          <p:spTgt spid="2"/>
                                        </p:tgtEl>
                                      </p:cBhvr>
                                      <p:to x="100000" y="90000"/>
                                    </p:animScale>
                                    <p:animScale>
                                      <p:cBhvr>
                                        <p:cTn id="18" dur="42" decel="50000">
                                          <p:stCondLst>
                                            <p:cond delay="417"/>
                                          </p:stCondLst>
                                        </p:cTn>
                                        <p:tgtEl>
                                          <p:spTgt spid="2"/>
                                        </p:tgtEl>
                                      </p:cBhvr>
                                      <p:to x="100000" y="100000"/>
                                    </p:animScale>
                                    <p:animScale>
                                      <p:cBhvr>
                                        <p:cTn id="19" dur="7">
                                          <p:stCondLst>
                                            <p:cond delay="452"/>
                                          </p:stCondLst>
                                        </p:cTn>
                                        <p:tgtEl>
                                          <p:spTgt spid="2"/>
                                        </p:tgtEl>
                                      </p:cBhvr>
                                      <p:to x="100000" y="95000"/>
                                    </p:animScale>
                                    <p:animScale>
                                      <p:cBhvr>
                                        <p:cTn id="20" dur="42" decel="50000">
                                          <p:stCondLst>
                                            <p:cond delay="459"/>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8473" y="713512"/>
            <a:ext cx="8229600" cy="1143000"/>
          </a:xfrm>
          <a:prstGeom prst="rect">
            <a:avLst/>
          </a:prstGeom>
        </p:spPr>
        <p:txBody>
          <a:bodyPr lIns="91440" tIns="45720" rIns="91440" bIns="45720" anchor="t"/>
          <a:lstStyle/>
          <a:p>
            <a:pPr algn="ctr" eaLnBrk="0" hangingPunct="0">
              <a:defRPr/>
            </a:pPr>
            <a:r>
              <a:rPr lang="en-GB" sz="4400" b="1" kern="0" dirty="0">
                <a:solidFill>
                  <a:srgbClr val="0000CC"/>
                </a:solidFill>
                <a:effectLst/>
                <a:latin typeface="Comic Sans MS"/>
                <a:ea typeface="+mj-ea"/>
                <a:cs typeface="+mj-cs"/>
              </a:rPr>
              <a:t>Is your child going home with someone else?</a:t>
            </a:r>
          </a:p>
          <a:p>
            <a:pPr algn="ctr" eaLnBrk="0" hangingPunct="0">
              <a:defRPr/>
            </a:pPr>
            <a:endParaRPr lang="en-GB" sz="4400" b="1" kern="0" dirty="0">
              <a:solidFill>
                <a:srgbClr val="0000CC"/>
              </a:solidFill>
              <a:effectLst/>
              <a:latin typeface="Comic Sans MS" pitchFamily="66" charset="0"/>
              <a:ea typeface="+mj-ea"/>
              <a:cs typeface="+mj-cs"/>
            </a:endParaRPr>
          </a:p>
          <a:p>
            <a:pPr algn="ctr" eaLnBrk="0" hangingPunct="0">
              <a:defRPr/>
            </a:pPr>
            <a:r>
              <a:rPr lang="en-GB" sz="2800" kern="0" dirty="0">
                <a:latin typeface="Comic Sans MS"/>
                <a:ea typeface="+mj-ea"/>
                <a:cs typeface="+mj-cs"/>
              </a:rPr>
              <a:t>Please fill in a form and give to one of the class adults. It's useful if we have met any other adults that are collecting- particularly in the early days</a:t>
            </a:r>
            <a:r>
              <a:rPr lang="en-GB" sz="2800" kern="0" dirty="0" smtClean="0">
                <a:latin typeface="Comic Sans MS"/>
                <a:ea typeface="+mj-ea"/>
                <a:cs typeface="+mj-cs"/>
              </a:rPr>
              <a:t>!</a:t>
            </a:r>
          </a:p>
          <a:p>
            <a:pPr algn="ctr" eaLnBrk="0" hangingPunct="0">
              <a:defRPr/>
            </a:pPr>
            <a:endParaRPr lang="en-GB" sz="2800" kern="0" dirty="0">
              <a:latin typeface="Comic Sans MS"/>
              <a:ea typeface="+mj-ea"/>
              <a:cs typeface="+mj-cs"/>
            </a:endParaRPr>
          </a:p>
          <a:p>
            <a:pPr algn="ctr" eaLnBrk="0" hangingPunct="0">
              <a:defRPr/>
            </a:pPr>
            <a:r>
              <a:rPr lang="en-GB" sz="2800" kern="0" dirty="0" smtClean="0">
                <a:latin typeface="Comic Sans MS"/>
                <a:ea typeface="+mj-ea"/>
                <a:cs typeface="+mj-cs"/>
              </a:rPr>
              <a:t> </a:t>
            </a:r>
            <a:r>
              <a:rPr lang="en-GB" sz="2800" kern="0" dirty="0">
                <a:latin typeface="Comic Sans MS"/>
                <a:ea typeface="+mj-ea"/>
                <a:cs typeface="+mj-cs"/>
              </a:rPr>
              <a:t>We will ask you for a password when we visit in September. </a:t>
            </a:r>
            <a:endParaRPr lang="en-GB" sz="2800" kern="0" dirty="0">
              <a:effectLst/>
              <a:latin typeface="Comic Sans MS"/>
              <a:ea typeface="+mj-ea"/>
              <a:cs typeface="+mj-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E1EC0DB-E63A-3CB6-2194-BB0B64E825F2}"/>
              </a:ext>
            </a:extLst>
          </p:cNvPr>
          <p:cNvSpPr>
            <a:spLocks noGrp="1"/>
          </p:cNvSpPr>
          <p:nvPr>
            <p:ph type="title"/>
          </p:nvPr>
        </p:nvSpPr>
        <p:spPr>
          <a:xfrm>
            <a:off x="457200" y="274638"/>
            <a:ext cx="8229600" cy="775772"/>
          </a:xfrm>
        </p:spPr>
        <p:txBody>
          <a:bodyPr vert="horz" lIns="91440" tIns="45720" rIns="91440" bIns="45720" rtlCol="0" anchor="ctr">
            <a:normAutofit/>
            <a:scene3d>
              <a:camera prst="orthographicFront"/>
              <a:lightRig rig="soft" dir="t"/>
            </a:scene3d>
            <a:sp3d prstMaterial="softEdge">
              <a:bevelT w="25400" h="25400"/>
            </a:sp3d>
          </a:bodyPr>
          <a:lstStyle/>
          <a:p>
            <a:r>
              <a:rPr lang="en-GB" dirty="0">
                <a:latin typeface="Comic Sans MS"/>
                <a:cs typeface="Lucida Sans Unicode"/>
              </a:rPr>
              <a:t>Induction for September </a:t>
            </a:r>
            <a:r>
              <a:rPr lang="en-GB" dirty="0" smtClean="0">
                <a:latin typeface="Comic Sans MS"/>
                <a:cs typeface="Lucida Sans Unicode"/>
              </a:rPr>
              <a:t>2025</a:t>
            </a:r>
            <a:endParaRPr lang="en-GB" dirty="0">
              <a:latin typeface="Comic Sans MS"/>
            </a:endParaRPr>
          </a:p>
        </p:txBody>
      </p:sp>
      <p:sp>
        <p:nvSpPr>
          <p:cNvPr id="5" name="Content Placeholder 4">
            <a:extLst>
              <a:ext uri="{FF2B5EF4-FFF2-40B4-BE49-F238E27FC236}">
                <a16:creationId xmlns:a16="http://schemas.microsoft.com/office/drawing/2014/main" id="{317D13A6-B7EA-D57D-3603-0117B8EC5299}"/>
              </a:ext>
            </a:extLst>
          </p:cNvPr>
          <p:cNvSpPr>
            <a:spLocks noGrp="1"/>
          </p:cNvSpPr>
          <p:nvPr>
            <p:ph idx="1"/>
          </p:nvPr>
        </p:nvSpPr>
        <p:spPr>
          <a:xfrm>
            <a:off x="457200" y="1141641"/>
            <a:ext cx="8229600" cy="5168613"/>
          </a:xfrm>
        </p:spPr>
        <p:txBody>
          <a:bodyPr vert="horz" lIns="91440" tIns="45720" rIns="91440" bIns="45720" anchor="t">
            <a:normAutofit/>
          </a:bodyPr>
          <a:lstStyle/>
          <a:p>
            <a:pPr indent="-255905"/>
            <a:r>
              <a:rPr lang="en-GB" sz="2800" dirty="0">
                <a:latin typeface="Comic Sans MS"/>
                <a:cs typeface="Lucida Sans Unicode"/>
              </a:rPr>
              <a:t>Meet the Team – Thursday </a:t>
            </a:r>
            <a:r>
              <a:rPr lang="en-GB" sz="2800" dirty="0" smtClean="0">
                <a:latin typeface="Comic Sans MS"/>
                <a:cs typeface="Lucida Sans Unicode"/>
              </a:rPr>
              <a:t>3</a:t>
            </a:r>
            <a:r>
              <a:rPr lang="en-GB" sz="2800" baseline="30000" dirty="0" smtClean="0">
                <a:latin typeface="Comic Sans MS"/>
                <a:cs typeface="Lucida Sans Unicode"/>
              </a:rPr>
              <a:t>rd</a:t>
            </a:r>
            <a:r>
              <a:rPr lang="en-GB" sz="2800" dirty="0" smtClean="0">
                <a:latin typeface="Comic Sans MS"/>
                <a:cs typeface="Lucida Sans Unicode"/>
              </a:rPr>
              <a:t> July </a:t>
            </a:r>
          </a:p>
          <a:p>
            <a:pPr indent="-255905"/>
            <a:endParaRPr lang="en-GB" sz="2800" dirty="0">
              <a:latin typeface="Comic Sans MS"/>
              <a:cs typeface="Lucida Sans Unicode"/>
            </a:endParaRPr>
          </a:p>
          <a:p>
            <a:pPr indent="-255905"/>
            <a:r>
              <a:rPr lang="en-GB" sz="2800" dirty="0">
                <a:latin typeface="Comic Sans MS"/>
                <a:cs typeface="Lucida Sans Unicode"/>
              </a:rPr>
              <a:t>Stay &amp; play (am) – </a:t>
            </a:r>
            <a:r>
              <a:rPr lang="en-GB" sz="2800" dirty="0" smtClean="0">
                <a:latin typeface="Comic Sans MS"/>
                <a:cs typeface="Lucida Sans Unicode"/>
              </a:rPr>
              <a:t>Fri 11th </a:t>
            </a:r>
            <a:r>
              <a:rPr lang="en-GB" sz="2800" dirty="0">
                <a:latin typeface="Comic Sans MS"/>
                <a:cs typeface="Lucida Sans Unicode"/>
              </a:rPr>
              <a:t>July (3 groups) </a:t>
            </a:r>
          </a:p>
          <a:p>
            <a:pPr indent="-255905"/>
            <a:r>
              <a:rPr lang="en-GB" sz="2800" dirty="0">
                <a:latin typeface="Comic Sans MS"/>
                <a:cs typeface="Lucida Sans Unicode"/>
              </a:rPr>
              <a:t>Art session (am) </a:t>
            </a:r>
            <a:r>
              <a:rPr lang="en-GB" sz="2800" dirty="0" smtClean="0">
                <a:latin typeface="Comic Sans MS"/>
                <a:cs typeface="Lucida Sans Unicode"/>
              </a:rPr>
              <a:t>– Fri 18th July </a:t>
            </a:r>
            <a:r>
              <a:rPr lang="en-GB" sz="2400" dirty="0" smtClean="0">
                <a:latin typeface="Comic Sans MS"/>
                <a:cs typeface="Lucida Sans Unicode"/>
              </a:rPr>
              <a:t>(3 groups)</a:t>
            </a:r>
          </a:p>
          <a:p>
            <a:pPr indent="-255905"/>
            <a:endParaRPr lang="en-GB" sz="2400" dirty="0" smtClean="0">
              <a:latin typeface="Comic Sans MS"/>
              <a:cs typeface="Lucida Sans Unicode"/>
            </a:endParaRPr>
          </a:p>
          <a:p>
            <a:pPr indent="-255905"/>
            <a:r>
              <a:rPr lang="en-GB" sz="3600" dirty="0" smtClean="0">
                <a:latin typeface="Comic Sans MS"/>
                <a:cs typeface="Lucida Sans Unicode"/>
              </a:rPr>
              <a:t>September</a:t>
            </a:r>
            <a:r>
              <a:rPr lang="en-GB" sz="3600" dirty="0">
                <a:latin typeface="Comic Sans MS"/>
                <a:cs typeface="Lucida Sans Unicode"/>
              </a:rPr>
              <a:t> </a:t>
            </a:r>
          </a:p>
          <a:p>
            <a:pPr marL="109855" indent="0">
              <a:buNone/>
            </a:pPr>
            <a:r>
              <a:rPr lang="en-GB" sz="2800" b="1" dirty="0">
                <a:latin typeface="Comic Sans MS"/>
                <a:cs typeface="Lucida Sans Unicode"/>
              </a:rPr>
              <a:t>Home visits</a:t>
            </a:r>
          </a:p>
          <a:p>
            <a:pPr marL="109855" indent="0">
              <a:buNone/>
            </a:pPr>
            <a:r>
              <a:rPr lang="en-GB" sz="2800" dirty="0" smtClean="0">
                <a:latin typeface="Comic Sans MS"/>
                <a:cs typeface="Lucida Sans Unicode"/>
              </a:rPr>
              <a:t> Thursday </a:t>
            </a:r>
            <a:r>
              <a:rPr lang="en-GB" sz="2800" dirty="0">
                <a:latin typeface="Comic Sans MS"/>
                <a:cs typeface="Lucida Sans Unicode"/>
              </a:rPr>
              <a:t>4</a:t>
            </a:r>
            <a:r>
              <a:rPr lang="en-GB" sz="2800" baseline="30000" dirty="0" smtClean="0">
                <a:latin typeface="Comic Sans MS"/>
                <a:cs typeface="Lucida Sans Unicode"/>
              </a:rPr>
              <a:t>th</a:t>
            </a:r>
            <a:r>
              <a:rPr lang="en-GB" sz="2800" dirty="0">
                <a:latin typeface="Comic Sans MS"/>
                <a:cs typeface="Lucida Sans Unicode"/>
              </a:rPr>
              <a:t>, </a:t>
            </a:r>
            <a:r>
              <a:rPr lang="en-GB" sz="2800" dirty="0" smtClean="0">
                <a:latin typeface="Comic Sans MS"/>
                <a:cs typeface="Lucida Sans Unicode"/>
              </a:rPr>
              <a:t>Friday </a:t>
            </a:r>
            <a:r>
              <a:rPr lang="en-GB" sz="2800" dirty="0">
                <a:latin typeface="Comic Sans MS"/>
                <a:cs typeface="Lucida Sans Unicode"/>
              </a:rPr>
              <a:t>5</a:t>
            </a:r>
            <a:r>
              <a:rPr lang="en-GB" sz="2800" baseline="30000" dirty="0" smtClean="0">
                <a:latin typeface="Comic Sans MS"/>
                <a:cs typeface="Lucida Sans Unicode"/>
              </a:rPr>
              <a:t>th</a:t>
            </a:r>
            <a:r>
              <a:rPr lang="en-GB" sz="2800" dirty="0" smtClean="0">
                <a:latin typeface="Comic Sans MS"/>
                <a:cs typeface="Lucida Sans Unicode"/>
              </a:rPr>
              <a:t>, Monday 8</a:t>
            </a:r>
            <a:r>
              <a:rPr lang="en-GB" sz="2800" baseline="30000" dirty="0" smtClean="0">
                <a:latin typeface="Comic Sans MS"/>
                <a:cs typeface="Lucida Sans Unicode"/>
              </a:rPr>
              <a:t>th</a:t>
            </a:r>
            <a:r>
              <a:rPr lang="en-GB" sz="2800" dirty="0" smtClean="0">
                <a:latin typeface="Comic Sans MS"/>
                <a:cs typeface="Lucida Sans Unicode"/>
              </a:rPr>
              <a:t> </a:t>
            </a:r>
            <a:endParaRPr lang="en-GB" sz="2800" dirty="0">
              <a:latin typeface="Comic Sans MS"/>
            </a:endParaRPr>
          </a:p>
          <a:p>
            <a:pPr indent="-255905"/>
            <a:endParaRPr lang="en-GB" dirty="0">
              <a:latin typeface="Comic Sans MS"/>
              <a:cs typeface="Lucida Sans Unicode"/>
            </a:endParaRPr>
          </a:p>
          <a:p>
            <a:pPr indent="-255905"/>
            <a:endParaRPr lang="en-GB" dirty="0">
              <a:latin typeface="Comic Sans MS"/>
            </a:endParaRPr>
          </a:p>
        </p:txBody>
      </p:sp>
    </p:spTree>
    <p:extLst>
      <p:ext uri="{BB962C8B-B14F-4D97-AF65-F5344CB8AC3E}">
        <p14:creationId xmlns:p14="http://schemas.microsoft.com/office/powerpoint/2010/main" val="2068462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FC07B9-C9C0-02F9-D835-F79F3077EC6A}"/>
              </a:ext>
            </a:extLst>
          </p:cNvPr>
          <p:cNvSpPr>
            <a:spLocks noGrp="1"/>
          </p:cNvSpPr>
          <p:nvPr>
            <p:ph type="title"/>
          </p:nvPr>
        </p:nvSpPr>
        <p:spPr>
          <a:xfrm>
            <a:off x="457200" y="274638"/>
            <a:ext cx="8229600" cy="1932541"/>
          </a:xfrm>
        </p:spPr>
        <p:txBody>
          <a:bodyPr vert="horz" lIns="91440" tIns="45720" rIns="91440" bIns="45720" rtlCol="0" anchor="ctr">
            <a:normAutofit/>
            <a:scene3d>
              <a:camera prst="orthographicFront"/>
              <a:lightRig rig="soft" dir="t"/>
            </a:scene3d>
            <a:sp3d prstMaterial="softEdge">
              <a:bevelT w="25400" h="25400"/>
            </a:sp3d>
          </a:bodyPr>
          <a:lstStyle/>
          <a:p>
            <a:r>
              <a:rPr lang="en-GB" dirty="0" smtClean="0">
                <a:latin typeface="Comic Sans MS"/>
                <a:cs typeface="Lucida Sans Unicode"/>
              </a:rPr>
              <a:t>Friday 12</a:t>
            </a:r>
            <a:r>
              <a:rPr lang="en-GB" baseline="30000" dirty="0" smtClean="0">
                <a:latin typeface="Comic Sans MS"/>
                <a:cs typeface="Lucida Sans Unicode"/>
              </a:rPr>
              <a:t>th</a:t>
            </a:r>
            <a:r>
              <a:rPr lang="en-GB" dirty="0">
                <a:latin typeface="Comic Sans MS"/>
                <a:cs typeface="Lucida Sans Unicode"/>
              </a:rPr>
              <a:t> </a:t>
            </a:r>
            <a:r>
              <a:rPr lang="en-GB" dirty="0" smtClean="0">
                <a:latin typeface="Comic Sans MS"/>
                <a:cs typeface="Lucida Sans Unicode"/>
              </a:rPr>
              <a:t>September </a:t>
            </a:r>
            <a:r>
              <a:rPr lang="en-GB" dirty="0">
                <a:latin typeface="Comic Sans MS"/>
                <a:cs typeface="Lucida Sans Unicode"/>
              </a:rPr>
              <a:t/>
            </a:r>
            <a:br>
              <a:rPr lang="en-GB" dirty="0">
                <a:latin typeface="Comic Sans MS"/>
                <a:cs typeface="Lucida Sans Unicode"/>
              </a:rPr>
            </a:br>
            <a:r>
              <a:rPr lang="en-GB" sz="3200" b="0" dirty="0">
                <a:latin typeface="Comic Sans MS"/>
                <a:ea typeface="+mj-lt"/>
                <a:cs typeface="+mj-lt"/>
              </a:rPr>
              <a:t>All children in 8.40am </a:t>
            </a:r>
            <a:r>
              <a:rPr lang="en-GB" sz="3200" b="0" dirty="0" smtClean="0">
                <a:latin typeface="Comic Sans MS"/>
                <a:ea typeface="+mj-lt"/>
                <a:cs typeface="+mj-lt"/>
              </a:rPr>
              <a:t>–</a:t>
            </a:r>
            <a:r>
              <a:rPr lang="en-GB" dirty="0" smtClean="0">
                <a:latin typeface="Comic Sans MS"/>
                <a:cs typeface="Lucida Sans Unicode"/>
              </a:rPr>
              <a:t> </a:t>
            </a:r>
            <a:r>
              <a:rPr lang="en-GB" sz="3200" b="0" dirty="0" smtClean="0">
                <a:effectLst/>
                <a:latin typeface="Comic Sans MS"/>
                <a:cs typeface="Lucida Sans Unicode"/>
              </a:rPr>
              <a:t>1pm </a:t>
            </a:r>
            <a:r>
              <a:rPr lang="en-GB" dirty="0">
                <a:latin typeface="Comic Sans MS"/>
                <a:cs typeface="Lucida Sans Unicode"/>
              </a:rPr>
              <a:t> </a:t>
            </a:r>
          </a:p>
        </p:txBody>
      </p:sp>
      <p:sp>
        <p:nvSpPr>
          <p:cNvPr id="5" name="Content Placeholder 4">
            <a:extLst>
              <a:ext uri="{FF2B5EF4-FFF2-40B4-BE49-F238E27FC236}">
                <a16:creationId xmlns:a16="http://schemas.microsoft.com/office/drawing/2014/main" id="{9EED339C-3C6D-7C7A-91A4-0DC584E4A4AA}"/>
              </a:ext>
            </a:extLst>
          </p:cNvPr>
          <p:cNvSpPr>
            <a:spLocks noGrp="1"/>
          </p:cNvSpPr>
          <p:nvPr>
            <p:ph idx="1"/>
          </p:nvPr>
        </p:nvSpPr>
        <p:spPr>
          <a:xfrm>
            <a:off x="457200" y="2447636"/>
            <a:ext cx="8229600" cy="1616365"/>
          </a:xfrm>
        </p:spPr>
        <p:txBody>
          <a:bodyPr vert="horz" lIns="91440" tIns="45720" rIns="91440" bIns="45720" anchor="t">
            <a:normAutofit lnSpcReduction="10000"/>
          </a:bodyPr>
          <a:lstStyle/>
          <a:p>
            <a:pPr marL="109855" indent="0">
              <a:buNone/>
            </a:pPr>
            <a:r>
              <a:rPr lang="en-GB" b="1" dirty="0">
                <a:latin typeface="Comic Sans MS"/>
                <a:ea typeface="+mn-lt"/>
                <a:cs typeface="+mn-lt"/>
              </a:rPr>
              <a:t> </a:t>
            </a:r>
            <a:endParaRPr lang="en-GB" dirty="0">
              <a:latin typeface="Comic Sans MS"/>
              <a:ea typeface="+mn-lt"/>
              <a:cs typeface="+mn-lt"/>
            </a:endParaRPr>
          </a:p>
          <a:p>
            <a:pPr indent="-255905"/>
            <a:r>
              <a:rPr lang="en-GB" sz="3600" b="1" dirty="0">
                <a:latin typeface="Comic Sans MS"/>
                <a:ea typeface="+mn-lt"/>
                <a:cs typeface="+mn-lt"/>
              </a:rPr>
              <a:t>Monday </a:t>
            </a:r>
            <a:r>
              <a:rPr lang="en-GB" sz="3600" b="1" dirty="0" smtClean="0">
                <a:latin typeface="Comic Sans MS"/>
                <a:ea typeface="+mn-lt"/>
                <a:cs typeface="+mn-lt"/>
              </a:rPr>
              <a:t>15</a:t>
            </a:r>
            <a:r>
              <a:rPr lang="en-GB" sz="3600" b="1" baseline="30000" dirty="0" smtClean="0">
                <a:latin typeface="Comic Sans MS"/>
                <a:ea typeface="+mn-lt"/>
                <a:cs typeface="+mn-lt"/>
              </a:rPr>
              <a:t>th</a:t>
            </a:r>
            <a:r>
              <a:rPr lang="en-GB" sz="3600" b="1" dirty="0" smtClean="0">
                <a:latin typeface="Comic Sans MS"/>
                <a:ea typeface="+mn-lt"/>
                <a:cs typeface="+mn-lt"/>
              </a:rPr>
              <a:t> </a:t>
            </a:r>
            <a:r>
              <a:rPr lang="en-GB" sz="3600" b="1" dirty="0">
                <a:latin typeface="Comic Sans MS"/>
                <a:ea typeface="+mn-lt"/>
                <a:cs typeface="+mn-lt"/>
              </a:rPr>
              <a:t>September onwards </a:t>
            </a:r>
            <a:br>
              <a:rPr lang="en-GB" sz="3600" b="1" dirty="0">
                <a:latin typeface="Comic Sans MS"/>
                <a:ea typeface="+mn-lt"/>
                <a:cs typeface="+mn-lt"/>
              </a:rPr>
            </a:br>
            <a:r>
              <a:rPr lang="en-GB" sz="3600" dirty="0">
                <a:latin typeface="Comic Sans MS"/>
                <a:ea typeface="+mj-lt"/>
                <a:cs typeface="+mj-lt"/>
              </a:rPr>
              <a:t>Children in full time</a:t>
            </a:r>
            <a:endParaRPr lang="en-GB" sz="3600" dirty="0">
              <a:latin typeface="Comic Sans MS"/>
              <a:cs typeface="Lucida Sans Unicode"/>
            </a:endParaRPr>
          </a:p>
        </p:txBody>
      </p:sp>
      <p:sp>
        <p:nvSpPr>
          <p:cNvPr id="4" name="Content Placeholder 4">
            <a:extLst>
              <a:ext uri="{FF2B5EF4-FFF2-40B4-BE49-F238E27FC236}">
                <a16:creationId xmlns:a16="http://schemas.microsoft.com/office/drawing/2014/main" id="{9EED339C-3C6D-7C7A-91A4-0DC584E4A4AA}"/>
              </a:ext>
            </a:extLst>
          </p:cNvPr>
          <p:cNvSpPr txBox="1">
            <a:spLocks/>
          </p:cNvSpPr>
          <p:nvPr/>
        </p:nvSpPr>
        <p:spPr>
          <a:xfrm>
            <a:off x="457200" y="4493489"/>
            <a:ext cx="8229600" cy="1616365"/>
          </a:xfrm>
          <a:prstGeom prst="rect">
            <a:avLst/>
          </a:prstGeom>
        </p:spPr>
        <p:txBody>
          <a:bodyPr vert="horz" lIns="91440" tIns="45720" rIns="91440" bIns="45720" anchor="t">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855" indent="0">
              <a:buFont typeface="Wingdings 3"/>
              <a:buNone/>
            </a:pPr>
            <a:r>
              <a:rPr lang="en-GB" b="1" dirty="0" smtClean="0">
                <a:latin typeface="Comic Sans MS"/>
                <a:ea typeface="+mn-lt"/>
                <a:cs typeface="+mn-lt"/>
              </a:rPr>
              <a:t/>
            </a:r>
            <a:br>
              <a:rPr lang="en-GB" b="1" dirty="0" smtClean="0">
                <a:latin typeface="Comic Sans MS"/>
                <a:ea typeface="+mn-lt"/>
                <a:cs typeface="+mn-lt"/>
              </a:rPr>
            </a:br>
            <a:r>
              <a:rPr lang="en-GB" b="1" dirty="0" smtClean="0">
                <a:latin typeface="Comic Sans MS"/>
                <a:ea typeface="+mn-lt"/>
                <a:cs typeface="+mn-lt"/>
              </a:rPr>
              <a:t> </a:t>
            </a:r>
            <a:endParaRPr lang="en-GB" dirty="0" smtClean="0">
              <a:latin typeface="Comic Sans MS"/>
              <a:ea typeface="+mn-lt"/>
              <a:cs typeface="+mn-lt"/>
            </a:endParaRPr>
          </a:p>
          <a:p>
            <a:pPr indent="-255905"/>
            <a:endParaRPr lang="en-GB" dirty="0">
              <a:latin typeface="Comic Sans MS"/>
              <a:cs typeface="Lucida Sans Unicode"/>
            </a:endParaRPr>
          </a:p>
        </p:txBody>
      </p:sp>
    </p:spTree>
    <p:extLst>
      <p:ext uri="{BB962C8B-B14F-4D97-AF65-F5344CB8AC3E}">
        <p14:creationId xmlns:p14="http://schemas.microsoft.com/office/powerpoint/2010/main" val="13968568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50889AE-6E25-01DD-9D9A-E82052A138B3}"/>
              </a:ext>
            </a:extLst>
          </p:cNvPr>
          <p:cNvSpPr>
            <a:spLocks noGrp="1"/>
          </p:cNvSpPr>
          <p:nvPr>
            <p:ph idx="1"/>
          </p:nvPr>
        </p:nvSpPr>
        <p:spPr>
          <a:xfrm>
            <a:off x="503104" y="673424"/>
            <a:ext cx="8229600" cy="5462396"/>
          </a:xfrm>
        </p:spPr>
        <p:txBody>
          <a:bodyPr vert="horz" lIns="91440" tIns="45720" rIns="91440" bIns="45720" anchor="t">
            <a:normAutofit/>
          </a:bodyPr>
          <a:lstStyle/>
          <a:p>
            <a:pPr indent="-255905"/>
            <a:r>
              <a:rPr lang="en-GB" sz="3600" b="1" dirty="0">
                <a:latin typeface="Comic Sans MS"/>
                <a:ea typeface="+mn-lt"/>
                <a:cs typeface="+mn-lt"/>
              </a:rPr>
              <a:t>Stay and play </a:t>
            </a:r>
            <a:r>
              <a:rPr lang="en-GB" sz="3600" b="1" dirty="0" smtClean="0">
                <a:latin typeface="Comic Sans MS"/>
                <a:ea typeface="+mn-lt"/>
                <a:cs typeface="+mn-lt"/>
              </a:rPr>
              <a:t>morning –</a:t>
            </a:r>
            <a:r>
              <a:rPr lang="en-GB" sz="3200" b="1" dirty="0" smtClean="0">
                <a:latin typeface="Comic Sans MS"/>
                <a:ea typeface="+mn-lt"/>
                <a:cs typeface="+mn-lt"/>
              </a:rPr>
              <a:t>September</a:t>
            </a:r>
            <a:endParaRPr lang="en-US" sz="3600" dirty="0" smtClean="0">
              <a:latin typeface="Comic Sans MS"/>
              <a:ea typeface="+mn-lt"/>
              <a:cs typeface="+mn-lt"/>
            </a:endParaRPr>
          </a:p>
          <a:p>
            <a:pPr indent="-255905"/>
            <a:endParaRPr lang="en-US" sz="3600" b="1" dirty="0">
              <a:latin typeface="Comic Sans MS"/>
              <a:ea typeface="+mn-lt"/>
              <a:cs typeface="+mn-lt"/>
            </a:endParaRPr>
          </a:p>
          <a:p>
            <a:pPr indent="-255905"/>
            <a:r>
              <a:rPr lang="en-GB" b="1" dirty="0" smtClean="0">
                <a:latin typeface="Comic Sans MS"/>
                <a:ea typeface="+mn-lt"/>
                <a:cs typeface="+mn-lt"/>
              </a:rPr>
              <a:t>Arriving </a:t>
            </a:r>
            <a:r>
              <a:rPr lang="en-GB" b="1" dirty="0">
                <a:latin typeface="Comic Sans MS"/>
                <a:ea typeface="+mn-lt"/>
                <a:cs typeface="+mn-lt"/>
              </a:rPr>
              <a:t>at 5 minute </a:t>
            </a:r>
            <a:r>
              <a:rPr lang="en-GB" b="1" dirty="0" smtClean="0">
                <a:latin typeface="Comic Sans MS"/>
                <a:ea typeface="+mn-lt"/>
                <a:cs typeface="+mn-lt"/>
              </a:rPr>
              <a:t>intervals</a:t>
            </a:r>
          </a:p>
          <a:p>
            <a:pPr marL="109855" indent="0">
              <a:buNone/>
            </a:pPr>
            <a:endParaRPr lang="en-GB" b="1" dirty="0">
              <a:latin typeface="Comic Sans MS"/>
              <a:ea typeface="+mn-lt"/>
              <a:cs typeface="+mn-lt"/>
            </a:endParaRPr>
          </a:p>
          <a:p>
            <a:pPr marL="109855" indent="0">
              <a:buNone/>
            </a:pPr>
            <a:r>
              <a:rPr lang="en-GB" sz="4000" b="1" dirty="0" smtClean="0">
                <a:solidFill>
                  <a:srgbClr val="FF0000"/>
                </a:solidFill>
                <a:latin typeface="Comic Sans MS"/>
                <a:ea typeface="+mn-lt"/>
                <a:cs typeface="+mn-lt"/>
              </a:rPr>
              <a:t>Tuesday 9</a:t>
            </a:r>
            <a:r>
              <a:rPr lang="en-GB" sz="4000" b="1" baseline="30000" dirty="0" smtClean="0">
                <a:solidFill>
                  <a:srgbClr val="FF0000"/>
                </a:solidFill>
                <a:latin typeface="Comic Sans MS"/>
                <a:ea typeface="+mn-lt"/>
                <a:cs typeface="+mn-lt"/>
              </a:rPr>
              <a:t>th</a:t>
            </a:r>
            <a:r>
              <a:rPr lang="en-GB" sz="4000" b="1" dirty="0">
                <a:solidFill>
                  <a:srgbClr val="FF0000"/>
                </a:solidFill>
                <a:latin typeface="Comic Sans MS"/>
                <a:ea typeface="+mn-lt"/>
                <a:cs typeface="+mn-lt"/>
              </a:rPr>
              <a:t> </a:t>
            </a:r>
            <a:r>
              <a:rPr lang="en-GB" sz="4000" dirty="0" smtClean="0">
                <a:solidFill>
                  <a:srgbClr val="FF0000"/>
                </a:solidFill>
                <a:latin typeface="Comic Sans MS"/>
                <a:ea typeface="+mn-lt"/>
                <a:cs typeface="+mn-lt"/>
              </a:rPr>
              <a:t>collect </a:t>
            </a:r>
            <a:r>
              <a:rPr lang="en-GB" sz="4000" dirty="0">
                <a:solidFill>
                  <a:srgbClr val="FF0000"/>
                </a:solidFill>
                <a:latin typeface="Comic Sans MS"/>
                <a:ea typeface="+mn-lt"/>
                <a:cs typeface="+mn-lt"/>
              </a:rPr>
              <a:t>at </a:t>
            </a:r>
            <a:r>
              <a:rPr lang="en-GB" sz="4000" dirty="0" smtClean="0">
                <a:solidFill>
                  <a:srgbClr val="FF0000"/>
                </a:solidFill>
                <a:latin typeface="Comic Sans MS"/>
                <a:ea typeface="+mn-lt"/>
                <a:cs typeface="+mn-lt"/>
              </a:rPr>
              <a:t>1pm</a:t>
            </a:r>
            <a:endParaRPr lang="en-GB" sz="4000" dirty="0">
              <a:solidFill>
                <a:srgbClr val="FF0000"/>
              </a:solidFill>
              <a:latin typeface="Comic Sans MS"/>
              <a:ea typeface="+mn-lt"/>
              <a:cs typeface="+mn-lt"/>
            </a:endParaRPr>
          </a:p>
          <a:p>
            <a:pPr marL="109855" indent="0">
              <a:buNone/>
            </a:pPr>
            <a:r>
              <a:rPr lang="en-GB" sz="2800" dirty="0" smtClean="0">
                <a:solidFill>
                  <a:srgbClr val="FF0000"/>
                </a:solidFill>
                <a:latin typeface="Comic Sans MS"/>
                <a:ea typeface="+mn-lt"/>
                <a:cs typeface="+mn-lt"/>
              </a:rPr>
              <a:t>or</a:t>
            </a:r>
          </a:p>
          <a:p>
            <a:pPr marL="109855" indent="0">
              <a:buNone/>
            </a:pPr>
            <a:r>
              <a:rPr lang="en-GB" sz="4000" b="1" dirty="0" smtClean="0">
                <a:solidFill>
                  <a:srgbClr val="FF0000"/>
                </a:solidFill>
                <a:latin typeface="Comic Sans MS"/>
                <a:ea typeface="+mn-lt"/>
                <a:cs typeface="+mn-lt"/>
              </a:rPr>
              <a:t>Thursday 11</a:t>
            </a:r>
            <a:r>
              <a:rPr lang="en-GB" sz="4000" b="1" baseline="30000" dirty="0" smtClean="0">
                <a:solidFill>
                  <a:srgbClr val="FF0000"/>
                </a:solidFill>
                <a:latin typeface="Comic Sans MS"/>
                <a:ea typeface="+mn-lt"/>
                <a:cs typeface="+mn-lt"/>
              </a:rPr>
              <a:t>th</a:t>
            </a:r>
            <a:r>
              <a:rPr lang="en-GB" sz="4000" b="1" dirty="0" smtClean="0">
                <a:solidFill>
                  <a:srgbClr val="FF0000"/>
                </a:solidFill>
                <a:latin typeface="Comic Sans MS"/>
                <a:ea typeface="+mn-lt"/>
                <a:cs typeface="+mn-lt"/>
              </a:rPr>
              <a:t> </a:t>
            </a:r>
            <a:r>
              <a:rPr lang="en-GB" sz="4000" dirty="0" smtClean="0">
                <a:solidFill>
                  <a:srgbClr val="FF0000"/>
                </a:solidFill>
                <a:latin typeface="Comic Sans MS"/>
                <a:ea typeface="+mn-lt"/>
                <a:cs typeface="+mn-lt"/>
              </a:rPr>
              <a:t>collect </a:t>
            </a:r>
            <a:r>
              <a:rPr lang="en-GB" sz="4000" dirty="0">
                <a:solidFill>
                  <a:srgbClr val="FF0000"/>
                </a:solidFill>
                <a:latin typeface="Comic Sans MS"/>
                <a:ea typeface="+mn-lt"/>
                <a:cs typeface="+mn-lt"/>
              </a:rPr>
              <a:t>at </a:t>
            </a:r>
            <a:r>
              <a:rPr lang="en-GB" sz="4000" dirty="0" smtClean="0">
                <a:solidFill>
                  <a:srgbClr val="FF0000"/>
                </a:solidFill>
                <a:latin typeface="Comic Sans MS"/>
                <a:ea typeface="+mn-lt"/>
                <a:cs typeface="+mn-lt"/>
              </a:rPr>
              <a:t>1pm </a:t>
            </a:r>
            <a:r>
              <a:rPr lang="en-GB" sz="4000" dirty="0">
                <a:solidFill>
                  <a:srgbClr val="FF0000"/>
                </a:solidFill>
                <a:latin typeface="Comic Sans MS"/>
                <a:ea typeface="+mn-lt"/>
                <a:cs typeface="+mn-lt"/>
              </a:rPr>
              <a:t> </a:t>
            </a:r>
            <a:endParaRPr lang="en-GB" sz="4000" dirty="0">
              <a:solidFill>
                <a:srgbClr val="FF0000"/>
              </a:solidFill>
              <a:latin typeface="Comic Sans MS"/>
              <a:cs typeface="Lucida Sans Unicode"/>
            </a:endParaRPr>
          </a:p>
          <a:p>
            <a:pPr indent="-255905"/>
            <a:endParaRPr lang="en-GB" dirty="0">
              <a:latin typeface="Comic Sans MS"/>
              <a:cs typeface="Lucida Sans Unicode"/>
            </a:endParaRPr>
          </a:p>
        </p:txBody>
      </p:sp>
    </p:spTree>
    <p:extLst>
      <p:ext uri="{BB962C8B-B14F-4D97-AF65-F5344CB8AC3E}">
        <p14:creationId xmlns:p14="http://schemas.microsoft.com/office/powerpoint/2010/main" val="38186388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90D509-E6BC-79A0-4573-A1797DA35078}"/>
              </a:ext>
            </a:extLst>
          </p:cNvPr>
          <p:cNvSpPr txBox="1"/>
          <p:nvPr/>
        </p:nvSpPr>
        <p:spPr>
          <a:xfrm>
            <a:off x="506814" y="1551709"/>
            <a:ext cx="8152598"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Comic Sans MS"/>
                <a:cs typeface="Lucida Sans Unicode"/>
              </a:rPr>
              <a:t>The most important things you can do to support your child's transition are:</a:t>
            </a:r>
            <a:endParaRPr lang="en-US" sz="2400" dirty="0">
              <a:cs typeface="Lucida Sans Unicode"/>
            </a:endParaRPr>
          </a:p>
          <a:p>
            <a:pPr marL="457200" indent="-457200">
              <a:buFont typeface="Arial"/>
              <a:buChar char="•"/>
            </a:pPr>
            <a:r>
              <a:rPr lang="en-GB" sz="2400" dirty="0">
                <a:latin typeface="Comic Sans MS"/>
                <a:cs typeface="Lucida Sans Unicode"/>
              </a:rPr>
              <a:t>Enjoy sharing stories and nursery rhymes together (Summer Reading Challenge with local library)</a:t>
            </a:r>
          </a:p>
          <a:p>
            <a:pPr marL="457200" indent="-457200">
              <a:buFont typeface="Arial"/>
              <a:buChar char="•"/>
            </a:pPr>
            <a:r>
              <a:rPr lang="en-GB" sz="2400" dirty="0">
                <a:latin typeface="Comic Sans MS"/>
                <a:cs typeface="Lucida Sans Unicode"/>
              </a:rPr>
              <a:t>Promote their independence – dressing/ undressing/ putting on coat and using the toilet independently</a:t>
            </a:r>
          </a:p>
          <a:p>
            <a:pPr marL="457200" indent="-457200">
              <a:buFont typeface="Arial"/>
              <a:buChar char="•"/>
            </a:pPr>
            <a:r>
              <a:rPr lang="en-GB" sz="2400" dirty="0">
                <a:latin typeface="Comic Sans MS"/>
                <a:cs typeface="Lucida Sans Unicode"/>
              </a:rPr>
              <a:t>Encourage them to eat with a knife and fork and carry plates to and from the table and clear their own plate</a:t>
            </a:r>
          </a:p>
          <a:p>
            <a:pPr marL="457200" indent="-457200">
              <a:buFont typeface="Arial"/>
              <a:buChar char="•"/>
            </a:pPr>
            <a:r>
              <a:rPr lang="en-GB" sz="2400" dirty="0">
                <a:latin typeface="Comic Sans MS"/>
                <a:cs typeface="Lucida Sans Unicode"/>
              </a:rPr>
              <a:t>Practise recognising and writing their name (using correct pencil grip and letter formation)</a:t>
            </a:r>
          </a:p>
          <a:p>
            <a:pPr marL="457200" indent="-457200">
              <a:buFont typeface="Arial"/>
              <a:buChar char="•"/>
            </a:pPr>
            <a:endParaRPr lang="en-GB" sz="2400" dirty="0">
              <a:latin typeface="Comic Sans MS"/>
              <a:cs typeface="Lucida Sans Unicode"/>
            </a:endParaRPr>
          </a:p>
          <a:p>
            <a:pPr marL="457200" indent="-457200">
              <a:buFont typeface="Arial"/>
              <a:buChar char="•"/>
            </a:pPr>
            <a:endParaRPr lang="en-GB" sz="2400" dirty="0">
              <a:latin typeface="Comic Sans MS"/>
              <a:cs typeface="Lucida Sans Unicode"/>
            </a:endParaRPr>
          </a:p>
          <a:p>
            <a:endParaRPr lang="en-GB" sz="2400" dirty="0">
              <a:latin typeface="Comic Sans MS"/>
              <a:cs typeface="Lucida Sans Unicode"/>
            </a:endParaRPr>
          </a:p>
          <a:p>
            <a:endParaRPr lang="en-GB" sz="2400" dirty="0">
              <a:cs typeface="Lucida Sans Unicode"/>
            </a:endParaRPr>
          </a:p>
          <a:p>
            <a:endParaRPr lang="en-GB" sz="2400" dirty="0">
              <a:cs typeface="Lucida Sans Unicode"/>
            </a:endParaRPr>
          </a:p>
        </p:txBody>
      </p:sp>
      <p:sp>
        <p:nvSpPr>
          <p:cNvPr id="5" name="Title 1">
            <a:extLst>
              <a:ext uri="{FF2B5EF4-FFF2-40B4-BE49-F238E27FC236}">
                <a16:creationId xmlns:a16="http://schemas.microsoft.com/office/drawing/2014/main" id="{9106D23E-91A5-1153-5D98-FA1F8B7EC8B8}"/>
              </a:ext>
            </a:extLst>
          </p:cNvPr>
          <p:cNvSpPr txBox="1">
            <a:spLocks/>
          </p:cNvSpPr>
          <p:nvPr/>
        </p:nvSpPr>
        <p:spPr>
          <a:xfrm>
            <a:off x="468313" y="262665"/>
            <a:ext cx="8229600" cy="1289044"/>
          </a:xfrm>
          <a:prstGeom prst="rect">
            <a:avLst/>
          </a:prstGeom>
        </p:spPr>
        <p:txBody>
          <a:bodyPr/>
          <a:lstStyle/>
          <a:p>
            <a:pPr algn="ctr" eaLnBrk="0" hangingPunct="0">
              <a:defRPr/>
            </a:pPr>
            <a:r>
              <a:rPr lang="en-GB" sz="4000" b="1" kern="0" dirty="0">
                <a:solidFill>
                  <a:srgbClr val="0000CC"/>
                </a:solidFill>
                <a:effectLst/>
                <a:latin typeface="Comic Sans MS" pitchFamily="66" charset="0"/>
                <a:ea typeface="+mj-ea"/>
                <a:cs typeface="+mj-cs"/>
              </a:rPr>
              <a:t>Getting your child ready for school…</a:t>
            </a:r>
            <a:endParaRPr lang="en-GB" sz="4000" kern="0" dirty="0">
              <a:solidFill>
                <a:schemeClr val="tx2"/>
              </a:solidFill>
              <a:latin typeface="+mj-lt"/>
              <a:ea typeface="+mj-ea"/>
              <a:cs typeface="+mj-cs"/>
            </a:endParaRPr>
          </a:p>
        </p:txBody>
      </p:sp>
      <p:pic>
        <p:nvPicPr>
          <p:cNvPr id="4" name="Picture 3"/>
          <p:cNvPicPr>
            <a:picLocks noChangeAspect="1"/>
          </p:cNvPicPr>
          <p:nvPr/>
        </p:nvPicPr>
        <p:blipFill>
          <a:blip r:embed="rId2"/>
          <a:stretch>
            <a:fillRect/>
          </a:stretch>
        </p:blipFill>
        <p:spPr>
          <a:xfrm>
            <a:off x="7685368" y="5430982"/>
            <a:ext cx="1387922" cy="1427018"/>
          </a:xfrm>
          <a:prstGeom prst="rect">
            <a:avLst/>
          </a:prstGeom>
        </p:spPr>
      </p:pic>
    </p:spTree>
    <p:extLst>
      <p:ext uri="{BB962C8B-B14F-4D97-AF65-F5344CB8AC3E}">
        <p14:creationId xmlns:p14="http://schemas.microsoft.com/office/powerpoint/2010/main" val="872440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90D509-E6BC-79A0-4573-A1797DA35078}"/>
              </a:ext>
            </a:extLst>
          </p:cNvPr>
          <p:cNvSpPr txBox="1"/>
          <p:nvPr/>
        </p:nvSpPr>
        <p:spPr>
          <a:xfrm>
            <a:off x="554206" y="1910367"/>
            <a:ext cx="8152598"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dirty="0">
                <a:latin typeface="Comic Sans MS"/>
                <a:cs typeface="Lucida Sans Unicode"/>
              </a:rPr>
              <a:t>Improve familiarity with numbers – hunting for different numbers when out walking, pairing socks together</a:t>
            </a:r>
          </a:p>
          <a:p>
            <a:pPr marL="342900" indent="-342900">
              <a:buFont typeface="Arial"/>
              <a:buChar char="•"/>
            </a:pPr>
            <a:r>
              <a:rPr lang="en-GB" sz="2400" dirty="0">
                <a:latin typeface="Comic Sans MS"/>
                <a:cs typeface="Lucida Sans Unicode"/>
              </a:rPr>
              <a:t>Play games (memory games, rhyming games and board games with dice). This makes a really significant difference to children's cognitive ability and ability to recognise number and word patterns.</a:t>
            </a:r>
            <a:endParaRPr lang="en-GB" sz="2400" dirty="0">
              <a:cs typeface="Lucida Sans Unicode"/>
            </a:endParaRPr>
          </a:p>
          <a:p>
            <a:pPr marL="342900" indent="-342900">
              <a:buFont typeface="Arial"/>
              <a:buChar char="•"/>
            </a:pPr>
            <a:r>
              <a:rPr lang="en-GB" sz="2400" dirty="0">
                <a:latin typeface="Comic Sans MS"/>
                <a:cs typeface="Lucida Sans Unicode"/>
              </a:rPr>
              <a:t>Have fun and enjoy the Summer!</a:t>
            </a:r>
          </a:p>
          <a:p>
            <a:pPr marL="342900" indent="-342900">
              <a:buFont typeface="Arial"/>
              <a:buChar char="•"/>
            </a:pPr>
            <a:endParaRPr lang="en-GB" sz="2400" dirty="0">
              <a:latin typeface="Comic Sans MS"/>
              <a:cs typeface="Lucida Sans Unicode"/>
            </a:endParaRPr>
          </a:p>
          <a:p>
            <a:pPr marL="457200" indent="-457200">
              <a:buFont typeface="Arial"/>
              <a:buChar char="•"/>
            </a:pPr>
            <a:endParaRPr lang="en-GB" sz="2400" dirty="0">
              <a:latin typeface="Comic Sans MS"/>
              <a:cs typeface="Lucida Sans Unicode"/>
            </a:endParaRPr>
          </a:p>
          <a:p>
            <a:endParaRPr lang="en-GB" sz="2400" dirty="0">
              <a:latin typeface="Comic Sans MS"/>
              <a:cs typeface="Lucida Sans Unicode"/>
            </a:endParaRPr>
          </a:p>
          <a:p>
            <a:endParaRPr lang="en-GB" sz="2400" dirty="0">
              <a:cs typeface="Lucida Sans Unicode"/>
            </a:endParaRPr>
          </a:p>
          <a:p>
            <a:endParaRPr lang="en-GB" sz="2400" dirty="0">
              <a:cs typeface="Lucida Sans Unicode"/>
            </a:endParaRPr>
          </a:p>
        </p:txBody>
      </p:sp>
      <p:sp>
        <p:nvSpPr>
          <p:cNvPr id="5" name="Title 1">
            <a:extLst>
              <a:ext uri="{FF2B5EF4-FFF2-40B4-BE49-F238E27FC236}">
                <a16:creationId xmlns:a16="http://schemas.microsoft.com/office/drawing/2014/main" id="{9106D23E-91A5-1153-5D98-FA1F8B7EC8B8}"/>
              </a:ext>
            </a:extLst>
          </p:cNvPr>
          <p:cNvSpPr txBox="1">
            <a:spLocks/>
          </p:cNvSpPr>
          <p:nvPr/>
        </p:nvSpPr>
        <p:spPr>
          <a:xfrm>
            <a:off x="468313" y="262665"/>
            <a:ext cx="8229600" cy="1455144"/>
          </a:xfrm>
          <a:prstGeom prst="rect">
            <a:avLst/>
          </a:prstGeom>
        </p:spPr>
        <p:txBody>
          <a:bodyPr/>
          <a:lstStyle/>
          <a:p>
            <a:pPr algn="ctr" eaLnBrk="0" hangingPunct="0">
              <a:defRPr/>
            </a:pPr>
            <a:r>
              <a:rPr lang="en-GB" sz="4400" b="1" kern="0">
                <a:solidFill>
                  <a:srgbClr val="0000CC"/>
                </a:solidFill>
                <a:effectLst/>
                <a:latin typeface="Comic Sans MS" pitchFamily="66" charset="0"/>
                <a:ea typeface="+mj-ea"/>
                <a:cs typeface="+mj-cs"/>
              </a:rPr>
              <a:t>Getting your child ready for school…</a:t>
            </a:r>
            <a:endParaRPr lang="en-GB" sz="4400" kern="0">
              <a:solidFill>
                <a:schemeClr val="tx2"/>
              </a:solidFill>
              <a:latin typeface="+mj-lt"/>
              <a:ea typeface="+mj-ea"/>
              <a:cs typeface="+mj-cs"/>
            </a:endParaRPr>
          </a:p>
        </p:txBody>
      </p:sp>
    </p:spTree>
    <p:extLst>
      <p:ext uri="{BB962C8B-B14F-4D97-AF65-F5344CB8AC3E}">
        <p14:creationId xmlns:p14="http://schemas.microsoft.com/office/powerpoint/2010/main" val="2531011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Paperwork </a:t>
            </a:r>
            <a:endParaRPr lang="en-GB" dirty="0"/>
          </a:p>
        </p:txBody>
      </p:sp>
      <p:sp>
        <p:nvSpPr>
          <p:cNvPr id="3" name="Content Placeholder 2"/>
          <p:cNvSpPr>
            <a:spLocks noGrp="1"/>
          </p:cNvSpPr>
          <p:nvPr>
            <p:ph idx="1"/>
          </p:nvPr>
        </p:nvSpPr>
        <p:spPr>
          <a:xfrm>
            <a:off x="383309" y="1121109"/>
            <a:ext cx="8229600" cy="5270455"/>
          </a:xfrm>
        </p:spPr>
        <p:txBody>
          <a:bodyPr/>
          <a:lstStyle/>
          <a:p>
            <a:r>
              <a:rPr lang="en-GB" dirty="0" smtClean="0"/>
              <a:t>Forms in folders </a:t>
            </a:r>
          </a:p>
          <a:p>
            <a:r>
              <a:rPr lang="en-GB" dirty="0" smtClean="0"/>
              <a:t>Home School Agreement </a:t>
            </a:r>
          </a:p>
          <a:p>
            <a:endParaRPr lang="en-GB" dirty="0"/>
          </a:p>
          <a:p>
            <a:r>
              <a:rPr lang="en-GB" dirty="0" smtClean="0"/>
              <a:t>Before the end of term please! </a:t>
            </a:r>
          </a:p>
          <a:p>
            <a:pPr marL="109728" indent="0">
              <a:buNone/>
            </a:pPr>
            <a:endParaRPr lang="en-GB" dirty="0" smtClean="0"/>
          </a:p>
          <a:p>
            <a:r>
              <a:rPr lang="en-GB" dirty="0" smtClean="0"/>
              <a:t>FOTSA </a:t>
            </a:r>
            <a:endParaRPr lang="en-GB" dirty="0"/>
          </a:p>
          <a:p>
            <a:r>
              <a:rPr lang="en-GB" dirty="0"/>
              <a:t>P</a:t>
            </a:r>
            <a:r>
              <a:rPr lang="en-GB" dirty="0" smtClean="0"/>
              <a:t>arent WhatsApp – QR code</a:t>
            </a:r>
          </a:p>
          <a:p>
            <a:r>
              <a:rPr lang="en-GB" dirty="0" smtClean="0"/>
              <a:t> </a:t>
            </a:r>
            <a:endParaRPr lang="en-GB" dirty="0"/>
          </a:p>
        </p:txBody>
      </p:sp>
      <p:pic>
        <p:nvPicPr>
          <p:cNvPr id="4" name="Picture 3"/>
          <p:cNvPicPr>
            <a:picLocks noChangeAspect="1"/>
          </p:cNvPicPr>
          <p:nvPr/>
        </p:nvPicPr>
        <p:blipFill>
          <a:blip r:embed="rId2"/>
          <a:stretch>
            <a:fillRect/>
          </a:stretch>
        </p:blipFill>
        <p:spPr>
          <a:xfrm>
            <a:off x="5596595" y="3205018"/>
            <a:ext cx="3377630" cy="3278910"/>
          </a:xfrm>
          <a:prstGeom prst="rect">
            <a:avLst/>
          </a:prstGeom>
        </p:spPr>
      </p:pic>
    </p:spTree>
    <p:extLst>
      <p:ext uri="{BB962C8B-B14F-4D97-AF65-F5344CB8AC3E}">
        <p14:creationId xmlns:p14="http://schemas.microsoft.com/office/powerpoint/2010/main" val="4485926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D62989-8275-CB77-B3B5-38412F0EA20E}"/>
              </a:ext>
            </a:extLst>
          </p:cNvPr>
          <p:cNvSpPr txBox="1"/>
          <p:nvPr/>
        </p:nvSpPr>
        <p:spPr>
          <a:xfrm>
            <a:off x="696057" y="757115"/>
            <a:ext cx="7803173" cy="33855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Comic Sans MS"/>
              </a:rPr>
              <a:t>Finally!</a:t>
            </a:r>
            <a:endParaRPr lang="en-GB" sz="2800">
              <a:latin typeface="Comic Sans MS"/>
            </a:endParaRPr>
          </a:p>
          <a:p>
            <a:endParaRPr lang="en-GB" sz="2800" b="1">
              <a:latin typeface="Comic Sans MS"/>
            </a:endParaRPr>
          </a:p>
          <a:p>
            <a:r>
              <a:rPr lang="en-GB" sz="2800">
                <a:latin typeface="Comic Sans MS"/>
              </a:rPr>
              <a:t>Please feel free to discuss any aspect of your child’s learning with us. Working together we can make the transition as smooth as possible. </a:t>
            </a:r>
          </a:p>
          <a:p>
            <a:endParaRPr lang="en-GB" sz="1400">
              <a:cs typeface="Lucida Sans Unicode"/>
            </a:endParaRPr>
          </a:p>
          <a:p>
            <a:endParaRPr lang="en-GB" sz="1400">
              <a:cs typeface="Lucida Sans Unicode"/>
            </a:endParaRPr>
          </a:p>
          <a:p>
            <a:pPr algn="l"/>
            <a:endParaRPr lang="en-GB">
              <a:cs typeface="Lucida Sans Unicode"/>
            </a:endParaRPr>
          </a:p>
        </p:txBody>
      </p:sp>
    </p:spTree>
    <p:extLst>
      <p:ext uri="{BB962C8B-B14F-4D97-AF65-F5344CB8AC3E}">
        <p14:creationId xmlns:p14="http://schemas.microsoft.com/office/powerpoint/2010/main" val="23505753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s-media-cache-ak0.pinimg.com/736x/43/7b/9b/437b9bbf3fde6d6a331b52bf6c422850.jpg"/>
          <p:cNvPicPr>
            <a:picLocks noChangeAspect="1" noChangeArrowheads="1"/>
          </p:cNvPicPr>
          <p:nvPr/>
        </p:nvPicPr>
        <p:blipFill>
          <a:blip r:embed="rId3"/>
          <a:srcRect/>
          <a:stretch>
            <a:fillRect/>
          </a:stretch>
        </p:blipFill>
        <p:spPr bwMode="auto">
          <a:xfrm>
            <a:off x="3497773" y="2945598"/>
            <a:ext cx="2470723" cy="2128290"/>
          </a:xfrm>
          <a:prstGeom prst="rect">
            <a:avLst/>
          </a:prstGeom>
          <a:noFill/>
        </p:spPr>
      </p:pic>
      <p:sp>
        <p:nvSpPr>
          <p:cNvPr id="6" name="TextBox 5">
            <a:extLst>
              <a:ext uri="{FF2B5EF4-FFF2-40B4-BE49-F238E27FC236}">
                <a16:creationId xmlns:a16="http://schemas.microsoft.com/office/drawing/2014/main" id="{F0C35C47-64E5-4898-B01B-3B4F2132F26E}"/>
              </a:ext>
            </a:extLst>
          </p:cNvPr>
          <p:cNvSpPr txBox="1"/>
          <p:nvPr/>
        </p:nvSpPr>
        <p:spPr>
          <a:xfrm>
            <a:off x="1672794" y="979117"/>
            <a:ext cx="6120680" cy="1569660"/>
          </a:xfrm>
          <a:prstGeom prst="rect">
            <a:avLst/>
          </a:prstGeom>
          <a:noFill/>
        </p:spPr>
        <p:txBody>
          <a:bodyPr wrap="square" rtlCol="0">
            <a:spAutoFit/>
          </a:bodyPr>
          <a:lstStyle/>
          <a:p>
            <a:pPr algn="ctr"/>
            <a:r>
              <a:rPr lang="en-GB" sz="3200" b="1">
                <a:solidFill>
                  <a:srgbClr val="0070C0"/>
                </a:solidFill>
                <a:latin typeface="Comic Sans MS" panose="030F0702030302020204" pitchFamily="66" charset="0"/>
              </a:rPr>
              <a:t>Thank you!</a:t>
            </a:r>
          </a:p>
          <a:p>
            <a:pPr algn="ctr"/>
            <a:r>
              <a:rPr lang="en-GB" sz="3200" b="1">
                <a:solidFill>
                  <a:srgbClr val="0070C0"/>
                </a:solidFill>
                <a:latin typeface="Comic Sans MS" panose="030F0702030302020204" pitchFamily="66" charset="0"/>
              </a:rPr>
              <a:t>We look forward to seeing you in September!</a:t>
            </a:r>
          </a:p>
        </p:txBody>
      </p:sp>
      <p:sp>
        <p:nvSpPr>
          <p:cNvPr id="7" name="TextBox 6">
            <a:extLst>
              <a:ext uri="{FF2B5EF4-FFF2-40B4-BE49-F238E27FC236}">
                <a16:creationId xmlns:a16="http://schemas.microsoft.com/office/drawing/2014/main" id="{0F068934-26D0-4F57-938F-510266D8A1DD}"/>
              </a:ext>
            </a:extLst>
          </p:cNvPr>
          <p:cNvSpPr txBox="1"/>
          <p:nvPr/>
        </p:nvSpPr>
        <p:spPr>
          <a:xfrm>
            <a:off x="1010168" y="5105586"/>
            <a:ext cx="7090224" cy="861774"/>
          </a:xfrm>
          <a:prstGeom prst="rect">
            <a:avLst/>
          </a:prstGeom>
          <a:noFill/>
        </p:spPr>
        <p:txBody>
          <a:bodyPr wrap="square" rtlCol="0">
            <a:spAutoFit/>
          </a:bodyPr>
          <a:lstStyle/>
          <a:p>
            <a:pPr algn="ctr"/>
            <a:r>
              <a:rPr lang="en-GB" sz="3200" b="1" dirty="0">
                <a:solidFill>
                  <a:srgbClr val="00B0F0"/>
                </a:solidFill>
                <a:latin typeface="Comic Sans MS" panose="030F0702030302020204" pitchFamily="66" charset="0"/>
              </a:rPr>
              <a:t>Miss Wallage and </a:t>
            </a:r>
            <a:r>
              <a:rPr lang="en-GB" sz="3200" b="1" dirty="0" smtClean="0">
                <a:solidFill>
                  <a:srgbClr val="00B0F0"/>
                </a:solidFill>
                <a:latin typeface="Comic Sans MS" panose="030F0702030302020204" pitchFamily="66" charset="0"/>
              </a:rPr>
              <a:t>Ms </a:t>
            </a:r>
            <a:r>
              <a:rPr lang="en-GB" sz="3200" b="1" dirty="0" err="1" smtClean="0">
                <a:solidFill>
                  <a:srgbClr val="00B0F0"/>
                </a:solidFill>
                <a:latin typeface="Comic Sans MS" panose="030F0702030302020204" pitchFamily="66" charset="0"/>
              </a:rPr>
              <a:t>Metla</a:t>
            </a:r>
            <a:r>
              <a:rPr lang="en-GB" sz="3200" b="1" dirty="0" smtClean="0">
                <a:solidFill>
                  <a:srgbClr val="00B0F0"/>
                </a:solidFill>
                <a:latin typeface="Comic Sans MS" panose="030F0702030302020204" pitchFamily="66" charset="0"/>
              </a:rPr>
              <a:t> </a:t>
            </a:r>
            <a:endParaRPr lang="en-GB" sz="3200" b="1" dirty="0">
              <a:solidFill>
                <a:srgbClr val="00B0F0"/>
              </a:solidFill>
              <a:latin typeface="Comic Sans MS" panose="030F0702030302020204" pitchFamily="66" charset="0"/>
            </a:endParaRPr>
          </a:p>
          <a:p>
            <a:pPr algn="ctr"/>
            <a:r>
              <a:rPr lang="en-GB" dirty="0">
                <a:solidFill>
                  <a:srgbClr val="0070C0"/>
                </a:solidFill>
                <a:latin typeface="Comic Sans MS" panose="030F0702030302020204" pitchFamily="66" charset="0"/>
              </a:rPr>
              <a:t>sapphireclass@thorpe.surrey.sch.uk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9"/>
</p:tagLst>
</file>

<file path=ppt/tags/tag2.xml><?xml version="1.0" encoding="utf-8"?>
<p:tagLst xmlns:a="http://schemas.openxmlformats.org/drawingml/2006/main" xmlns:r="http://schemas.openxmlformats.org/officeDocument/2006/relationships" xmlns:p="http://schemas.openxmlformats.org/presentationml/2006/main">
  <p:tag name="TIMING" val="|1.1|15.3|7.2|23.8"/>
</p:tagLst>
</file>

<file path=ppt/tags/tag3.xml><?xml version="1.0" encoding="utf-8"?>
<p:tagLst xmlns:a="http://schemas.openxmlformats.org/drawingml/2006/main" xmlns:r="http://schemas.openxmlformats.org/officeDocument/2006/relationships" xmlns:p="http://schemas.openxmlformats.org/presentationml/2006/main">
  <p:tag name="TIMING" val="|0.7|4.2|10.5|8.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8" ma:contentTypeDescription="Create a new document." ma:contentTypeScope="" ma:versionID="37d382a4d5bf99297982362d05b97dd5">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1c4731c1fc490d1277ae77b7624c6173"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0a6596-e18b-4682-aa9e-410f0d070486}"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B6AF5E9-21E3-43B2-A050-EA76E5538B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90056-a357-435e-b8ff-9edb59231559"/>
    <ds:schemaRef ds:uri="76668642-f934-4610-b993-d2030cf93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37F4E64-72EF-4C51-9D0A-FCB7FD582148}">
  <ds:schemaRefs>
    <ds:schemaRef ds:uri="b7690056-a357-435e-b8ff-9edb59231559"/>
    <ds:schemaRef ds:uri="http://purl.org/dc/terms/"/>
    <ds:schemaRef ds:uri="http://schemas.microsoft.com/office/2006/documentManagement/types"/>
    <ds:schemaRef ds:uri="http://purl.org/dc/dcmitype/"/>
    <ds:schemaRef ds:uri="http://schemas.openxmlformats.org/package/2006/metadata/core-properties"/>
    <ds:schemaRef ds:uri="http://purl.org/dc/elements/1.1/"/>
    <ds:schemaRef ds:uri="http://schemas.microsoft.com/office/infopath/2007/PartnerControls"/>
    <ds:schemaRef ds:uri="76668642-f934-4610-b993-d2030cf93ae0"/>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3E668B85-CCFB-4681-B93F-8B59799A741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Concourse</Template>
  <TotalTime>704</TotalTime>
  <Words>1890</Words>
  <Application>Microsoft Office PowerPoint</Application>
  <PresentationFormat>On-screen Show (4:3)</PresentationFormat>
  <Paragraphs>216</Paragraphs>
  <Slides>23</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23</vt:i4>
      </vt:variant>
    </vt:vector>
  </HeadingPairs>
  <TitlesOfParts>
    <vt:vector size="33" baseType="lpstr">
      <vt:lpstr>Arial</vt:lpstr>
      <vt:lpstr>Calibri</vt:lpstr>
      <vt:lpstr>Comic Sans MS</vt:lpstr>
      <vt:lpstr>Lucida Sans Unicode</vt:lpstr>
      <vt:lpstr>Verdana</vt:lpstr>
      <vt:lpstr>Webdings</vt:lpstr>
      <vt:lpstr>Wingdings</vt:lpstr>
      <vt:lpstr>Wingdings 2</vt:lpstr>
      <vt:lpstr>Wingdings 3</vt:lpstr>
      <vt:lpstr>Concourse</vt:lpstr>
      <vt:lpstr>Meet the team   Sapphire Class Reception– 2025/26</vt:lpstr>
      <vt:lpstr>PowerPoint Presentation</vt:lpstr>
      <vt:lpstr>What your child needs for school</vt:lpstr>
      <vt:lpstr>Water bottles &amp;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Induction for September 2025</vt:lpstr>
      <vt:lpstr>Friday 12th September  All children in 8.40am – 1pm  </vt:lpstr>
      <vt:lpstr>PowerPoint Presentation</vt:lpstr>
      <vt:lpstr>PowerPoint Presentation</vt:lpstr>
      <vt:lpstr>PowerPoint Presentation</vt:lpstr>
      <vt:lpstr>Paperwork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team evening  Garnet Class Year 4 - 2015/16</dc:title>
  <dc:creator>Hannah L Wickham</dc:creator>
  <cp:lastModifiedBy>Admin2@admin.school</cp:lastModifiedBy>
  <cp:revision>50</cp:revision>
  <cp:lastPrinted>2024-07-04T17:15:51Z</cp:lastPrinted>
  <dcterms:created xsi:type="dcterms:W3CDTF">2015-07-12T16:11:46Z</dcterms:created>
  <dcterms:modified xsi:type="dcterms:W3CDTF">2025-07-08T12:36:04Z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y fmtid="{D5CDD505-2E9C-101B-9397-08002B2CF9AE}" pid="3" name="MediaServiceImageTags">
    <vt:lpwstr/>
  </property>
</Properties>
</file>