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 id="2147483660" r:id="rId5"/>
  </p:sldMasterIdLst>
  <p:notesMasterIdLst>
    <p:notesMasterId r:id="rId30"/>
  </p:notesMasterIdLst>
  <p:sldIdLst>
    <p:sldId id="256" r:id="rId6"/>
    <p:sldId id="257" r:id="rId7"/>
    <p:sldId id="258" r:id="rId8"/>
    <p:sldId id="277" r:id="rId9"/>
    <p:sldId id="289" r:id="rId10"/>
    <p:sldId id="261" r:id="rId11"/>
    <p:sldId id="265" r:id="rId12"/>
    <p:sldId id="266" r:id="rId13"/>
    <p:sldId id="263" r:id="rId14"/>
    <p:sldId id="264" r:id="rId15"/>
    <p:sldId id="290" r:id="rId16"/>
    <p:sldId id="269" r:id="rId17"/>
    <p:sldId id="270" r:id="rId18"/>
    <p:sldId id="274" r:id="rId19"/>
    <p:sldId id="283" r:id="rId20"/>
    <p:sldId id="284" r:id="rId21"/>
    <p:sldId id="273" r:id="rId22"/>
    <p:sldId id="275" r:id="rId23"/>
    <p:sldId id="276" r:id="rId24"/>
    <p:sldId id="267" r:id="rId25"/>
    <p:sldId id="291" r:id="rId26"/>
    <p:sldId id="279" r:id="rId27"/>
    <p:sldId id="280" r:id="rId28"/>
    <p:sldId id="281" r:id="rId29"/>
  </p:sldIdLst>
  <p:sldSz cx="10160000" cy="8191500"/>
  <p:notesSz cx="6858000" cy="9144000"/>
  <p:embeddedFontLst>
    <p:embeddedFont>
      <p:font typeface="Cambria Math" panose="02040503050406030204" pitchFamily="18" charset="0"/>
      <p:regular r:id="rId31"/>
    </p:embeddedFont>
    <p:embeddedFont>
      <p:font typeface="Nunito" pitchFamily="2" charset="0"/>
      <p:regular r:id="rId32"/>
      <p:bold r:id="rId33"/>
      <p:italic r:id="rId34"/>
      <p:boldItalic r:id="rId35"/>
    </p:embeddedFont>
    <p:embeddedFont>
      <p:font typeface="Nunito Sans SemiBold" pitchFamily="2" charset="0"/>
      <p:bold r:id="rId36"/>
      <p:boldItalic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580">
          <p15:clr>
            <a:srgbClr val="A4A3A4"/>
          </p15:clr>
        </p15:guide>
        <p15:guide id="2" pos="32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E53132-6B43-98DA-3F6B-CA6FB4A34E98}" v="552" dt="2025-02-12T20:54:32.5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0" d="100"/>
          <a:sy n="50" d="100"/>
        </p:scale>
        <p:origin x="1580" y="24"/>
      </p:cViewPr>
      <p:guideLst>
        <p:guide orient="horz" pos="2580"/>
        <p:guide pos="320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font" Target="fonts/font4.fntdata"/><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font" Target="fonts/font5.fntdata"/><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3.fntdata"/><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EA4CBC-AEE1-4A86-9661-16C6E5A1781F}" type="datetimeFigureOut">
              <a:rPr lang="en-GB" smtClean="0"/>
              <a:t>12/02/2025</a:t>
            </a:fld>
            <a:endParaRPr lang="en-GB"/>
          </a:p>
        </p:txBody>
      </p:sp>
      <p:sp>
        <p:nvSpPr>
          <p:cNvPr id="4" name="Slide Image Placeholder 3"/>
          <p:cNvSpPr>
            <a:spLocks noGrp="1" noRot="1" noChangeAspect="1"/>
          </p:cNvSpPr>
          <p:nvPr>
            <p:ph type="sldImg" idx="2"/>
          </p:nvPr>
        </p:nvSpPr>
        <p:spPr>
          <a:xfrm>
            <a:off x="1514475" y="1143000"/>
            <a:ext cx="382905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14D5B4-899C-4AA7-A9DE-D28C1516BDF2}" type="slidenum">
              <a:rPr lang="en-GB" smtClean="0"/>
              <a:t>‹#›</a:t>
            </a:fld>
            <a:endParaRPr lang="en-GB"/>
          </a:p>
        </p:txBody>
      </p:sp>
    </p:spTree>
    <p:extLst>
      <p:ext uri="{BB962C8B-B14F-4D97-AF65-F5344CB8AC3E}">
        <p14:creationId xmlns:p14="http://schemas.microsoft.com/office/powerpoint/2010/main" val="4233441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GPS SATs paper. </a:t>
            </a:r>
            <a:br>
              <a:rPr lang="en-GB" dirty="0"/>
            </a:br>
            <a:r>
              <a:rPr lang="en-GB" dirty="0"/>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a:p>
            <a:pPr marL="158750" indent="0">
              <a:buNone/>
            </a:pPr>
            <a:r>
              <a:rPr lang="en-GB" dirty="0"/>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544676"/>
            <a:ext cx="8636000" cy="1755863"/>
          </a:xfrm>
        </p:spPr>
        <p:txBody>
          <a:bodyPr/>
          <a:lstStyle/>
          <a:p>
            <a:r>
              <a:rPr lang="en-US"/>
              <a:t>Click to edit Master title style</a:t>
            </a:r>
            <a:endParaRPr lang="en-GB"/>
          </a:p>
        </p:txBody>
      </p:sp>
      <p:sp>
        <p:nvSpPr>
          <p:cNvPr id="3" name="Subtitle 2"/>
          <p:cNvSpPr>
            <a:spLocks noGrp="1"/>
          </p:cNvSpPr>
          <p:nvPr>
            <p:ph type="subTitle" idx="1"/>
          </p:nvPr>
        </p:nvSpPr>
        <p:spPr>
          <a:xfrm>
            <a:off x="1524000" y="4641850"/>
            <a:ext cx="7112000" cy="2093383"/>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88EFE1E-E5EE-4C86-B2CF-46B8C368231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731276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8EFE1E-E5EE-4C86-B2CF-46B8C368231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9568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2570" y="5263799"/>
            <a:ext cx="8636000" cy="1626923"/>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802570" y="3471908"/>
            <a:ext cx="8636000" cy="179189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8EFE1E-E5EE-4C86-B2CF-46B8C368231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101506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08000" y="1911352"/>
            <a:ext cx="4487333" cy="54060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64667" y="1911352"/>
            <a:ext cx="4487333" cy="54060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88EFE1E-E5EE-4C86-B2CF-46B8C3682318}"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57123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08000" y="1833607"/>
            <a:ext cx="4489098" cy="76416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597767"/>
            <a:ext cx="4489098" cy="47195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161141" y="1833607"/>
            <a:ext cx="4490861" cy="76416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1141" y="2597767"/>
            <a:ext cx="4490861" cy="471959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88EFE1E-E5EE-4C86-B2CF-46B8C3682318}" type="datetimeFigureOut">
              <a:rPr lang="en-GB" smtClean="0"/>
              <a:t>12/02/2025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228193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88EFE1E-E5EE-4C86-B2CF-46B8C3682318}" type="datetimeFigureOut">
              <a:rPr lang="en-GB" smtClean="0"/>
              <a:t>12/02/2025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055726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8EFE1E-E5EE-4C86-B2CF-46B8C3682318}" type="datetimeFigureOut">
              <a:rPr lang="en-GB" smtClean="0"/>
              <a:t>12/02/2025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197499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26143"/>
            <a:ext cx="3342570" cy="1388004"/>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972278" y="326145"/>
            <a:ext cx="5679722" cy="699121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08001" y="1714149"/>
            <a:ext cx="3342570" cy="560321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8EFE1E-E5EE-4C86-B2CF-46B8C3682318}"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2960886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1431" y="5734050"/>
            <a:ext cx="6096000" cy="676937"/>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91431" y="731926"/>
            <a:ext cx="6096000" cy="49149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91431" y="6410987"/>
            <a:ext cx="6096000" cy="9613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8EFE1E-E5EE-4C86-B2CF-46B8C3682318}" type="datetimeFigureOut">
              <a:rPr lang="en-GB" smtClean="0"/>
              <a:t>12/02/2025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2621119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8EFE1E-E5EE-4C86-B2CF-46B8C368231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3633809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6000" y="328041"/>
            <a:ext cx="2286000" cy="6989322"/>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08001" y="328041"/>
            <a:ext cx="6688667" cy="69893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88EFE1E-E5EE-4C86-B2CF-46B8C3682318}" type="datetimeFigureOut">
              <a:rPr lang="en-GB" smtClean="0"/>
              <a:t>12/02/2025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04CF9D-DE58-41BF-A364-2DB2ED49FEA2}" type="slidenum">
              <a:rPr lang="en-GB" smtClean="0"/>
              <a:t>‹#›</a:t>
            </a:fld>
            <a:endParaRPr lang="en-GB"/>
          </a:p>
        </p:txBody>
      </p:sp>
    </p:spTree>
    <p:extLst>
      <p:ext uri="{BB962C8B-B14F-4D97-AF65-F5344CB8AC3E}">
        <p14:creationId xmlns:p14="http://schemas.microsoft.com/office/powerpoint/2010/main" val="28067941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9413842" y="7426605"/>
            <a:ext cx="609667" cy="626844"/>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
        <p:nvSpPr>
          <p:cNvPr id="11" name="Google Shape;11;p2"/>
          <p:cNvSpPr/>
          <p:nvPr/>
        </p:nvSpPr>
        <p:spPr>
          <a:xfrm>
            <a:off x="0" y="0"/>
            <a:ext cx="10160000" cy="8191500"/>
          </a:xfrm>
          <a:prstGeom prst="rect">
            <a:avLst/>
          </a:prstGeom>
          <a:solidFill>
            <a:srgbClr val="104388"/>
          </a:solidFill>
          <a:ln>
            <a:noFill/>
          </a:ln>
        </p:spPr>
        <p:txBody>
          <a:bodyPr spcFirstLastPara="1" wrap="square" lIns="101583" tIns="101583" rIns="101583" bIns="101583" anchor="ctr" anchorCtr="0">
            <a:noAutofit/>
          </a:bodyPr>
          <a:lstStyle/>
          <a:p>
            <a:pPr marL="0" lvl="0" indent="0" algn="l" rtl="0">
              <a:spcBef>
                <a:spcPts val="0"/>
              </a:spcBef>
              <a:spcAft>
                <a:spcPts val="0"/>
              </a:spcAft>
              <a:buNone/>
            </a:pPr>
            <a:endParaRPr sz="2000"/>
          </a:p>
        </p:txBody>
      </p:sp>
      <p:sp>
        <p:nvSpPr>
          <p:cNvPr id="12" name="Google Shape;12;p2"/>
          <p:cNvSpPr/>
          <p:nvPr/>
        </p:nvSpPr>
        <p:spPr>
          <a:xfrm>
            <a:off x="4138083" y="1547283"/>
            <a:ext cx="1799000" cy="2578567"/>
          </a:xfrm>
          <a:prstGeom prst="ellipse">
            <a:avLst/>
          </a:prstGeom>
          <a:solidFill>
            <a:schemeClr val="lt1"/>
          </a:solidFill>
          <a:ln>
            <a:noFill/>
          </a:ln>
        </p:spPr>
        <p:txBody>
          <a:bodyPr spcFirstLastPara="1" wrap="square" lIns="101583" tIns="101583" rIns="101583" bIns="101583" anchor="ctr" anchorCtr="0">
            <a:noAutofit/>
          </a:bodyPr>
          <a:lstStyle/>
          <a:p>
            <a:pPr marL="0" lvl="0" indent="0" algn="l" rtl="0">
              <a:spcBef>
                <a:spcPts val="0"/>
              </a:spcBef>
              <a:spcAft>
                <a:spcPts val="0"/>
              </a:spcAft>
              <a:buNone/>
            </a:pPr>
            <a:endParaRPr sz="2000"/>
          </a:p>
        </p:txBody>
      </p:sp>
      <p:pic>
        <p:nvPicPr>
          <p:cNvPr id="13" name="Google Shape;13;p2"/>
          <p:cNvPicPr preferRelativeResize="0"/>
          <p:nvPr/>
        </p:nvPicPr>
        <p:blipFill>
          <a:blip r:embed="rId2">
            <a:alphaModFix/>
          </a:blip>
          <a:stretch>
            <a:fillRect/>
          </a:stretch>
        </p:blipFill>
        <p:spPr>
          <a:xfrm>
            <a:off x="4475556" y="2126261"/>
            <a:ext cx="1124057" cy="1420593"/>
          </a:xfrm>
          <a:prstGeom prst="rect">
            <a:avLst/>
          </a:prstGeom>
          <a:noFill/>
          <a:ln>
            <a:noFill/>
          </a:ln>
        </p:spPr>
      </p:pic>
      <p:sp>
        <p:nvSpPr>
          <p:cNvPr id="14" name="Google Shape;14;p2"/>
          <p:cNvSpPr txBox="1">
            <a:spLocks noGrp="1"/>
          </p:cNvSpPr>
          <p:nvPr>
            <p:ph type="title"/>
          </p:nvPr>
        </p:nvSpPr>
        <p:spPr>
          <a:xfrm>
            <a:off x="346334" y="4199229"/>
            <a:ext cx="9467333" cy="1340644"/>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444">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444">
                <a:solidFill>
                  <a:srgbClr val="FFFFFF"/>
                </a:solidFill>
                <a:latin typeface="Nunito"/>
                <a:ea typeface="Nunito"/>
                <a:cs typeface="Nunito"/>
                <a:sym typeface="Nunito"/>
              </a:defRPr>
            </a:lvl9pPr>
          </a:lstStyle>
          <a:p>
            <a:endParaRPr dirty="0"/>
          </a:p>
        </p:txBody>
      </p:sp>
    </p:spTree>
    <p:extLst>
      <p:ext uri="{BB962C8B-B14F-4D97-AF65-F5344CB8AC3E}">
        <p14:creationId xmlns:p14="http://schemas.microsoft.com/office/powerpoint/2010/main" val="119698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42056" y="330065"/>
            <a:ext cx="9467333" cy="69242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20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46334" y="1177407"/>
            <a:ext cx="9467333" cy="6098950"/>
          </a:xfrm>
          <a:prstGeom prst="rect">
            <a:avLst/>
          </a:prstGeom>
        </p:spPr>
        <p:txBody>
          <a:bodyPr spcFirstLastPara="1" wrap="square" lIns="91425" tIns="91425" rIns="91425" bIns="91425" anchor="t" anchorCtr="0">
            <a:noAutofit/>
          </a:bodyPr>
          <a:lstStyle>
            <a:lvl1pPr marL="507995" lvl="0" indent="-380996" rtl="0">
              <a:spcBef>
                <a:spcPts val="0"/>
              </a:spcBef>
              <a:spcAft>
                <a:spcPts val="0"/>
              </a:spcAft>
              <a:buSzPts val="1800"/>
              <a:buFont typeface="Nunito"/>
              <a:buChar char="●"/>
              <a:defRPr sz="1778">
                <a:solidFill>
                  <a:schemeClr val="tx1"/>
                </a:solidFill>
                <a:latin typeface="+mn-lt"/>
                <a:ea typeface="Nunito"/>
                <a:cs typeface="Nunito"/>
                <a:sym typeface="Nunito"/>
              </a:defRPr>
            </a:lvl1pPr>
            <a:lvl2pPr marL="1015990" lvl="1" indent="-352774" rtl="0">
              <a:spcBef>
                <a:spcPts val="1778"/>
              </a:spcBef>
              <a:spcAft>
                <a:spcPts val="0"/>
              </a:spcAft>
              <a:buSzPts val="1400"/>
              <a:buFont typeface="Nunito"/>
              <a:buChar char="○"/>
              <a:defRPr>
                <a:latin typeface="Nunito"/>
                <a:ea typeface="Nunito"/>
                <a:cs typeface="Nunito"/>
                <a:sym typeface="Nunito"/>
              </a:defRPr>
            </a:lvl2pPr>
            <a:lvl3pPr marL="1523985" lvl="2" indent="-352774" rtl="0">
              <a:spcBef>
                <a:spcPts val="1778"/>
              </a:spcBef>
              <a:spcAft>
                <a:spcPts val="0"/>
              </a:spcAft>
              <a:buSzPts val="1400"/>
              <a:buChar char="■"/>
              <a:defRPr/>
            </a:lvl3pPr>
            <a:lvl4pPr marL="2031980" lvl="3" indent="-352774" rtl="0">
              <a:spcBef>
                <a:spcPts val="1778"/>
              </a:spcBef>
              <a:spcAft>
                <a:spcPts val="0"/>
              </a:spcAft>
              <a:buSzPts val="1400"/>
              <a:buFont typeface="Nunito"/>
              <a:buChar char="●"/>
              <a:defRPr>
                <a:latin typeface="Nunito"/>
                <a:ea typeface="Nunito"/>
                <a:cs typeface="Nunito"/>
                <a:sym typeface="Nunito"/>
              </a:defRPr>
            </a:lvl4pPr>
            <a:lvl5pPr marL="2539975" lvl="4" indent="-352774" rtl="0">
              <a:spcBef>
                <a:spcPts val="1778"/>
              </a:spcBef>
              <a:spcAft>
                <a:spcPts val="0"/>
              </a:spcAft>
              <a:buSzPts val="1400"/>
              <a:buFont typeface="Nunito"/>
              <a:buChar char="○"/>
              <a:defRPr>
                <a:latin typeface="Nunito"/>
                <a:ea typeface="Nunito"/>
                <a:cs typeface="Nunito"/>
                <a:sym typeface="Nunito"/>
              </a:defRPr>
            </a:lvl5pPr>
            <a:lvl6pPr marL="3047970" lvl="5" indent="-352774" rtl="0">
              <a:spcBef>
                <a:spcPts val="1778"/>
              </a:spcBef>
              <a:spcAft>
                <a:spcPts val="0"/>
              </a:spcAft>
              <a:buSzPts val="1400"/>
              <a:buFont typeface="Nunito"/>
              <a:buChar char="■"/>
              <a:defRPr>
                <a:latin typeface="Nunito"/>
                <a:ea typeface="Nunito"/>
                <a:cs typeface="Nunito"/>
                <a:sym typeface="Nunito"/>
              </a:defRPr>
            </a:lvl6pPr>
            <a:lvl7pPr marL="3555964" lvl="6" indent="-352774" rtl="0">
              <a:spcBef>
                <a:spcPts val="1778"/>
              </a:spcBef>
              <a:spcAft>
                <a:spcPts val="0"/>
              </a:spcAft>
              <a:buSzPts val="1400"/>
              <a:buFont typeface="Nunito"/>
              <a:buChar char="●"/>
              <a:defRPr>
                <a:latin typeface="Nunito"/>
                <a:ea typeface="Nunito"/>
                <a:cs typeface="Nunito"/>
                <a:sym typeface="Nunito"/>
              </a:defRPr>
            </a:lvl7pPr>
            <a:lvl8pPr marL="4063959" lvl="7" indent="-352774" rtl="0">
              <a:spcBef>
                <a:spcPts val="1778"/>
              </a:spcBef>
              <a:spcAft>
                <a:spcPts val="0"/>
              </a:spcAft>
              <a:buSzPts val="1400"/>
              <a:buFont typeface="Nunito"/>
              <a:buChar char="○"/>
              <a:defRPr>
                <a:latin typeface="Nunito"/>
                <a:ea typeface="Nunito"/>
                <a:cs typeface="Nunito"/>
                <a:sym typeface="Nunito"/>
              </a:defRPr>
            </a:lvl8pPr>
            <a:lvl9pPr marL="4571954" lvl="8" indent="-352774" rtl="0">
              <a:spcBef>
                <a:spcPts val="1778"/>
              </a:spcBef>
              <a:spcAft>
                <a:spcPts val="1778"/>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9413842" y="7426605"/>
            <a:ext cx="609667" cy="626844"/>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1" y="7085922"/>
            <a:ext cx="1799263" cy="1105578"/>
          </a:xfrm>
          <a:prstGeom prst="rect">
            <a:avLst/>
          </a:prstGeom>
          <a:noFill/>
          <a:ln>
            <a:noFill/>
          </a:ln>
        </p:spPr>
      </p:pic>
    </p:spTree>
    <p:extLst>
      <p:ext uri="{BB962C8B-B14F-4D97-AF65-F5344CB8AC3E}">
        <p14:creationId xmlns:p14="http://schemas.microsoft.com/office/powerpoint/2010/main" val="842207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328040"/>
            <a:ext cx="9144000" cy="136525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508000" y="1911352"/>
            <a:ext cx="9144000" cy="540601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508001" y="7592309"/>
            <a:ext cx="2370667" cy="436122"/>
          </a:xfrm>
          <a:prstGeom prst="rect">
            <a:avLst/>
          </a:prstGeom>
        </p:spPr>
        <p:txBody>
          <a:bodyPr vert="horz" lIns="91440" tIns="45720" rIns="91440" bIns="45720" rtlCol="0" anchor="ctr"/>
          <a:lstStyle>
            <a:lvl1pPr algn="l">
              <a:defRPr sz="1200">
                <a:solidFill>
                  <a:schemeClr val="tx1">
                    <a:tint val="75000"/>
                  </a:schemeClr>
                </a:solidFill>
              </a:defRPr>
            </a:lvl1pPr>
          </a:lstStyle>
          <a:p>
            <a:fld id="{288EFE1E-E5EE-4C86-B2CF-46B8C3682318}" type="datetimeFigureOut">
              <a:rPr lang="en-GB" smtClean="0"/>
              <a:t>12/02/2025</a:t>
            </a:fld>
            <a:endParaRPr lang="en-GB"/>
          </a:p>
        </p:txBody>
      </p:sp>
      <p:sp>
        <p:nvSpPr>
          <p:cNvPr id="5" name="Footer Placeholder 4"/>
          <p:cNvSpPr>
            <a:spLocks noGrp="1"/>
          </p:cNvSpPr>
          <p:nvPr>
            <p:ph type="ftr" sz="quarter" idx="3"/>
          </p:nvPr>
        </p:nvSpPr>
        <p:spPr>
          <a:xfrm>
            <a:off x="3471335" y="7592309"/>
            <a:ext cx="3217333" cy="4361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281334" y="7592309"/>
            <a:ext cx="2370667" cy="436122"/>
          </a:xfrm>
          <a:prstGeom prst="rect">
            <a:avLst/>
          </a:prstGeom>
        </p:spPr>
        <p:txBody>
          <a:bodyPr vert="horz" lIns="91440" tIns="45720" rIns="91440" bIns="45720" rtlCol="0" anchor="ctr"/>
          <a:lstStyle>
            <a:lvl1pPr algn="r">
              <a:defRPr sz="1200">
                <a:solidFill>
                  <a:schemeClr val="tx1">
                    <a:tint val="75000"/>
                  </a:schemeClr>
                </a:solidFill>
              </a:defRPr>
            </a:lvl1pPr>
          </a:lstStyle>
          <a:p>
            <a:fld id="{6204CF9D-DE58-41BF-A364-2DB2ED49FEA2}" type="slidenum">
              <a:rPr lang="en-GB" smtClean="0"/>
              <a:t>‹#›</a:t>
            </a:fld>
            <a:endParaRPr lang="en-GB"/>
          </a:p>
        </p:txBody>
      </p:sp>
    </p:spTree>
    <p:extLst>
      <p:ext uri="{BB962C8B-B14F-4D97-AF65-F5344CB8AC3E}">
        <p14:creationId xmlns:p14="http://schemas.microsoft.com/office/powerpoint/2010/main" val="17952160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46334" y="708743"/>
            <a:ext cx="9467333" cy="912078"/>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46334" y="1835423"/>
            <a:ext cx="9467333" cy="5440933"/>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9413842" y="7426605"/>
            <a:ext cx="609667" cy="626844"/>
          </a:xfrm>
          <a:prstGeom prst="rect">
            <a:avLst/>
          </a:prstGeom>
          <a:noFill/>
          <a:ln>
            <a:noFill/>
          </a:ln>
        </p:spPr>
        <p:txBody>
          <a:bodyPr spcFirstLastPara="1" wrap="square" lIns="91425" tIns="91425" rIns="91425" bIns="91425" anchor="ctr" anchorCtr="0">
            <a:noAutofit/>
          </a:bodyPr>
          <a:lstStyle>
            <a:lvl1pPr lvl="0" algn="r" rtl="0">
              <a:buNone/>
              <a:defRPr sz="1111">
                <a:solidFill>
                  <a:schemeClr val="dk2"/>
                </a:solidFill>
                <a:latin typeface="+mn-lt"/>
              </a:defRPr>
            </a:lvl1pPr>
            <a:lvl2pPr lvl="1" algn="r" rtl="0">
              <a:buNone/>
              <a:defRPr sz="1111">
                <a:solidFill>
                  <a:schemeClr val="dk2"/>
                </a:solidFill>
              </a:defRPr>
            </a:lvl2pPr>
            <a:lvl3pPr lvl="2" algn="r" rtl="0">
              <a:buNone/>
              <a:defRPr sz="1111">
                <a:solidFill>
                  <a:schemeClr val="dk2"/>
                </a:solidFill>
              </a:defRPr>
            </a:lvl3pPr>
            <a:lvl4pPr lvl="3" algn="r" rtl="0">
              <a:buNone/>
              <a:defRPr sz="1111">
                <a:solidFill>
                  <a:schemeClr val="dk2"/>
                </a:solidFill>
              </a:defRPr>
            </a:lvl4pPr>
            <a:lvl5pPr lvl="4" algn="r" rtl="0">
              <a:buNone/>
              <a:defRPr sz="1111">
                <a:solidFill>
                  <a:schemeClr val="dk2"/>
                </a:solidFill>
              </a:defRPr>
            </a:lvl5pPr>
            <a:lvl6pPr lvl="5" algn="r" rtl="0">
              <a:buNone/>
              <a:defRPr sz="1111">
                <a:solidFill>
                  <a:schemeClr val="dk2"/>
                </a:solidFill>
              </a:defRPr>
            </a:lvl6pPr>
            <a:lvl7pPr lvl="6" algn="r" rtl="0">
              <a:buNone/>
              <a:defRPr sz="1111">
                <a:solidFill>
                  <a:schemeClr val="dk2"/>
                </a:solidFill>
              </a:defRPr>
            </a:lvl7pPr>
            <a:lvl8pPr lvl="7" algn="r" rtl="0">
              <a:buNone/>
              <a:defRPr sz="1111">
                <a:solidFill>
                  <a:schemeClr val="dk2"/>
                </a:solidFill>
              </a:defRPr>
            </a:lvl8pPr>
            <a:lvl9pPr lvl="8" algn="r" rtl="0">
              <a:buNone/>
              <a:defRPr sz="1111">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601315012"/>
      </p:ext>
    </p:extLst>
  </p:cSld>
  <p:clrMap bg1="lt1" tx1="dk1" bg2="dk2" tx2="lt2" accent1="accent1" accent2="accent2" accent3="accent3" accent4="accent4" accent5="accent5" accent6="accent6" hlink="hlink" folHlink="folHlink"/>
  <p:sldLayoutIdLst>
    <p:sldLayoutId id="2147483661" r:id="rId1"/>
    <p:sldLayoutId id="2147483662"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56"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778"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56"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AB0F2"/>
        </a:solidFill>
        <a:effectLst/>
      </p:bgPr>
    </p:bg>
    <p:spTree>
      <p:nvGrpSpPr>
        <p:cNvPr id="1" name=""/>
        <p:cNvGrpSpPr/>
        <p:nvPr/>
      </p:nvGrpSpPr>
      <p:grpSpPr>
        <a:xfrm>
          <a:off x="0" y="0"/>
          <a:ext cx="0" cy="0"/>
          <a:chOff x="0" y="0"/>
          <a:chExt cx="0" cy="0"/>
        </a:xfrm>
      </p:grpSpPr>
      <p:sp>
        <p:nvSpPr>
          <p:cNvPr id="5" name="TextBox 4"/>
          <p:cNvSpPr txBox="1"/>
          <p:nvPr/>
        </p:nvSpPr>
        <p:spPr>
          <a:xfrm>
            <a:off x="1371600" y="279400"/>
            <a:ext cx="7340600" cy="1754326"/>
          </a:xfrm>
          <a:prstGeom prst="rect">
            <a:avLst/>
          </a:prstGeom>
          <a:noFill/>
        </p:spPr>
        <p:txBody>
          <a:bodyPr vert="horz" rtlCol="0">
            <a:spAutoFit/>
          </a:bodyPr>
          <a:lstStyle/>
          <a:p>
            <a:pPr algn="ctr"/>
            <a:r>
              <a:rPr lang="en-GB" sz="5400" dirty="0">
                <a:solidFill>
                  <a:srgbClr val="00005E"/>
                </a:solidFill>
                <a:latin typeface="Segoe UI Semibold - 48"/>
              </a:rPr>
              <a:t>YEAR 6 SATs</a:t>
            </a:r>
          </a:p>
          <a:p>
            <a:pPr algn="ctr"/>
            <a:r>
              <a:rPr lang="en-GB" sz="5400" dirty="0">
                <a:solidFill>
                  <a:srgbClr val="00005E"/>
                </a:solidFill>
                <a:latin typeface="Segoe UI Semibold - 48"/>
              </a:rPr>
              <a:t>Parent Meeting </a:t>
            </a:r>
          </a:p>
        </p:txBody>
      </p:sp>
      <p:sp>
        <p:nvSpPr>
          <p:cNvPr id="6" name="TextBox 5"/>
          <p:cNvSpPr txBox="1"/>
          <p:nvPr/>
        </p:nvSpPr>
        <p:spPr>
          <a:xfrm>
            <a:off x="1119560" y="6760046"/>
            <a:ext cx="8498780" cy="707886"/>
          </a:xfrm>
          <a:prstGeom prst="rect">
            <a:avLst/>
          </a:prstGeom>
          <a:noFill/>
        </p:spPr>
        <p:txBody>
          <a:bodyPr vert="horz" wrap="square" rtlCol="0" anchor="t">
            <a:spAutoFit/>
          </a:bodyPr>
          <a:lstStyle/>
          <a:p>
            <a:pPr algn="ctr"/>
            <a:endParaRPr lang="en-GB" sz="4000" dirty="0">
              <a:solidFill>
                <a:srgbClr val="00005E"/>
              </a:solidFill>
              <a:latin typeface="Segoe UI Semibold - 36"/>
            </a:endParaRPr>
          </a:p>
        </p:txBody>
      </p:sp>
      <p:pic>
        <p:nvPicPr>
          <p:cNvPr id="7" name="Picture 6"/>
          <p:cNvPicPr>
            <a:picLocks/>
          </p:cNvPicPr>
          <p:nvPr/>
        </p:nvPicPr>
        <p:blipFill>
          <a:blip r:embed="rId2">
            <a:extLst>
              <a:ext uri="{28A0092B-C50C-407E-A947-70E740481C1C}">
                <a14:useLocalDpi xmlns:a14="http://schemas.microsoft.com/office/drawing/2010/main" val="0"/>
              </a:ext>
            </a:extLst>
          </a:blip>
          <a:stretch>
            <a:fillRect/>
          </a:stretch>
        </p:blipFill>
        <p:spPr>
          <a:xfrm>
            <a:off x="3063776" y="2295550"/>
            <a:ext cx="3960440" cy="4186900"/>
          </a:xfrm>
          <a:prstGeom prst="rect">
            <a:avLst/>
          </a:prstGeom>
          <a:solidFill>
            <a:scrgbClr r="0" g="0" b="0">
              <a:alpha val="0"/>
            </a:scrgbClr>
          </a:solidFill>
        </p:spPr>
      </p:pic>
    </p:spTree>
    <p:extLst>
      <p:ext uri="{BB962C8B-B14F-4D97-AF65-F5344CB8AC3E}">
        <p14:creationId xmlns:p14="http://schemas.microsoft.com/office/powerpoint/2010/main" val="7412526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3F5F5"/>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854200" y="101600"/>
            <a:ext cx="6426200" cy="723275"/>
          </a:xfrm>
          <a:prstGeom prst="rect">
            <a:avLst/>
          </a:prstGeom>
          <a:noFill/>
        </p:spPr>
        <p:txBody>
          <a:bodyPr vert="horz" rtlCol="0">
            <a:spAutoFit/>
          </a:bodyPr>
          <a:lstStyle/>
          <a:p>
            <a:r>
              <a:rPr lang="en-GB" sz="4100">
                <a:solidFill>
                  <a:srgbClr val="00005E"/>
                </a:solidFill>
                <a:latin typeface="Segoe UI Semibold - 55"/>
              </a:rPr>
              <a:t>Aims of this session</a:t>
            </a:r>
          </a:p>
        </p:txBody>
      </p:sp>
      <p:sp>
        <p:nvSpPr>
          <p:cNvPr id="4" name="TextBox 3"/>
          <p:cNvSpPr txBox="1"/>
          <p:nvPr/>
        </p:nvSpPr>
        <p:spPr>
          <a:xfrm>
            <a:off x="254000" y="1638300"/>
            <a:ext cx="9448800" cy="3970318"/>
          </a:xfrm>
          <a:prstGeom prst="rect">
            <a:avLst/>
          </a:prstGeom>
          <a:noFill/>
        </p:spPr>
        <p:txBody>
          <a:bodyPr vert="horz" rtlCol="0">
            <a:spAutoFit/>
          </a:bodyPr>
          <a:lstStyle/>
          <a:p>
            <a:r>
              <a:rPr lang="en-GB" sz="3600" dirty="0">
                <a:solidFill>
                  <a:srgbClr val="00005E"/>
                </a:solidFill>
                <a:latin typeface="Segoe UI Semibold - 30"/>
              </a:rPr>
              <a:t>To share important information about KS2 SATs</a:t>
            </a:r>
          </a:p>
          <a:p>
            <a:endParaRPr lang="en-GB" sz="3600" dirty="0">
              <a:solidFill>
                <a:srgbClr val="00005E"/>
              </a:solidFill>
              <a:latin typeface="Segoe UI Semibold - 30"/>
            </a:endParaRPr>
          </a:p>
          <a:p>
            <a:r>
              <a:rPr lang="en-GB" sz="3600" dirty="0">
                <a:solidFill>
                  <a:srgbClr val="00005E"/>
                </a:solidFill>
                <a:latin typeface="Segoe UI Semibold - 30"/>
              </a:rPr>
              <a:t>To answer any questions about KS2 SATs</a:t>
            </a:r>
          </a:p>
          <a:p>
            <a:endParaRPr lang="en-GB" sz="3600" dirty="0">
              <a:solidFill>
                <a:srgbClr val="00005E"/>
              </a:solidFill>
              <a:latin typeface="Segoe UI Semibold - 30"/>
            </a:endParaRPr>
          </a:p>
          <a:p>
            <a:r>
              <a:rPr lang="en-GB" sz="3600" dirty="0">
                <a:solidFill>
                  <a:srgbClr val="00005E"/>
                </a:solidFill>
                <a:latin typeface="Segoe UI Semibold - 30"/>
              </a:rPr>
              <a:t>Discuss / share ideas about how you, as a parent, can help your child at home</a:t>
            </a:r>
          </a:p>
        </p:txBody>
      </p:sp>
      <p:pic>
        <p:nvPicPr>
          <p:cNvPr id="5" name="Picture 4"/>
          <p:cNvPicPr>
            <a:picLocks/>
          </p:cNvPicPr>
          <p:nvPr/>
        </p:nvPicPr>
        <p:blipFill>
          <a:blip r:embed="rId2">
            <a:extLst>
              <a:ext uri="{28A0092B-C50C-407E-A947-70E740481C1C}">
                <a14:useLocalDpi xmlns:a14="http://schemas.microsoft.com/office/drawing/2010/main" val="0"/>
              </a:ext>
            </a:extLst>
          </a:blip>
          <a:stretch>
            <a:fillRect/>
          </a:stretch>
        </p:blipFill>
        <p:spPr>
          <a:xfrm>
            <a:off x="7456264" y="5632976"/>
            <a:ext cx="2407793" cy="1788287"/>
          </a:xfrm>
          <a:prstGeom prst="rect">
            <a:avLst/>
          </a:prstGeom>
          <a:solidFill>
            <a:scrgbClr r="0" g="0" b="0">
              <a:alpha val="0"/>
            </a:scrgbClr>
          </a:solidFill>
        </p:spPr>
      </p:pic>
    </p:spTree>
    <p:extLst>
      <p:ext uri="{BB962C8B-B14F-4D97-AF65-F5344CB8AC3E}">
        <p14:creationId xmlns:p14="http://schemas.microsoft.com/office/powerpoint/2010/main" val="4002281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8A"/>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019300" y="114300"/>
            <a:ext cx="6502400" cy="723275"/>
          </a:xfrm>
          <a:prstGeom prst="rect">
            <a:avLst/>
          </a:prstGeom>
          <a:noFill/>
        </p:spPr>
        <p:txBody>
          <a:bodyPr vert="horz" rtlCol="0">
            <a:spAutoFit/>
          </a:bodyPr>
          <a:lstStyle/>
          <a:p>
            <a:r>
              <a:rPr lang="en-GB" sz="4100">
                <a:solidFill>
                  <a:srgbClr val="00005E"/>
                </a:solidFill>
                <a:latin typeface="Segoe UI Semibold - 55"/>
              </a:rPr>
              <a:t>What are KS2 SATs?</a:t>
            </a:r>
          </a:p>
        </p:txBody>
      </p:sp>
      <p:sp>
        <p:nvSpPr>
          <p:cNvPr id="7" name="TextBox 6"/>
          <p:cNvSpPr txBox="1"/>
          <p:nvPr/>
        </p:nvSpPr>
        <p:spPr>
          <a:xfrm>
            <a:off x="139700" y="1371600"/>
            <a:ext cx="9601200" cy="6924973"/>
          </a:xfrm>
          <a:prstGeom prst="rect">
            <a:avLst/>
          </a:prstGeom>
          <a:noFill/>
        </p:spPr>
        <p:txBody>
          <a:bodyPr vert="horz" lIns="91440" tIns="45720" rIns="91440" bIns="45720" rtlCol="0" anchor="t">
            <a:spAutoFit/>
          </a:bodyPr>
          <a:lstStyle/>
          <a:p>
            <a:r>
              <a:rPr lang="en-GB" sz="2800" dirty="0">
                <a:solidFill>
                  <a:srgbClr val="000000"/>
                </a:solidFill>
                <a:latin typeface="Arial"/>
                <a:cs typeface="Arial"/>
              </a:rPr>
              <a:t>SATs are the Standardised Assessment Tests that are given to children at the end of Key Stage 2. </a:t>
            </a:r>
            <a:endParaRPr lang="en-US" sz="2800">
              <a:ea typeface="Calibri"/>
              <a:cs typeface="Calibri"/>
            </a:endParaRPr>
          </a:p>
          <a:p>
            <a:r>
              <a:rPr lang="en-GB" sz="2800" dirty="0">
                <a:solidFill>
                  <a:srgbClr val="000000"/>
                </a:solidFill>
                <a:latin typeface="Arial"/>
                <a:cs typeface="Arial"/>
              </a:rPr>
              <a:t>The SATs take place over four days, starting on </a:t>
            </a:r>
            <a:endParaRPr lang="en-GB" sz="2800">
              <a:solidFill>
                <a:srgbClr val="000000"/>
              </a:solidFill>
              <a:latin typeface="Calibri"/>
              <a:ea typeface="Calibri"/>
              <a:cs typeface="Calibri"/>
            </a:endParaRPr>
          </a:p>
          <a:p>
            <a:r>
              <a:rPr lang="en-GB" sz="2800" dirty="0">
                <a:solidFill>
                  <a:srgbClr val="283593"/>
                </a:solidFill>
                <a:latin typeface="Arial"/>
                <a:cs typeface="Arial"/>
              </a:rPr>
              <a:t>Monday 12</a:t>
            </a:r>
            <a:r>
              <a:rPr lang="en-GB" sz="2800" baseline="30000" dirty="0">
                <a:solidFill>
                  <a:srgbClr val="283593"/>
                </a:solidFill>
                <a:latin typeface="Arial"/>
                <a:cs typeface="Arial"/>
              </a:rPr>
              <a:t>th</a:t>
            </a:r>
            <a:r>
              <a:rPr lang="en-GB" sz="2800" dirty="0">
                <a:solidFill>
                  <a:srgbClr val="283593"/>
                </a:solidFill>
                <a:latin typeface="Arial"/>
                <a:cs typeface="Arial"/>
              </a:rPr>
              <a:t> May </a:t>
            </a:r>
            <a:r>
              <a:rPr lang="en-GB" sz="2800" dirty="0">
                <a:solidFill>
                  <a:srgbClr val="000000"/>
                </a:solidFill>
                <a:latin typeface="Arial"/>
                <a:cs typeface="Arial"/>
              </a:rPr>
              <a:t>ending on </a:t>
            </a:r>
            <a:r>
              <a:rPr lang="en-GB" sz="2800" dirty="0">
                <a:solidFill>
                  <a:srgbClr val="283593"/>
                </a:solidFill>
                <a:latin typeface="Arial"/>
                <a:cs typeface="Arial"/>
              </a:rPr>
              <a:t>Thursday 15</a:t>
            </a:r>
            <a:r>
              <a:rPr lang="en-GB" sz="2800" baseline="30000" dirty="0">
                <a:solidFill>
                  <a:srgbClr val="283593"/>
                </a:solidFill>
                <a:latin typeface="Arial"/>
                <a:cs typeface="Arial"/>
              </a:rPr>
              <a:t>th</a:t>
            </a:r>
            <a:r>
              <a:rPr lang="en-GB" sz="2800" dirty="0">
                <a:solidFill>
                  <a:srgbClr val="283593"/>
                </a:solidFill>
                <a:latin typeface="Arial"/>
                <a:cs typeface="Arial"/>
              </a:rPr>
              <a:t> May.</a:t>
            </a:r>
            <a:endParaRPr lang="en-GB" sz="2800">
              <a:ea typeface="Calibri"/>
              <a:cs typeface="Calibri"/>
            </a:endParaRPr>
          </a:p>
          <a:p>
            <a:r>
              <a:rPr lang="en-GB" sz="2800" dirty="0">
                <a:solidFill>
                  <a:srgbClr val="000000"/>
                </a:solidFill>
                <a:latin typeface="Arial"/>
                <a:cs typeface="Arial"/>
              </a:rPr>
              <a:t>The SATs papers consist of:</a:t>
            </a:r>
            <a:endParaRPr lang="en-GB" sz="2800" dirty="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Grammar, punctuation and spelling (paper 1: GPS) – Monday 12</a:t>
            </a:r>
            <a:r>
              <a:rPr lang="en-GB" sz="2400" baseline="30000" dirty="0">
                <a:solidFill>
                  <a:srgbClr val="283593"/>
                </a:solidFill>
                <a:latin typeface="Arial"/>
                <a:cs typeface="Arial"/>
              </a:rPr>
              <a:t>th</a:t>
            </a:r>
            <a:r>
              <a:rPr lang="en-GB" sz="2400" dirty="0">
                <a:solidFill>
                  <a:srgbClr val="283593"/>
                </a:solidFill>
                <a:latin typeface="Arial"/>
                <a:cs typeface="Arial"/>
              </a:rPr>
              <a:t> May</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Grammar, punctuation and spelling (paper 2: Spelling) – Monday 12</a:t>
            </a:r>
            <a:r>
              <a:rPr lang="en-GB" sz="2400" baseline="30000" dirty="0">
                <a:solidFill>
                  <a:srgbClr val="283593"/>
                </a:solidFill>
                <a:latin typeface="Arial"/>
                <a:cs typeface="Arial"/>
              </a:rPr>
              <a:t>th</a:t>
            </a:r>
            <a:r>
              <a:rPr lang="en-GB" sz="2400" dirty="0">
                <a:solidFill>
                  <a:srgbClr val="283593"/>
                </a:solidFill>
                <a:latin typeface="Arial"/>
                <a:cs typeface="Arial"/>
              </a:rPr>
              <a:t> May</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Reading – Tuesday 13</a:t>
            </a:r>
            <a:r>
              <a:rPr lang="en-GB" sz="2400" baseline="30000" dirty="0">
                <a:solidFill>
                  <a:srgbClr val="283593"/>
                </a:solidFill>
                <a:latin typeface="Arial"/>
                <a:cs typeface="Arial"/>
              </a:rPr>
              <a:t>th</a:t>
            </a:r>
            <a:r>
              <a:rPr lang="en-GB" sz="2400" dirty="0">
                <a:solidFill>
                  <a:srgbClr val="283593"/>
                </a:solidFill>
                <a:latin typeface="Arial"/>
                <a:cs typeface="Arial"/>
              </a:rPr>
              <a:t> May</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1: Arithmetic) – Wednesday 14</a:t>
            </a:r>
            <a:r>
              <a:rPr lang="en-GB" sz="2400" baseline="30000" dirty="0">
                <a:solidFill>
                  <a:srgbClr val="283593"/>
                </a:solidFill>
                <a:latin typeface="Arial"/>
                <a:cs typeface="Arial"/>
              </a:rPr>
              <a:t>th</a:t>
            </a:r>
            <a:r>
              <a:rPr lang="en-GB" sz="2400" dirty="0">
                <a:solidFill>
                  <a:srgbClr val="283593"/>
                </a:solidFill>
                <a:latin typeface="Arial"/>
                <a:cs typeface="Arial"/>
              </a:rPr>
              <a:t> May </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2: Reasoning) – Wednesday 14</a:t>
            </a:r>
            <a:r>
              <a:rPr lang="en-GB" sz="2400" baseline="30000" dirty="0">
                <a:solidFill>
                  <a:srgbClr val="283593"/>
                </a:solidFill>
                <a:latin typeface="Arial"/>
                <a:cs typeface="Arial"/>
              </a:rPr>
              <a:t>th</a:t>
            </a:r>
            <a:r>
              <a:rPr lang="en-GB" sz="2400" dirty="0">
                <a:solidFill>
                  <a:srgbClr val="283593"/>
                </a:solidFill>
                <a:latin typeface="Arial"/>
                <a:cs typeface="Arial"/>
              </a:rPr>
              <a:t> May </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3: Reasoning) – Thursday 15</a:t>
            </a:r>
            <a:r>
              <a:rPr lang="en-GB" sz="2400" baseline="30000" dirty="0">
                <a:solidFill>
                  <a:srgbClr val="283593"/>
                </a:solidFill>
                <a:latin typeface="Arial"/>
                <a:cs typeface="Arial"/>
              </a:rPr>
              <a:t>th</a:t>
            </a:r>
            <a:r>
              <a:rPr lang="en-GB" sz="2400" dirty="0">
                <a:solidFill>
                  <a:srgbClr val="283593"/>
                </a:solidFill>
                <a:latin typeface="Arial"/>
                <a:cs typeface="Arial"/>
              </a:rPr>
              <a:t> May</a:t>
            </a:r>
            <a:endParaRPr lang="en-GB" sz="2400">
              <a:ea typeface="Calibri"/>
              <a:cs typeface="Calibri"/>
            </a:endParaRPr>
          </a:p>
          <a:p>
            <a:endParaRPr lang="en-GB" sz="2800" dirty="0">
              <a:solidFill>
                <a:srgbClr val="000000"/>
              </a:solidFill>
              <a:latin typeface="Arial"/>
              <a:cs typeface="Arial"/>
            </a:endParaRPr>
          </a:p>
          <a:p>
            <a:r>
              <a:rPr lang="en-GB" sz="2800" dirty="0">
                <a:solidFill>
                  <a:srgbClr val="000000"/>
                </a:solidFill>
                <a:latin typeface="Arial"/>
                <a:cs typeface="Arial"/>
              </a:rPr>
              <a:t>Writing is assessed using evidence collected throughout Year 6. There is no Year 6 SATs writing test.</a:t>
            </a:r>
            <a:r>
              <a:rPr lang="en-GB" sz="1600" dirty="0">
                <a:solidFill>
                  <a:srgbClr val="000000"/>
                </a:solidFill>
                <a:latin typeface="Arial"/>
                <a:cs typeface="Arial"/>
              </a:rPr>
              <a:t> </a:t>
            </a:r>
            <a:endParaRPr lang="en-GB">
              <a:ea typeface="Calibri"/>
              <a:cs typeface="Calibri"/>
            </a:endParaRPr>
          </a:p>
          <a:p>
            <a:endParaRPr lang="en-GB" sz="2800" dirty="0">
              <a:solidFill>
                <a:srgbClr val="00005E"/>
              </a:solidFill>
              <a:latin typeface="Segoe UI Semibold - 26"/>
            </a:endParaRPr>
          </a:p>
        </p:txBody>
      </p:sp>
    </p:spTree>
    <p:extLst>
      <p:ext uri="{BB962C8B-B14F-4D97-AF65-F5344CB8AC3E}">
        <p14:creationId xmlns:p14="http://schemas.microsoft.com/office/powerpoint/2010/main" val="682030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100E1"/>
        </a:solidFill>
        <a:effectLst/>
      </p:bgPr>
    </p:bg>
    <p:spTree>
      <p:nvGrpSpPr>
        <p:cNvPr id="1" name=""/>
        <p:cNvGrpSpPr/>
        <p:nvPr/>
      </p:nvGrpSpPr>
      <p:grpSpPr>
        <a:xfrm>
          <a:off x="0" y="0"/>
          <a:ext cx="0" cy="0"/>
          <a:chOff x="0" y="0"/>
          <a:chExt cx="0" cy="0"/>
        </a:xfrm>
      </p:grpSpPr>
      <p:sp>
        <p:nvSpPr>
          <p:cNvPr id="3" name="TextBox 2"/>
          <p:cNvSpPr txBox="1"/>
          <p:nvPr/>
        </p:nvSpPr>
        <p:spPr>
          <a:xfrm>
            <a:off x="1549400" y="101600"/>
            <a:ext cx="8483600" cy="646331"/>
          </a:xfrm>
          <a:prstGeom prst="rect">
            <a:avLst/>
          </a:prstGeom>
          <a:noFill/>
        </p:spPr>
        <p:txBody>
          <a:bodyPr vert="horz" rtlCol="0">
            <a:spAutoFit/>
          </a:bodyPr>
          <a:lstStyle/>
          <a:p>
            <a:r>
              <a:rPr lang="en-GB" sz="3600">
                <a:solidFill>
                  <a:srgbClr val="00005E"/>
                </a:solidFill>
                <a:latin typeface="Segoe UI Semibold - 48"/>
              </a:rPr>
              <a:t>How is SATs week organised?</a:t>
            </a:r>
          </a:p>
        </p:txBody>
      </p:sp>
      <p:sp>
        <p:nvSpPr>
          <p:cNvPr id="7" name="TextBox 6"/>
          <p:cNvSpPr txBox="1"/>
          <p:nvPr/>
        </p:nvSpPr>
        <p:spPr>
          <a:xfrm>
            <a:off x="230239" y="1072261"/>
            <a:ext cx="9677400" cy="6986528"/>
          </a:xfrm>
          <a:prstGeom prst="rect">
            <a:avLst/>
          </a:prstGeom>
          <a:noFill/>
        </p:spPr>
        <p:txBody>
          <a:bodyPr vert="horz" lIns="91440" tIns="45720" rIns="91440" bIns="45720" rtlCol="0" anchor="t">
            <a:spAutoFit/>
          </a:bodyPr>
          <a:lstStyle/>
          <a:p>
            <a:r>
              <a:rPr lang="en-GB" sz="2800" dirty="0">
                <a:solidFill>
                  <a:srgbClr val="000000"/>
                </a:solidFill>
                <a:latin typeface="Arial"/>
                <a:cs typeface="Arial"/>
              </a:rPr>
              <a:t>The tests take place during normal school hours, under exam conditions. </a:t>
            </a:r>
            <a:endParaRPr lang="en-US" sz="2800" dirty="0">
              <a:ea typeface="Calibri"/>
              <a:cs typeface="Calibri"/>
            </a:endParaRPr>
          </a:p>
          <a:p>
            <a:r>
              <a:rPr lang="en-GB" sz="2800" dirty="0">
                <a:solidFill>
                  <a:srgbClr val="000000"/>
                </a:solidFill>
                <a:latin typeface="Arial"/>
                <a:cs typeface="Arial"/>
              </a:rPr>
              <a:t>Children are not allowed to talk to each other from the moment the assessments are handed out until they are collected at the end of the test. </a:t>
            </a:r>
            <a:endParaRPr lang="en-GB" sz="2800">
              <a:ea typeface="Calibri"/>
              <a:cs typeface="Calibri"/>
            </a:endParaRPr>
          </a:p>
          <a:p>
            <a:r>
              <a:rPr lang="en-GB" sz="2800" dirty="0">
                <a:solidFill>
                  <a:srgbClr val="000000"/>
                </a:solidFill>
                <a:latin typeface="Arial"/>
                <a:cs typeface="Arial"/>
              </a:rPr>
              <a:t>After the tests are completed, the papers are sent away to be marked </a:t>
            </a:r>
            <a:r>
              <a:rPr lang="en-GB" sz="2800" dirty="0">
                <a:solidFill>
                  <a:srgbClr val="283593"/>
                </a:solidFill>
                <a:latin typeface="Arial"/>
                <a:cs typeface="Arial"/>
              </a:rPr>
              <a:t>externally</a:t>
            </a:r>
            <a:r>
              <a:rPr lang="en-GB" sz="2800" dirty="0">
                <a:solidFill>
                  <a:srgbClr val="000000"/>
                </a:solidFill>
                <a:latin typeface="Arial"/>
                <a:cs typeface="Arial"/>
              </a:rPr>
              <a:t>. </a:t>
            </a:r>
            <a:endParaRPr lang="en-GB" sz="2800">
              <a:ea typeface="Calibri"/>
              <a:cs typeface="Calibri"/>
            </a:endParaRPr>
          </a:p>
          <a:p>
            <a:r>
              <a:rPr lang="en-GB" sz="2800" dirty="0">
                <a:solidFill>
                  <a:srgbClr val="000000"/>
                </a:solidFill>
                <a:latin typeface="Arial"/>
                <a:cs typeface="Arial"/>
              </a:rPr>
              <a:t>The results are then sent to the school in July. </a:t>
            </a:r>
            <a:endParaRPr lang="en-GB" sz="2800" dirty="0">
              <a:ea typeface="Calibri"/>
              <a:cs typeface="Calibri"/>
            </a:endParaRPr>
          </a:p>
          <a:p>
            <a:r>
              <a:rPr lang="en-GB" sz="2800" dirty="0">
                <a:solidFill>
                  <a:srgbClr val="000000"/>
                </a:solidFill>
                <a:latin typeface="Arial"/>
                <a:cs typeface="Arial"/>
              </a:rPr>
              <a:t>Each test lasts no longer than 60 minutes: </a:t>
            </a:r>
            <a:endParaRPr lang="en-GB" sz="2800" dirty="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Spelling, punctuation and grammar (paper 1: Grammar/ Punctuation) – 45 minutes</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Spelling, punctuation and grammar (paper 2: Spelling) – 15 minutes</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Reading – 60 minutes </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1: Arithmetic) – 30 minutes</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2: Reasoning) – 40 minutes</a:t>
            </a:r>
            <a:endParaRPr lang="en-GB" sz="2400">
              <a:ea typeface="Calibri"/>
              <a:cs typeface="Calibri"/>
            </a:endParaRPr>
          </a:p>
          <a:p>
            <a:r>
              <a:rPr lang="en-GB" sz="2400" dirty="0">
                <a:solidFill>
                  <a:srgbClr val="595959"/>
                </a:solidFill>
                <a:latin typeface="Nunito"/>
              </a:rPr>
              <a:t>○</a:t>
            </a:r>
            <a:r>
              <a:rPr lang="en-GB" sz="2400" dirty="0">
                <a:solidFill>
                  <a:srgbClr val="283593"/>
                </a:solidFill>
                <a:latin typeface="Arial"/>
                <a:cs typeface="Arial"/>
              </a:rPr>
              <a:t>Maths (paper 3: Reasoning) – 40 minutes</a:t>
            </a:r>
            <a:endParaRPr lang="en-GB" sz="2400" dirty="0">
              <a:ea typeface="Calibri"/>
              <a:cs typeface="Calibri"/>
            </a:endParaRPr>
          </a:p>
          <a:p>
            <a:endParaRPr lang="en-GB" sz="2800" dirty="0">
              <a:solidFill>
                <a:srgbClr val="00005E"/>
              </a:solidFill>
              <a:latin typeface="Segoe UI Semibold - 20"/>
            </a:endParaRPr>
          </a:p>
        </p:txBody>
      </p:sp>
    </p:spTree>
    <p:extLst>
      <p:ext uri="{BB962C8B-B14F-4D97-AF65-F5344CB8AC3E}">
        <p14:creationId xmlns:p14="http://schemas.microsoft.com/office/powerpoint/2010/main" val="3531003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905517-DE94-2774-B266-6CCC2706C615}"/>
              </a:ext>
            </a:extLst>
          </p:cNvPr>
          <p:cNvSpPr txBox="1"/>
          <p:nvPr/>
        </p:nvSpPr>
        <p:spPr>
          <a:xfrm>
            <a:off x="480142" y="1426083"/>
            <a:ext cx="9183329" cy="60631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18745"/>
            <a:r>
              <a:rPr lang="en-GB" sz="2800" dirty="0">
                <a:latin typeface="Arial"/>
              </a:rPr>
              <a:t>Children with additional needs (who have similar support as part of day-to-day learning in school) may be allotted specific arrangements, including:</a:t>
            </a:r>
            <a:endParaRPr lang="en-GB" sz="2800">
              <a:latin typeface="Arial"/>
              <a:cs typeface="Arial"/>
            </a:endParaRPr>
          </a:p>
          <a:p>
            <a:pPr marL="457200" indent="-347345">
              <a:buFont typeface="Nunito"/>
              <a:buChar char="●"/>
            </a:pPr>
            <a:r>
              <a:rPr lang="en-GB" sz="2800" dirty="0">
                <a:latin typeface="Arial"/>
              </a:rPr>
              <a:t>Additional (extra) time;</a:t>
            </a:r>
            <a:endParaRPr lang="en-GB" sz="2800">
              <a:latin typeface="Arial"/>
              <a:cs typeface="Arial"/>
            </a:endParaRPr>
          </a:p>
          <a:p>
            <a:pPr marL="457200" indent="-347345">
              <a:buFont typeface="Nunito"/>
              <a:buChar char="●"/>
            </a:pPr>
            <a:r>
              <a:rPr lang="en-GB" sz="2800" dirty="0">
                <a:latin typeface="Arial"/>
              </a:rPr>
              <a:t>Tests being opened early to be modified;</a:t>
            </a:r>
            <a:endParaRPr lang="en-GB" sz="2800">
              <a:latin typeface="Arial"/>
              <a:cs typeface="Arial"/>
            </a:endParaRPr>
          </a:p>
          <a:p>
            <a:pPr marL="457200" indent="-347345">
              <a:buFont typeface="Nunito"/>
              <a:buChar char="●"/>
            </a:pPr>
            <a:r>
              <a:rPr lang="en-GB" sz="2800" dirty="0">
                <a:latin typeface="Arial"/>
              </a:rPr>
              <a:t>An adult to scribe (write) for them;</a:t>
            </a:r>
            <a:endParaRPr lang="en-GB" sz="2800">
              <a:latin typeface="Arial"/>
              <a:cs typeface="Arial"/>
            </a:endParaRPr>
          </a:p>
          <a:p>
            <a:pPr marL="457200" indent="-347345">
              <a:buFont typeface="Nunito"/>
              <a:buChar char="●"/>
            </a:pPr>
            <a:r>
              <a:rPr lang="en-GB" sz="2800" dirty="0">
                <a:latin typeface="Arial"/>
              </a:rPr>
              <a:t>Using word processors independently; </a:t>
            </a:r>
            <a:endParaRPr lang="en-GB" sz="2800">
              <a:latin typeface="Arial"/>
              <a:cs typeface="Arial"/>
            </a:endParaRPr>
          </a:p>
          <a:p>
            <a:pPr marL="457200" indent="-347345">
              <a:buFont typeface="Nunito"/>
              <a:buChar char="●"/>
            </a:pPr>
            <a:r>
              <a:rPr lang="en-GB" sz="2800" dirty="0">
                <a:latin typeface="Arial"/>
              </a:rPr>
              <a:t>An adult to read for them (including a translator);</a:t>
            </a:r>
            <a:endParaRPr lang="en-GB" sz="2800">
              <a:latin typeface="Arial"/>
              <a:cs typeface="Arial"/>
            </a:endParaRPr>
          </a:p>
          <a:p>
            <a:pPr marL="457200" indent="-347345">
              <a:buFont typeface="Nunito"/>
              <a:buChar char="●"/>
            </a:pPr>
            <a:r>
              <a:rPr lang="en-GB" sz="2800" dirty="0">
                <a:latin typeface="Arial"/>
              </a:rPr>
              <a:t>The use of prompts or rest breaks;</a:t>
            </a:r>
            <a:endParaRPr lang="en-GB" sz="2800">
              <a:latin typeface="Arial"/>
              <a:cs typeface="Arial"/>
            </a:endParaRPr>
          </a:p>
          <a:p>
            <a:pPr marL="457200" indent="-347345">
              <a:buFont typeface="Nunito"/>
              <a:buChar char="●"/>
            </a:pPr>
            <a:r>
              <a:rPr lang="en-GB" sz="2800" dirty="0">
                <a:latin typeface="Arial"/>
              </a:rPr>
              <a:t>Arrangements for children who are ill or injured at the time of the tests. </a:t>
            </a:r>
            <a:endParaRPr lang="en-GB" sz="2800">
              <a:latin typeface="Arial"/>
              <a:cs typeface="Arial"/>
            </a:endParaRPr>
          </a:p>
          <a:p>
            <a:pPr marL="118745"/>
            <a:endParaRPr lang="en-GB" sz="3200" dirty="0">
              <a:ea typeface="Calibri"/>
              <a:cs typeface="Calibri"/>
            </a:endParaRPr>
          </a:p>
          <a:p>
            <a:pPr marL="118745"/>
            <a:r>
              <a:rPr lang="en-GB" sz="1600" i="1" dirty="0">
                <a:latin typeface="Arial"/>
                <a:cs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p>
        </p:txBody>
      </p:sp>
      <p:pic>
        <p:nvPicPr>
          <p:cNvPr id="4" name="Picture 3">
            <a:extLst>
              <a:ext uri="{FF2B5EF4-FFF2-40B4-BE49-F238E27FC236}">
                <a16:creationId xmlns:a16="http://schemas.microsoft.com/office/drawing/2014/main" id="{0992E893-170F-39A4-5D32-B774ADBF10F0}"/>
              </a:ext>
            </a:extLst>
          </p:cNvPr>
          <p:cNvPicPr>
            <a:picLocks noChangeAspect="1"/>
          </p:cNvPicPr>
          <p:nvPr/>
        </p:nvPicPr>
        <p:blipFill>
          <a:blip r:embed="rId2"/>
          <a:stretch>
            <a:fillRect/>
          </a:stretch>
        </p:blipFill>
        <p:spPr>
          <a:xfrm>
            <a:off x="311355" y="421153"/>
            <a:ext cx="13548318" cy="795994"/>
          </a:xfrm>
          <a:prstGeom prst="rect">
            <a:avLst/>
          </a:prstGeom>
        </p:spPr>
      </p:pic>
    </p:spTree>
    <p:extLst>
      <p:ext uri="{BB962C8B-B14F-4D97-AF65-F5344CB8AC3E}">
        <p14:creationId xmlns:p14="http://schemas.microsoft.com/office/powerpoint/2010/main" val="10054167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A4"/>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866900" y="127000"/>
            <a:ext cx="8483600" cy="738664"/>
          </a:xfrm>
          <a:prstGeom prst="rect">
            <a:avLst/>
          </a:prstGeom>
          <a:noFill/>
        </p:spPr>
        <p:txBody>
          <a:bodyPr vert="horz" rtlCol="0">
            <a:spAutoFit/>
          </a:bodyPr>
          <a:lstStyle/>
          <a:p>
            <a:r>
              <a:rPr lang="en-GB" sz="4200">
                <a:solidFill>
                  <a:srgbClr val="00005E"/>
                </a:solidFill>
                <a:latin typeface="Segoe UI Semibold - 56"/>
              </a:rPr>
              <a:t>Grammar &amp; Punctuation</a:t>
            </a:r>
          </a:p>
        </p:txBody>
      </p:sp>
      <p:sp>
        <p:nvSpPr>
          <p:cNvPr id="5" name="TextBox 4">
            <a:extLst>
              <a:ext uri="{FF2B5EF4-FFF2-40B4-BE49-F238E27FC236}">
                <a16:creationId xmlns:a16="http://schemas.microsoft.com/office/drawing/2014/main" id="{BDFB35FC-E3BE-2EC0-480D-A70E26803B0B}"/>
              </a:ext>
            </a:extLst>
          </p:cNvPr>
          <p:cNvSpPr txBox="1"/>
          <p:nvPr/>
        </p:nvSpPr>
        <p:spPr>
          <a:xfrm>
            <a:off x="117618" y="1479793"/>
            <a:ext cx="9919972" cy="65556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7345" indent="-347345" algn="l" rtl="0">
              <a:buFont typeface="Arial"/>
              <a:buChar char="•"/>
            </a:pPr>
            <a:r>
              <a:rPr lang="en-GB" sz="2000" b="1" kern="1200" dirty="0">
                <a:solidFill>
                  <a:srgbClr val="002060"/>
                </a:solidFill>
                <a:latin typeface="Arial"/>
                <a:ea typeface="Arial"/>
                <a:cs typeface="Arial"/>
              </a:rPr>
              <a:t>There are two tests: a short spelling test and a longer paper testing grammar, punctuation and vocabulary. </a:t>
            </a:r>
          </a:p>
          <a:p>
            <a:pPr marL="347345" indent="-347345" algn="l" rtl="0">
              <a:buFont typeface="Arial"/>
              <a:buChar char="•"/>
            </a:pPr>
            <a:r>
              <a:rPr lang="en-GB" sz="2000" b="1" kern="1200" dirty="0">
                <a:solidFill>
                  <a:srgbClr val="002060"/>
                </a:solidFill>
                <a:latin typeface="Arial"/>
                <a:ea typeface="Arial"/>
                <a:cs typeface="Arial"/>
              </a:rPr>
              <a:t>The spelling test lasts approximately 15 minutes and pupils will need to spell words in context by filling in the gaps in sentences.</a:t>
            </a:r>
          </a:p>
          <a:p>
            <a:pPr marL="347345" indent="-347345" algn="l" rtl="0">
              <a:buFont typeface="Arial"/>
              <a:buChar char="•"/>
            </a:pPr>
            <a:r>
              <a:rPr lang="en-GB" sz="2000" b="1" kern="1200" dirty="0">
                <a:solidFill>
                  <a:srgbClr val="002060"/>
                </a:solidFill>
                <a:latin typeface="Arial"/>
                <a:ea typeface="Arial"/>
                <a:cs typeface="Arial"/>
              </a:rPr>
              <a:t>The grammar, punctuation and vocabulary test lasts for 45 minutes.</a:t>
            </a:r>
          </a:p>
          <a:p>
            <a:pPr marL="347345" indent="-347345" algn="l" rtl="0">
              <a:buFont typeface="Arial"/>
              <a:buChar char="•"/>
            </a:pPr>
            <a:r>
              <a:rPr lang="en-GB" sz="2000" b="1" kern="1200" dirty="0">
                <a:solidFill>
                  <a:srgbClr val="002060"/>
                </a:solidFill>
                <a:latin typeface="Arial"/>
                <a:ea typeface="Arial"/>
                <a:cs typeface="Arial"/>
              </a:rPr>
              <a:t>Pupils need a good working knowledge of technical vocabulary used to describe grammatical terms and punctuation marks.</a:t>
            </a:r>
          </a:p>
          <a:p>
            <a:pPr marL="283210" indent="-283210">
              <a:buFont typeface="Arial"/>
              <a:buChar char="•"/>
            </a:pPr>
            <a:r>
              <a:rPr lang="en-GB" sz="2000" b="1" kern="1200" dirty="0">
                <a:solidFill>
                  <a:srgbClr val="002060"/>
                </a:solidFill>
                <a:latin typeface="Arial"/>
                <a:ea typeface="Arial"/>
                <a:cs typeface="Arial"/>
              </a:rPr>
              <a:t>Questions in the grammar test are focused around the following areas (called ‘content domains’): </a:t>
            </a:r>
            <a:endParaRPr lang="en-GB" sz="2000" b="1" dirty="0">
              <a:solidFill>
                <a:srgbClr val="002060"/>
              </a:solidFill>
              <a:latin typeface="Arial"/>
              <a:ea typeface="Arial"/>
              <a:cs typeface="Arial"/>
            </a:endParaRPr>
          </a:p>
          <a:p>
            <a:pPr algn="l"/>
            <a:br>
              <a:rPr lang="en-GB" sz="2000" b="1" kern="1200" dirty="0">
                <a:latin typeface="Arial"/>
                <a:ea typeface="Arial"/>
                <a:cs typeface="Arial"/>
              </a:rPr>
            </a:br>
            <a:r>
              <a:rPr lang="en-US" sz="2000" b="1" kern="1200" dirty="0">
                <a:solidFill>
                  <a:srgbClr val="7030A0"/>
                </a:solidFill>
                <a:latin typeface="Arial"/>
                <a:ea typeface="Arial"/>
                <a:cs typeface="Arial"/>
              </a:rPr>
              <a:t>- Grammatical terms/word classes </a:t>
            </a:r>
            <a:br>
              <a:rPr lang="en-US" sz="2000" b="1" kern="1200" dirty="0">
                <a:latin typeface="Arial"/>
                <a:ea typeface="Arial"/>
                <a:cs typeface="Arial"/>
              </a:rPr>
            </a:br>
            <a:r>
              <a:rPr lang="en-US" sz="2000" b="1" kern="1200" dirty="0">
                <a:solidFill>
                  <a:srgbClr val="7030A0"/>
                </a:solidFill>
                <a:latin typeface="Arial"/>
                <a:ea typeface="Arial"/>
                <a:cs typeface="Arial"/>
              </a:rPr>
              <a:t>- Functions of sentences </a:t>
            </a:r>
            <a:br>
              <a:rPr lang="en-US" sz="2000" b="1" kern="1200" dirty="0">
                <a:latin typeface="Arial"/>
                <a:ea typeface="Arial"/>
                <a:cs typeface="Arial"/>
              </a:rPr>
            </a:br>
            <a:r>
              <a:rPr lang="en-US" sz="2000" b="1" kern="1200" dirty="0">
                <a:solidFill>
                  <a:srgbClr val="7030A0"/>
                </a:solidFill>
                <a:latin typeface="Arial"/>
                <a:ea typeface="Arial"/>
                <a:cs typeface="Arial"/>
              </a:rPr>
              <a:t>- Combining words, phrases and clauses </a:t>
            </a:r>
            <a:br>
              <a:rPr lang="en-US" sz="2000" b="1" kern="1200" dirty="0">
                <a:latin typeface="Arial"/>
                <a:ea typeface="Arial"/>
                <a:cs typeface="Arial"/>
              </a:rPr>
            </a:br>
            <a:r>
              <a:rPr lang="en-US" sz="2000" b="1" kern="1200" dirty="0">
                <a:solidFill>
                  <a:srgbClr val="7030A0"/>
                </a:solidFill>
                <a:latin typeface="Arial"/>
                <a:ea typeface="Arial"/>
                <a:cs typeface="Arial"/>
              </a:rPr>
              <a:t>- Verb forms, tenses and consistency </a:t>
            </a:r>
            <a:br>
              <a:rPr lang="en-US" sz="2000" b="1" kern="1200" dirty="0">
                <a:latin typeface="Arial"/>
                <a:ea typeface="Arial"/>
                <a:cs typeface="Arial"/>
              </a:rPr>
            </a:br>
            <a:r>
              <a:rPr lang="en-US" sz="2000" b="1" kern="1200" dirty="0">
                <a:solidFill>
                  <a:srgbClr val="7030A0"/>
                </a:solidFill>
                <a:latin typeface="Arial"/>
                <a:ea typeface="Arial"/>
                <a:cs typeface="Arial"/>
              </a:rPr>
              <a:t>- Punctuation </a:t>
            </a:r>
            <a:br>
              <a:rPr lang="en-US" sz="2000" b="1" kern="1200" dirty="0">
                <a:latin typeface="Arial"/>
                <a:ea typeface="Arial"/>
                <a:cs typeface="Arial"/>
              </a:rPr>
            </a:br>
            <a:r>
              <a:rPr lang="en-US" sz="2000" b="1" kern="1200" dirty="0">
                <a:solidFill>
                  <a:srgbClr val="7030A0"/>
                </a:solidFill>
                <a:latin typeface="Arial"/>
                <a:ea typeface="Arial"/>
                <a:cs typeface="Arial"/>
              </a:rPr>
              <a:t>- Vocabulary </a:t>
            </a:r>
            <a:br>
              <a:rPr lang="en-US" sz="2000" b="1" kern="1200" dirty="0">
                <a:latin typeface="Arial"/>
                <a:ea typeface="Arial"/>
                <a:cs typeface="Arial"/>
              </a:rPr>
            </a:br>
            <a:r>
              <a:rPr lang="en-US" sz="2000" b="1" kern="1200" dirty="0">
                <a:solidFill>
                  <a:srgbClr val="7030A0"/>
                </a:solidFill>
                <a:latin typeface="Arial"/>
                <a:ea typeface="Arial"/>
                <a:cs typeface="Arial"/>
              </a:rPr>
              <a:t>- Standard English and formality </a:t>
            </a:r>
            <a:endParaRPr lang="en-US">
              <a:ea typeface="Calibri"/>
              <a:cs typeface="Calibri"/>
            </a:endParaRPr>
          </a:p>
          <a:p>
            <a:pPr marL="283210" indent="-283210">
              <a:buFont typeface="Arial"/>
              <a:buChar char="•"/>
            </a:pPr>
            <a:endParaRPr lang="en-US" sz="2000" b="1" dirty="0">
              <a:solidFill>
                <a:srgbClr val="7030A0"/>
              </a:solidFill>
              <a:latin typeface="Arial"/>
              <a:ea typeface="Arial"/>
              <a:cs typeface="Arial"/>
            </a:endParaRPr>
          </a:p>
          <a:p>
            <a:pPr marL="347345" indent="-347345" algn="l" rtl="0">
              <a:buFont typeface="Arial"/>
              <a:buChar char="•"/>
            </a:pPr>
            <a:r>
              <a:rPr lang="en-GB" sz="2000" b="1" kern="1200" dirty="0">
                <a:solidFill>
                  <a:srgbClr val="002060"/>
                </a:solidFill>
                <a:latin typeface="Arial"/>
                <a:ea typeface="Arial"/>
                <a:cs typeface="Arial"/>
              </a:rPr>
              <a:t>There are a range of answer types in the grammar test, including multiple choice and short one-word answers, but there will not be any long written answers required</a:t>
            </a:r>
            <a:endParaRPr lang="en-US" sz="2000" dirty="0">
              <a:ea typeface="Calibri"/>
              <a:cs typeface="Calibri"/>
            </a:endParaRPr>
          </a:p>
        </p:txBody>
      </p:sp>
    </p:spTree>
    <p:extLst>
      <p:ext uri="{BB962C8B-B14F-4D97-AF65-F5344CB8AC3E}">
        <p14:creationId xmlns:p14="http://schemas.microsoft.com/office/powerpoint/2010/main" val="4271294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185963" y="5551322"/>
            <a:ext cx="5121463" cy="1160963"/>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48901" y="2581109"/>
            <a:ext cx="4679706" cy="1894809"/>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4540855" y="4400514"/>
            <a:ext cx="5370244" cy="970804"/>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46334" y="2059697"/>
            <a:ext cx="9467333" cy="483086"/>
          </a:xfrm>
        </p:spPr>
        <p:txBody>
          <a:bodyPr/>
          <a:lstStyle/>
          <a:p>
            <a:pPr marL="126999"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pPr defTabSz="1015990">
              <a:buClr>
                <a:srgbClr val="000000"/>
              </a:buClr>
            </a:pPr>
            <a:fld id="{00000000-1234-1234-1234-123412341234}" type="slidenum">
              <a:rPr lang="en" kern="0">
                <a:solidFill>
                  <a:srgbClr val="595959"/>
                </a:solidFill>
                <a:latin typeface="Arial"/>
                <a:cs typeface="Arial"/>
                <a:sym typeface="Arial"/>
              </a:rPr>
              <a:pPr defTabSz="1015990">
                <a:buClr>
                  <a:srgbClr val="000000"/>
                </a:buClr>
              </a:pPr>
              <a:t>7</a:t>
            </a:fld>
            <a:endParaRPr lang="en" kern="0">
              <a:solidFill>
                <a:srgbClr val="595959"/>
              </a:solidFill>
              <a:latin typeface="Arial"/>
              <a:cs typeface="Arial"/>
              <a:sym typeface="Arial"/>
            </a:endParaRPr>
          </a:p>
        </p:txBody>
      </p:sp>
      <p:grpSp>
        <p:nvGrpSpPr>
          <p:cNvPr id="5" name="Group 4">
            <a:extLst>
              <a:ext uri="{FF2B5EF4-FFF2-40B4-BE49-F238E27FC236}">
                <a16:creationId xmlns:a16="http://schemas.microsoft.com/office/drawing/2014/main" id="{32506F66-DA2B-4F27-8604-E2CE54DA20FA}"/>
              </a:ext>
            </a:extLst>
          </p:cNvPr>
          <p:cNvGrpSpPr/>
          <p:nvPr/>
        </p:nvGrpSpPr>
        <p:grpSpPr>
          <a:xfrm>
            <a:off x="1625245" y="3063825"/>
            <a:ext cx="5871670" cy="3628739"/>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00000"/>
                </a:lnSpc>
                <a:buClr>
                  <a:srgbClr val="595959"/>
                </a:buClr>
                <a:buNone/>
              </a:pPr>
              <a:r>
                <a:rPr lang="en-GB" sz="1333" kern="0" dirty="0">
                  <a:solidFill>
                    <a:srgbClr val="000000"/>
                  </a:solidFill>
                  <a:latin typeface="Arial"/>
                  <a:sym typeface="Wingdings" panose="05000000000000000000" pitchFamily="2" charset="2"/>
                </a:rPr>
                <a:t></a:t>
              </a:r>
              <a:endParaRPr lang="en-GB" sz="1333" u="sng" kern="0" dirty="0">
                <a:solidFill>
                  <a:srgbClr val="000000"/>
                </a:solidFill>
                <a:latin typeface="Arial"/>
              </a:endParaRPr>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defTabSz="1015990">
                <a:lnSpc>
                  <a:spcPct val="100000"/>
                </a:lnSpc>
                <a:buClr>
                  <a:srgbClr val="595959"/>
                </a:buClr>
                <a:buNone/>
              </a:pPr>
              <a:r>
                <a:rPr lang="en-GB" sz="1333" kern="0" dirty="0">
                  <a:solidFill>
                    <a:srgbClr val="000000"/>
                  </a:solidFill>
                  <a:latin typeface="Arial"/>
                  <a:sym typeface="Wingdings" panose="05000000000000000000" pitchFamily="2" charset="2"/>
                </a:rPr>
                <a:t>over</a:t>
              </a:r>
              <a:endParaRPr lang="en-GB" sz="1333" u="sng" kern="0" dirty="0">
                <a:solidFill>
                  <a:srgbClr val="000000"/>
                </a:solidFill>
                <a:latin typeface="Arial"/>
              </a:endParaRPr>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00000"/>
                </a:lnSpc>
                <a:buClr>
                  <a:srgbClr val="595959"/>
                </a:buClr>
                <a:buNone/>
              </a:pPr>
              <a:r>
                <a:rPr lang="en-GB" sz="1333" kern="0" dirty="0">
                  <a:solidFill>
                    <a:srgbClr val="000000"/>
                  </a:solidFill>
                  <a:latin typeface="Arial"/>
                  <a:sym typeface="Wingdings" panose="05000000000000000000" pitchFamily="2" charset="2"/>
                </a:rPr>
                <a:t>e.g. </a:t>
              </a:r>
              <a:r>
                <a:rPr lang="en-GB" sz="1333" kern="0" dirty="0">
                  <a:solidFill>
                    <a:srgbClr val="000000"/>
                  </a:solidFill>
                  <a:latin typeface="Arial"/>
                </a:rPr>
                <a:t>We were disturbed by the noise of the traffic.</a:t>
              </a:r>
              <a:endParaRPr lang="en-GB" sz="1333" u="sng" kern="0" dirty="0">
                <a:solidFill>
                  <a:srgbClr val="000000"/>
                </a:solidFill>
                <a:latin typeface="Arial"/>
              </a:endParaRPr>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46334" y="2059698"/>
            <a:ext cx="9467333" cy="1132400"/>
          </a:xfrm>
        </p:spPr>
        <p:txBody>
          <a:bodyPr/>
          <a:lstStyle/>
          <a:p>
            <a:pPr marL="126999" indent="0">
              <a:buNone/>
            </a:pPr>
            <a:r>
              <a:rPr lang="en-GB" dirty="0"/>
              <a:t>Paper 2 is a shorter paper that focuses solely on spellings. </a:t>
            </a:r>
          </a:p>
          <a:p>
            <a:pPr marL="126999" indent="0">
              <a:buNone/>
            </a:pPr>
            <a:endParaRPr lang="en-GB" dirty="0"/>
          </a:p>
          <a:p>
            <a:pPr marL="126999"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pPr defTabSz="1015990">
              <a:buClr>
                <a:srgbClr val="000000"/>
              </a:buClr>
            </a:pPr>
            <a:fld id="{00000000-1234-1234-1234-123412341234}" type="slidenum">
              <a:rPr lang="en" kern="0">
                <a:solidFill>
                  <a:srgbClr val="595959"/>
                </a:solidFill>
                <a:latin typeface="Arial"/>
                <a:cs typeface="Arial"/>
                <a:sym typeface="Arial"/>
              </a:rPr>
              <a:pPr defTabSz="1015990">
                <a:buClr>
                  <a:srgbClr val="000000"/>
                </a:buClr>
              </a:pPr>
              <a:t>8</a:t>
            </a:fld>
            <a:endParaRPr lang="en" kern="0">
              <a:solidFill>
                <a:srgbClr val="595959"/>
              </a:solidFill>
              <a:latin typeface="Arial"/>
              <a:cs typeface="Arial"/>
              <a:sym typeface="Arial"/>
            </a:endParaRPr>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346334" y="3363729"/>
            <a:ext cx="4520137" cy="2137708"/>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6366039" y="3713204"/>
            <a:ext cx="2728053" cy="25723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CFF6C"/>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594100" y="88900"/>
            <a:ext cx="8483600" cy="738664"/>
          </a:xfrm>
          <a:prstGeom prst="rect">
            <a:avLst/>
          </a:prstGeom>
          <a:noFill/>
        </p:spPr>
        <p:txBody>
          <a:bodyPr vert="horz" rtlCol="0">
            <a:spAutoFit/>
          </a:bodyPr>
          <a:lstStyle/>
          <a:p>
            <a:r>
              <a:rPr lang="en-GB" sz="4200">
                <a:solidFill>
                  <a:srgbClr val="00005E"/>
                </a:solidFill>
                <a:latin typeface="Segoe UI Semibold - 56"/>
              </a:rPr>
              <a:t>Reading</a:t>
            </a:r>
          </a:p>
        </p:txBody>
      </p:sp>
      <p:sp>
        <p:nvSpPr>
          <p:cNvPr id="7" name="TextBox 6"/>
          <p:cNvSpPr txBox="1"/>
          <p:nvPr/>
        </p:nvSpPr>
        <p:spPr>
          <a:xfrm>
            <a:off x="251460" y="1935510"/>
            <a:ext cx="9652000" cy="4678204"/>
          </a:xfrm>
          <a:prstGeom prst="rect">
            <a:avLst/>
          </a:prstGeom>
          <a:noFill/>
        </p:spPr>
        <p:txBody>
          <a:bodyPr vert="horz" rtlCol="0">
            <a:spAutoFit/>
          </a:bodyPr>
          <a:lstStyle/>
          <a:p>
            <a:endParaRPr lang="en-GB" dirty="0"/>
          </a:p>
          <a:p>
            <a:r>
              <a:rPr lang="en-GB" sz="2800" dirty="0">
                <a:solidFill>
                  <a:srgbClr val="00005E"/>
                </a:solidFill>
                <a:latin typeface="Segoe UI Semibold - 25"/>
              </a:rPr>
              <a:t>1 hour to read booklet and answer questions. </a:t>
            </a:r>
          </a:p>
          <a:p>
            <a:endParaRPr lang="en-GB" sz="2800" dirty="0">
              <a:solidFill>
                <a:srgbClr val="00005E"/>
              </a:solidFill>
              <a:latin typeface="Segoe UI Semibold - 25"/>
            </a:endParaRPr>
          </a:p>
          <a:p>
            <a:r>
              <a:rPr lang="en-GB" sz="2800" dirty="0">
                <a:solidFill>
                  <a:srgbClr val="00005E"/>
                </a:solidFill>
                <a:latin typeface="Segoe UI Semibold - 25"/>
              </a:rPr>
              <a:t>There will be 3 extracts and 3 sets of questions which test their comprehension.</a:t>
            </a:r>
          </a:p>
          <a:p>
            <a:endParaRPr lang="en-GB" sz="2800" dirty="0">
              <a:solidFill>
                <a:srgbClr val="00005E"/>
              </a:solidFill>
              <a:latin typeface="Segoe UI Semibold - 25"/>
            </a:endParaRPr>
          </a:p>
          <a:p>
            <a:r>
              <a:rPr lang="en-GB" sz="2800" dirty="0">
                <a:solidFill>
                  <a:srgbClr val="00005E"/>
                </a:solidFill>
                <a:latin typeface="Segoe UI Semibold - 25"/>
              </a:rPr>
              <a:t>There are a variety of different questions to be answered in different ways.</a:t>
            </a:r>
          </a:p>
          <a:p>
            <a:endParaRPr lang="en-GB" sz="2800" dirty="0">
              <a:solidFill>
                <a:srgbClr val="00005E"/>
              </a:solidFill>
              <a:latin typeface="Segoe UI Semibold - 25"/>
            </a:endParaRPr>
          </a:p>
          <a:p>
            <a:r>
              <a:rPr lang="en-GB" sz="2800" dirty="0">
                <a:solidFill>
                  <a:srgbClr val="00005E"/>
                </a:solidFill>
                <a:latin typeface="Segoe UI Semibold - 25"/>
              </a:rPr>
              <a:t>Children cannot have any adult help in this test – completely independent.</a:t>
            </a:r>
          </a:p>
        </p:txBody>
      </p:sp>
      <p:pic>
        <p:nvPicPr>
          <p:cNvPr id="8" name="Picture 7"/>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7023100" y="1193800"/>
            <a:ext cx="3053715" cy="1243965"/>
          </a:xfrm>
          <a:prstGeom prst="rect">
            <a:avLst/>
          </a:prstGeom>
          <a:solidFill>
            <a:scrgbClr r="0" g="0" b="0">
              <a:alpha val="0"/>
            </a:scrgbClr>
          </a:solidFill>
        </p:spPr>
      </p:pic>
    </p:spTree>
    <p:extLst>
      <p:ext uri="{BB962C8B-B14F-4D97-AF65-F5344CB8AC3E}">
        <p14:creationId xmlns:p14="http://schemas.microsoft.com/office/powerpoint/2010/main" val="41902824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6CFF6C"/>
        </a:solidFill>
        <a:effectLst/>
      </p:bgPr>
    </p:bg>
    <p:spTree>
      <p:nvGrpSpPr>
        <p:cNvPr id="1" name=""/>
        <p:cNvGrpSpPr/>
        <p:nvPr/>
      </p:nvGrpSpPr>
      <p:grpSpPr>
        <a:xfrm>
          <a:off x="0" y="0"/>
          <a:ext cx="0" cy="0"/>
          <a:chOff x="0" y="0"/>
          <a:chExt cx="0" cy="0"/>
        </a:xfrm>
      </p:grpSpPr>
      <p:sp>
        <p:nvSpPr>
          <p:cNvPr id="3" name="TextBox 2"/>
          <p:cNvSpPr txBox="1"/>
          <p:nvPr/>
        </p:nvSpPr>
        <p:spPr>
          <a:xfrm>
            <a:off x="3594100" y="88900"/>
            <a:ext cx="8483600" cy="923330"/>
          </a:xfrm>
          <a:prstGeom prst="rect">
            <a:avLst/>
          </a:prstGeom>
          <a:noFill/>
        </p:spPr>
        <p:txBody>
          <a:bodyPr vert="horz" lIns="91440" tIns="45720" rIns="91440" bIns="45720" rtlCol="0" anchor="t">
            <a:spAutoFit/>
          </a:bodyPr>
          <a:lstStyle/>
          <a:p>
            <a:r>
              <a:rPr lang="en-GB" sz="5400" b="1" dirty="0">
                <a:solidFill>
                  <a:srgbClr val="00005E"/>
                </a:solidFill>
                <a:latin typeface="Segoe UI Semibold - 56"/>
              </a:rPr>
              <a:t>Reading</a:t>
            </a:r>
          </a:p>
        </p:txBody>
      </p:sp>
      <p:sp>
        <p:nvSpPr>
          <p:cNvPr id="7" name="TextBox 6"/>
          <p:cNvSpPr txBox="1"/>
          <p:nvPr/>
        </p:nvSpPr>
        <p:spPr>
          <a:xfrm>
            <a:off x="342900" y="1444625"/>
            <a:ext cx="9476956" cy="6217087"/>
          </a:xfrm>
          <a:prstGeom prst="rect">
            <a:avLst/>
          </a:prstGeom>
          <a:noFill/>
        </p:spPr>
        <p:txBody>
          <a:bodyPr vert="horz" wrap="square" lIns="91440" tIns="45720" rIns="91440" bIns="45720" rtlCol="0" anchor="t">
            <a:spAutoFit/>
          </a:bodyPr>
          <a:lstStyle/>
          <a:p>
            <a:r>
              <a:rPr lang="en-GB" sz="2800" b="1" dirty="0">
                <a:solidFill>
                  <a:srgbClr val="002060"/>
                </a:solidFill>
                <a:latin typeface="Arial"/>
                <a:cs typeface="Arial"/>
              </a:rPr>
              <a:t>Questions are focused around the following areas (called ‘content domains’): </a:t>
            </a:r>
            <a:br>
              <a:rPr lang="en-GB" sz="2800" b="1" dirty="0">
                <a:latin typeface="Arial"/>
                <a:cs typeface="Arial"/>
              </a:rPr>
            </a:br>
            <a:r>
              <a:rPr lang="en-GB" sz="2800" b="1" dirty="0">
                <a:solidFill>
                  <a:srgbClr val="002060"/>
                </a:solidFill>
                <a:latin typeface="Arial"/>
                <a:cs typeface="Arial"/>
              </a:rPr>
              <a:t>- </a:t>
            </a:r>
            <a:r>
              <a:rPr lang="en-GB" b="1" dirty="0">
                <a:solidFill>
                  <a:srgbClr val="7030A0"/>
                </a:solidFill>
                <a:latin typeface="Arial"/>
                <a:cs typeface="Arial"/>
              </a:rPr>
              <a:t>give/explain the meaning of words in context </a:t>
            </a:r>
            <a:br>
              <a:rPr lang="en-GB" b="1" dirty="0">
                <a:latin typeface="Arial"/>
                <a:cs typeface="Arial"/>
              </a:rPr>
            </a:br>
            <a:r>
              <a:rPr lang="en-GB" b="1" dirty="0">
                <a:solidFill>
                  <a:srgbClr val="7030A0"/>
                </a:solidFill>
                <a:latin typeface="Arial"/>
                <a:cs typeface="Arial"/>
              </a:rPr>
              <a:t>- retrieve and record information/identify key details from fiction and non-fiction </a:t>
            </a:r>
            <a:br>
              <a:rPr lang="en-GB" b="1" dirty="0">
                <a:latin typeface="Arial"/>
                <a:cs typeface="Arial"/>
              </a:rPr>
            </a:br>
            <a:r>
              <a:rPr lang="en-GB" b="1" dirty="0">
                <a:solidFill>
                  <a:srgbClr val="7030A0"/>
                </a:solidFill>
                <a:latin typeface="Arial"/>
                <a:cs typeface="Arial"/>
              </a:rPr>
              <a:t>- summarise main ideas from more than one paragraph </a:t>
            </a:r>
            <a:br>
              <a:rPr lang="en-GB" b="1" dirty="0">
                <a:latin typeface="Arial"/>
                <a:cs typeface="Arial"/>
              </a:rPr>
            </a:br>
            <a:r>
              <a:rPr lang="en-GB" b="1" dirty="0">
                <a:solidFill>
                  <a:srgbClr val="7030A0"/>
                </a:solidFill>
                <a:latin typeface="Arial"/>
                <a:cs typeface="Arial"/>
              </a:rPr>
              <a:t>- make inferences from the text/explain and justify inferences with evidence from the text </a:t>
            </a:r>
            <a:br>
              <a:rPr lang="en-GB" b="1" dirty="0">
                <a:latin typeface="Arial"/>
                <a:cs typeface="Arial"/>
              </a:rPr>
            </a:br>
            <a:r>
              <a:rPr lang="en-GB" b="1" dirty="0">
                <a:solidFill>
                  <a:srgbClr val="7030A0"/>
                </a:solidFill>
                <a:latin typeface="Arial"/>
                <a:cs typeface="Arial"/>
              </a:rPr>
              <a:t>- predict what might happen from details stated and implied </a:t>
            </a:r>
            <a:br>
              <a:rPr lang="en-GB" b="1" dirty="0">
                <a:latin typeface="Arial"/>
                <a:cs typeface="Arial"/>
              </a:rPr>
            </a:br>
            <a:r>
              <a:rPr lang="en-GB" b="1" dirty="0">
                <a:solidFill>
                  <a:srgbClr val="7030A0"/>
                </a:solidFill>
                <a:latin typeface="Arial"/>
                <a:cs typeface="Arial"/>
              </a:rPr>
              <a:t>- identify/explain how information/narrative content is related and contributes to meaning as a whole </a:t>
            </a:r>
            <a:br>
              <a:rPr lang="en-GB" b="1" dirty="0">
                <a:latin typeface="Arial"/>
                <a:cs typeface="Arial"/>
              </a:rPr>
            </a:br>
            <a:r>
              <a:rPr lang="en-GB" b="1" dirty="0">
                <a:solidFill>
                  <a:srgbClr val="7030A0"/>
                </a:solidFill>
                <a:latin typeface="Arial"/>
                <a:cs typeface="Arial"/>
              </a:rPr>
              <a:t>- identify/explain how meaning is enhanced through choice of words and phrases </a:t>
            </a:r>
            <a:br>
              <a:rPr lang="en-GB" b="1" dirty="0">
                <a:latin typeface="Arial"/>
                <a:cs typeface="Arial"/>
              </a:rPr>
            </a:br>
            <a:r>
              <a:rPr lang="en-GB" b="1" dirty="0">
                <a:solidFill>
                  <a:srgbClr val="7030A0"/>
                </a:solidFill>
                <a:latin typeface="Arial"/>
                <a:cs typeface="Arial"/>
              </a:rPr>
              <a:t>- make comparisons within the text </a:t>
            </a:r>
            <a:endParaRPr lang="en-US">
              <a:ea typeface="Calibri"/>
              <a:cs typeface="Calibri"/>
            </a:endParaRPr>
          </a:p>
          <a:p>
            <a:endParaRPr lang="en-GB" b="1" dirty="0">
              <a:solidFill>
                <a:srgbClr val="7030A0"/>
              </a:solidFill>
              <a:latin typeface="Arial"/>
              <a:cs typeface="Arial"/>
            </a:endParaRPr>
          </a:p>
          <a:p>
            <a:r>
              <a:rPr lang="en-GB" sz="2800" b="1" dirty="0">
                <a:solidFill>
                  <a:srgbClr val="002060"/>
                </a:solidFill>
                <a:latin typeface="Arial"/>
                <a:cs typeface="Arial"/>
              </a:rPr>
              <a:t>There are a range of answer types, including multiple choice, short one-word answers and longer answers that require a written paragraph.</a:t>
            </a:r>
            <a:endParaRPr lang="en-GB" sz="2800">
              <a:ea typeface="Calibri"/>
              <a:cs typeface="Calibri"/>
            </a:endParaRPr>
          </a:p>
          <a:p>
            <a:endParaRPr lang="en-GB" sz="3200" dirty="0">
              <a:solidFill>
                <a:srgbClr val="00005E"/>
              </a:solidFill>
              <a:latin typeface="Segoe UI Semibold - 24"/>
            </a:endParaRPr>
          </a:p>
          <a:p>
            <a:endParaRPr lang="en-GB" dirty="0">
              <a:solidFill>
                <a:srgbClr val="00005E"/>
              </a:solidFill>
              <a:latin typeface="Segoe UI Semibold - 24"/>
            </a:endParaRPr>
          </a:p>
        </p:txBody>
      </p:sp>
      <p:pic>
        <p:nvPicPr>
          <p:cNvPr id="8" name="Picture 7"/>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8586627" y="84030"/>
            <a:ext cx="1578830" cy="2375501"/>
          </a:xfrm>
          <a:prstGeom prst="rect">
            <a:avLst/>
          </a:prstGeom>
          <a:solidFill>
            <a:scrgbClr r="0" g="0" b="0">
              <a:alpha val="0"/>
            </a:scrgbClr>
          </a:solidFill>
        </p:spPr>
      </p:pic>
    </p:spTree>
    <p:extLst>
      <p:ext uri="{BB962C8B-B14F-4D97-AF65-F5344CB8AC3E}">
        <p14:creationId xmlns:p14="http://schemas.microsoft.com/office/powerpoint/2010/main" val="1366626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4B9944-B987-B16A-A577-39379ACAC936}"/>
              </a:ext>
            </a:extLst>
          </p:cNvPr>
          <p:cNvSpPr txBox="1"/>
          <p:nvPr/>
        </p:nvSpPr>
        <p:spPr>
          <a:xfrm>
            <a:off x="496529" y="1442466"/>
            <a:ext cx="9166941" cy="649408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18745"/>
            <a:r>
              <a:rPr lang="en-GB" sz="2400" dirty="0">
                <a:latin typeface="Arial"/>
              </a:rPr>
              <a:t>Since the current testing formation for the SATs began in 2016, there has been a tendency for three types of questions to be the most popular. </a:t>
            </a:r>
            <a:endParaRPr lang="en-GB" sz="2400">
              <a:latin typeface="Arial"/>
              <a:cs typeface="Arial"/>
            </a:endParaRPr>
          </a:p>
          <a:p>
            <a:pPr marL="118745"/>
            <a:endParaRPr lang="en-GB" sz="2800" dirty="0">
              <a:ea typeface="Calibri"/>
              <a:cs typeface="Calibri"/>
            </a:endParaRPr>
          </a:p>
          <a:p>
            <a:pPr marL="118745"/>
            <a:r>
              <a:rPr lang="en-GB" sz="2400" dirty="0">
                <a:latin typeface="Arial"/>
              </a:rPr>
              <a:t>In the 2024 Reading SATs paper,</a:t>
            </a:r>
            <a:endParaRPr lang="en-GB" sz="2400">
              <a:latin typeface="Arial"/>
              <a:cs typeface="Arial"/>
            </a:endParaRPr>
          </a:p>
          <a:p>
            <a:pPr marL="457200" indent="-347345">
              <a:buFont typeface="Nunito"/>
              <a:buChar char="●"/>
            </a:pPr>
            <a:r>
              <a:rPr lang="en-GB" sz="2400" dirty="0">
                <a:solidFill>
                  <a:srgbClr val="283593"/>
                </a:solidFill>
                <a:latin typeface="Arial"/>
              </a:rPr>
              <a:t>10% of marks could be gained from answering questions involving giving and explaining the meaning of words in context;</a:t>
            </a:r>
            <a:endParaRPr lang="en-GB" sz="2400">
              <a:solidFill>
                <a:srgbClr val="283593"/>
              </a:solidFill>
              <a:latin typeface="Arial"/>
              <a:cs typeface="Arial"/>
            </a:endParaRPr>
          </a:p>
          <a:p>
            <a:pPr marL="457200" indent="-347345">
              <a:buFont typeface="Nunito"/>
              <a:buChar char="●"/>
            </a:pPr>
            <a:r>
              <a:rPr lang="en-GB" sz="2400" dirty="0">
                <a:solidFill>
                  <a:srgbClr val="283593"/>
                </a:solidFill>
                <a:latin typeface="Arial"/>
              </a:rPr>
              <a:t>38% of marks could be gained from answering questions involving </a:t>
            </a:r>
            <a:r>
              <a:rPr lang="en-US" sz="2400" dirty="0">
                <a:solidFill>
                  <a:srgbClr val="283593"/>
                </a:solidFill>
                <a:latin typeface="Arial"/>
              </a:rPr>
              <a:t>retrieving and recording information or identifying key details from a text;</a:t>
            </a:r>
            <a:endParaRPr lang="en-US" sz="2400">
              <a:solidFill>
                <a:srgbClr val="283593"/>
              </a:solidFill>
              <a:latin typeface="Arial"/>
              <a:cs typeface="Arial"/>
            </a:endParaRPr>
          </a:p>
          <a:p>
            <a:pPr marL="457200" indent="-347345">
              <a:buFont typeface="Nunito"/>
              <a:buChar char="●"/>
            </a:pPr>
            <a:r>
              <a:rPr lang="en-GB" sz="2400" dirty="0">
                <a:solidFill>
                  <a:srgbClr val="283593"/>
                </a:solidFill>
                <a:latin typeface="Arial"/>
              </a:rPr>
              <a:t>44% of marks could be gained from answering questions involving making inferences from a text and justifying inferences with text evidence. </a:t>
            </a:r>
            <a:endParaRPr lang="en-GB" sz="2400">
              <a:solidFill>
                <a:srgbClr val="283593"/>
              </a:solidFill>
              <a:latin typeface="Arial"/>
              <a:cs typeface="Arial"/>
            </a:endParaRPr>
          </a:p>
          <a:p>
            <a:pPr marL="118745"/>
            <a:endParaRPr lang="en-GB" sz="2800" dirty="0">
              <a:ea typeface="Calibri"/>
              <a:cs typeface="Calibri"/>
            </a:endParaRPr>
          </a:p>
          <a:p>
            <a:pPr marL="118745"/>
            <a:r>
              <a:rPr lang="en-GB" sz="2400" dirty="0">
                <a:latin typeface="Arial"/>
              </a:rPr>
              <a:t>When reading with your child at home try focusing on these types of questions. </a:t>
            </a:r>
            <a:endParaRPr lang="en-GB" sz="2400" dirty="0">
              <a:latin typeface="Arial"/>
              <a:cs typeface="Arial"/>
            </a:endParaRPr>
          </a:p>
        </p:txBody>
      </p:sp>
      <p:sp>
        <p:nvSpPr>
          <p:cNvPr id="3" name="TextBox 2">
            <a:extLst>
              <a:ext uri="{FF2B5EF4-FFF2-40B4-BE49-F238E27FC236}">
                <a16:creationId xmlns:a16="http://schemas.microsoft.com/office/drawing/2014/main" id="{60A0111F-90F0-4B7A-ADB7-9BA665870934}"/>
              </a:ext>
            </a:extLst>
          </p:cNvPr>
          <p:cNvSpPr txBox="1"/>
          <p:nvPr/>
        </p:nvSpPr>
        <p:spPr>
          <a:xfrm>
            <a:off x="343765" y="245546"/>
            <a:ext cx="8716911"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400" b="1" dirty="0">
                <a:ea typeface="Calibri"/>
                <a:cs typeface="Calibri"/>
              </a:rPr>
              <a:t>Reading</a:t>
            </a:r>
          </a:p>
        </p:txBody>
      </p:sp>
    </p:spTree>
    <p:extLst>
      <p:ext uri="{BB962C8B-B14F-4D97-AF65-F5344CB8AC3E}">
        <p14:creationId xmlns:p14="http://schemas.microsoft.com/office/powerpoint/2010/main" val="2918678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46333" y="2059696"/>
            <a:ext cx="4700759" cy="553592"/>
          </a:xfrm>
        </p:spPr>
        <p:txBody>
          <a:bodyPr/>
          <a:lstStyle/>
          <a:p>
            <a:pPr marL="126999"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pPr defTabSz="1015990">
              <a:buClr>
                <a:srgbClr val="000000"/>
              </a:buClr>
            </a:pPr>
            <a:fld id="{00000000-1234-1234-1234-123412341234}" type="slidenum">
              <a:rPr lang="en" kern="0">
                <a:solidFill>
                  <a:srgbClr val="595959"/>
                </a:solidFill>
                <a:latin typeface="Arial"/>
                <a:cs typeface="Arial"/>
                <a:sym typeface="Arial"/>
              </a:rPr>
              <a:pPr defTabSz="1015990">
                <a:buClr>
                  <a:srgbClr val="000000"/>
                </a:buClr>
              </a:pPr>
              <a:t>12</a:t>
            </a:fld>
            <a:endParaRPr lang="en" kern="0">
              <a:solidFill>
                <a:srgbClr val="595959"/>
              </a:solidFill>
              <a:latin typeface="Arial"/>
              <a:cs typeface="Arial"/>
              <a:sym typeface="Arial"/>
            </a:endParaRPr>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5505831" y="1673012"/>
            <a:ext cx="4517678" cy="211644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5567441" y="3993942"/>
            <a:ext cx="4394458" cy="2142902"/>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42055" y="2928383"/>
            <a:ext cx="4517678" cy="1417438"/>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303665" y="4450964"/>
            <a:ext cx="4394458" cy="174325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4A4FF"/>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931081"/>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086100" y="127000"/>
            <a:ext cx="8483600" cy="723275"/>
          </a:xfrm>
          <a:prstGeom prst="rect">
            <a:avLst/>
          </a:prstGeom>
          <a:noFill/>
        </p:spPr>
        <p:txBody>
          <a:bodyPr vert="horz" rtlCol="0">
            <a:spAutoFit/>
          </a:bodyPr>
          <a:lstStyle/>
          <a:p>
            <a:r>
              <a:rPr lang="en-GB" sz="4100">
                <a:solidFill>
                  <a:srgbClr val="00005E"/>
                </a:solidFill>
                <a:latin typeface="Segoe UI Semibold - 55"/>
              </a:rPr>
              <a:t>Mathematics</a:t>
            </a:r>
          </a:p>
        </p:txBody>
      </p:sp>
      <p:sp>
        <p:nvSpPr>
          <p:cNvPr id="7" name="TextBox 6"/>
          <p:cNvSpPr txBox="1"/>
          <p:nvPr/>
        </p:nvSpPr>
        <p:spPr>
          <a:xfrm>
            <a:off x="241300" y="1017343"/>
            <a:ext cx="9677400" cy="8494633"/>
          </a:xfrm>
          <a:prstGeom prst="rect">
            <a:avLst/>
          </a:prstGeom>
          <a:noFill/>
        </p:spPr>
        <p:txBody>
          <a:bodyPr vert="horz" lIns="91440" tIns="45720" rIns="91440" bIns="45720" rtlCol="0" anchor="t">
            <a:spAutoFit/>
          </a:bodyPr>
          <a:lstStyle/>
          <a:p>
            <a:r>
              <a:rPr lang="en-GB" sz="2400" b="1" dirty="0">
                <a:solidFill>
                  <a:srgbClr val="002060"/>
                </a:solidFill>
                <a:latin typeface="Arial"/>
                <a:cs typeface="Arial"/>
              </a:rPr>
              <a:t>There are three tests: one arithmetic paper and two reasoning papers. </a:t>
            </a:r>
            <a:endParaRPr lang="en-US" sz="2400">
              <a:ea typeface="Calibri"/>
              <a:cs typeface="Calibri"/>
            </a:endParaRPr>
          </a:p>
          <a:p>
            <a:r>
              <a:rPr lang="en-GB" sz="2400" b="1" dirty="0">
                <a:solidFill>
                  <a:srgbClr val="002060"/>
                </a:solidFill>
                <a:latin typeface="Arial"/>
                <a:cs typeface="Arial"/>
              </a:rPr>
              <a:t>Paper 1 (arithmetic) lasts 30 minutes and assesses pupils’ confidence using methods of calculation as well as fractions, decimals and percentages. It covers curriculum content from all of KS2. Worth 40 marks</a:t>
            </a:r>
            <a:endParaRPr lang="en-GB" sz="2400" dirty="0">
              <a:ea typeface="Calibri"/>
              <a:cs typeface="Calibri"/>
            </a:endParaRPr>
          </a:p>
          <a:p>
            <a:r>
              <a:rPr lang="en-GB" sz="2400" b="1" dirty="0">
                <a:solidFill>
                  <a:srgbClr val="002060"/>
                </a:solidFill>
                <a:latin typeface="Arial"/>
                <a:cs typeface="Arial"/>
              </a:rPr>
              <a:t>Papers 2 &amp; 3 (reasoning) last 40 minutes each and focus on problem solving, fluency and applying mathematical reasoning. Worth 35 marks per paper</a:t>
            </a:r>
            <a:endParaRPr lang="en-GB" sz="2400" dirty="0">
              <a:ea typeface="Calibri"/>
              <a:cs typeface="Calibri"/>
            </a:endParaRPr>
          </a:p>
          <a:p>
            <a:r>
              <a:rPr lang="en-GB" sz="2400" b="1" dirty="0">
                <a:solidFill>
                  <a:srgbClr val="002060"/>
                </a:solidFill>
                <a:latin typeface="Arial"/>
                <a:cs typeface="Arial"/>
              </a:rPr>
              <a:t>Questions cover the following areas (called ‘content domains’): </a:t>
            </a:r>
            <a:br>
              <a:rPr lang="en-GB" sz="2400" b="1" dirty="0">
                <a:latin typeface="Arial"/>
                <a:cs typeface="Arial"/>
              </a:rPr>
            </a:br>
            <a:r>
              <a:rPr lang="en-GB" sz="2400" b="1" dirty="0">
                <a:solidFill>
                  <a:srgbClr val="002060"/>
                </a:solidFill>
                <a:latin typeface="Arial"/>
                <a:cs typeface="Arial"/>
              </a:rPr>
              <a:t>-</a:t>
            </a:r>
            <a:r>
              <a:rPr lang="en-GB" b="1" dirty="0">
                <a:solidFill>
                  <a:srgbClr val="7030A0"/>
                </a:solidFill>
                <a:latin typeface="Arial"/>
                <a:cs typeface="Arial"/>
              </a:rPr>
              <a:t> Number and place value </a:t>
            </a:r>
            <a:br>
              <a:rPr lang="en-GB" sz="2400" b="1" dirty="0">
                <a:latin typeface="Arial"/>
                <a:cs typeface="Arial"/>
              </a:rPr>
            </a:br>
            <a:r>
              <a:rPr lang="en-GB" sz="2400" b="1" dirty="0">
                <a:solidFill>
                  <a:srgbClr val="002060"/>
                </a:solidFill>
                <a:latin typeface="Arial"/>
                <a:cs typeface="Arial"/>
              </a:rPr>
              <a:t>- </a:t>
            </a:r>
            <a:r>
              <a:rPr lang="en-GB" b="1" dirty="0">
                <a:solidFill>
                  <a:srgbClr val="7030A0"/>
                </a:solidFill>
                <a:latin typeface="Arial"/>
                <a:cs typeface="Arial"/>
              </a:rPr>
              <a:t>Addition, subtraction, multiplication and division (calculations)</a:t>
            </a:r>
            <a:br>
              <a:rPr lang="en-GB" b="1" dirty="0">
                <a:latin typeface="Arial"/>
                <a:cs typeface="Arial"/>
              </a:rPr>
            </a:br>
            <a:r>
              <a:rPr lang="en-GB" b="1" dirty="0">
                <a:solidFill>
                  <a:srgbClr val="7030A0"/>
                </a:solidFill>
                <a:latin typeface="Arial"/>
                <a:cs typeface="Arial"/>
              </a:rPr>
              <a:t> - Geometry – properties of shapes </a:t>
            </a:r>
            <a:br>
              <a:rPr lang="en-GB" b="1" dirty="0">
                <a:latin typeface="Arial"/>
                <a:cs typeface="Arial"/>
              </a:rPr>
            </a:br>
            <a:r>
              <a:rPr lang="en-GB" b="1" dirty="0">
                <a:solidFill>
                  <a:srgbClr val="7030A0"/>
                </a:solidFill>
                <a:latin typeface="Arial"/>
                <a:cs typeface="Arial"/>
              </a:rPr>
              <a:t>- Geometry – position and direction </a:t>
            </a:r>
            <a:br>
              <a:rPr lang="en-GB" b="1" dirty="0">
                <a:latin typeface="Arial"/>
                <a:cs typeface="Arial"/>
              </a:rPr>
            </a:br>
            <a:r>
              <a:rPr lang="en-GB" b="1" dirty="0">
                <a:solidFill>
                  <a:srgbClr val="7030A0"/>
                </a:solidFill>
                <a:latin typeface="Arial"/>
                <a:cs typeface="Arial"/>
              </a:rPr>
              <a:t>- Statistics </a:t>
            </a:r>
            <a:br>
              <a:rPr lang="en-GB" b="1" dirty="0">
                <a:latin typeface="Arial"/>
                <a:cs typeface="Arial"/>
              </a:rPr>
            </a:br>
            <a:r>
              <a:rPr lang="en-GB" b="1" dirty="0">
                <a:solidFill>
                  <a:srgbClr val="7030A0"/>
                </a:solidFill>
                <a:latin typeface="Arial"/>
                <a:cs typeface="Arial"/>
              </a:rPr>
              <a:t>- Measurement</a:t>
            </a:r>
            <a:br>
              <a:rPr lang="en-GB" b="1" dirty="0">
                <a:latin typeface="Arial"/>
                <a:cs typeface="Arial"/>
              </a:rPr>
            </a:br>
            <a:r>
              <a:rPr lang="en-GB" b="1" dirty="0">
                <a:solidFill>
                  <a:srgbClr val="7030A0"/>
                </a:solidFill>
                <a:latin typeface="Arial"/>
                <a:cs typeface="Arial"/>
              </a:rPr>
              <a:t> - Algebra</a:t>
            </a:r>
            <a:br>
              <a:rPr lang="en-GB" b="1" dirty="0">
                <a:latin typeface="Arial"/>
                <a:cs typeface="Arial"/>
              </a:rPr>
            </a:br>
            <a:r>
              <a:rPr lang="en-GB" b="1" dirty="0">
                <a:solidFill>
                  <a:srgbClr val="7030A0"/>
                </a:solidFill>
                <a:latin typeface="Arial"/>
                <a:cs typeface="Arial"/>
              </a:rPr>
              <a:t> - Ratio and proportion</a:t>
            </a:r>
            <a:br>
              <a:rPr lang="en-GB" b="1" dirty="0">
                <a:latin typeface="Arial"/>
                <a:cs typeface="Arial"/>
              </a:rPr>
            </a:br>
            <a:r>
              <a:rPr lang="en-GB" b="1" dirty="0">
                <a:solidFill>
                  <a:srgbClr val="7030A0"/>
                </a:solidFill>
                <a:latin typeface="Arial"/>
                <a:cs typeface="Arial"/>
              </a:rPr>
              <a:t> - Fractions, decimals and percentages.</a:t>
            </a:r>
            <a:endParaRPr lang="en-GB">
              <a:ea typeface="Calibri"/>
              <a:cs typeface="Calibri"/>
            </a:endParaRPr>
          </a:p>
          <a:p>
            <a:r>
              <a:rPr lang="en-GB" sz="2400" b="1" dirty="0">
                <a:solidFill>
                  <a:srgbClr val="002060"/>
                </a:solidFill>
                <a:latin typeface="Arial"/>
                <a:cs typeface="Arial"/>
              </a:rPr>
              <a:t>Questions will increase in difficulty as the paper progresses </a:t>
            </a:r>
            <a:endParaRPr lang="en-GB" sz="2400" b="1" dirty="0">
              <a:solidFill>
                <a:srgbClr val="002060"/>
              </a:solidFill>
              <a:latin typeface="Arial"/>
              <a:ea typeface="Calibri"/>
              <a:cs typeface="Arial"/>
            </a:endParaRPr>
          </a:p>
          <a:p>
            <a:endParaRPr lang="en-GB" sz="4000" dirty="0">
              <a:solidFill>
                <a:srgbClr val="00005E"/>
              </a:solidFill>
              <a:latin typeface="Segoe UI Semibold - 38"/>
            </a:endParaRPr>
          </a:p>
          <a:p>
            <a:endParaRPr lang="en-GB" sz="4000" dirty="0">
              <a:solidFill>
                <a:srgbClr val="00005E"/>
              </a:solidFill>
              <a:latin typeface="Segoe UI Semibold - 38"/>
            </a:endParaRPr>
          </a:p>
          <a:p>
            <a:endParaRPr lang="en-GB" sz="2800" dirty="0">
              <a:solidFill>
                <a:srgbClr val="00005E"/>
              </a:solidFill>
              <a:latin typeface="Segoe UI Semibold - 38"/>
            </a:endParaRPr>
          </a:p>
        </p:txBody>
      </p:sp>
    </p:spTree>
    <p:extLst>
      <p:ext uri="{BB962C8B-B14F-4D97-AF65-F5344CB8AC3E}">
        <p14:creationId xmlns:p14="http://schemas.microsoft.com/office/powerpoint/2010/main" val="4106581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5218469" y="4604455"/>
            <a:ext cx="4231768" cy="1801524"/>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589759" y="4604455"/>
            <a:ext cx="4247229" cy="180810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5213291" y="2544744"/>
            <a:ext cx="4236946" cy="179767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589759" y="2539530"/>
            <a:ext cx="4241160" cy="1808106"/>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46334" y="2059697"/>
            <a:ext cx="9467333" cy="483086"/>
          </a:xfrm>
        </p:spPr>
        <p:txBody>
          <a:bodyPr/>
          <a:lstStyle/>
          <a:p>
            <a:pPr marL="126999"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pPr defTabSz="1015990">
              <a:buClr>
                <a:srgbClr val="000000"/>
              </a:buClr>
            </a:pPr>
            <a:fld id="{00000000-1234-1234-1234-123412341234}" type="slidenum">
              <a:rPr lang="en" kern="0">
                <a:solidFill>
                  <a:srgbClr val="595959"/>
                </a:solidFill>
                <a:latin typeface="Arial"/>
                <a:cs typeface="Arial"/>
                <a:sym typeface="Arial"/>
              </a:rPr>
              <a:pPr defTabSz="1015990">
                <a:buClr>
                  <a:srgbClr val="000000"/>
                </a:buClr>
              </a:pPr>
              <a:t>14</a:t>
            </a:fld>
            <a:endParaRPr lang="en" kern="0">
              <a:solidFill>
                <a:srgbClr val="595959"/>
              </a:solidFill>
              <a:latin typeface="Arial"/>
              <a:cs typeface="Arial"/>
              <a:sym typeface="Arial"/>
            </a:endParaRPr>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149582" y="3161522"/>
            <a:ext cx="3010431" cy="967758"/>
            <a:chOff x="1034624" y="1730945"/>
            <a:chExt cx="2709388" cy="87098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00000"/>
                </a:lnSpc>
                <a:buClr>
                  <a:srgbClr val="595959"/>
                </a:buClr>
                <a:buNone/>
              </a:pPr>
              <a:r>
                <a:rPr lang="en-GB" sz="1333" kern="0" dirty="0">
                  <a:solidFill>
                    <a:srgbClr val="000000"/>
                  </a:solidFill>
                  <a:latin typeface="Arial"/>
                </a:rPr>
                <a:t>     7.680</a:t>
              </a:r>
            </a:p>
            <a:p>
              <a:pPr marL="0" indent="0" defTabSz="1015990">
                <a:lnSpc>
                  <a:spcPct val="100000"/>
                </a:lnSpc>
                <a:buClr>
                  <a:srgbClr val="595959"/>
                </a:buClr>
                <a:buNone/>
              </a:pPr>
              <a:r>
                <a:rPr lang="en-GB" sz="1333" u="sng" kern="0" dirty="0">
                  <a:solidFill>
                    <a:srgbClr val="000000"/>
                  </a:solidFill>
                  <a:latin typeface="Arial"/>
                </a:rPr>
                <a:t>+ 13.493</a:t>
              </a:r>
              <a:r>
                <a:rPr lang="en-GB" sz="1333" u="sng" kern="0" dirty="0">
                  <a:solidFill>
                    <a:srgbClr val="FFFFFF"/>
                  </a:solidFill>
                  <a:latin typeface="Arial"/>
                </a:rPr>
                <a:t>.</a:t>
              </a:r>
            </a:p>
            <a:p>
              <a:pPr marL="0" indent="0" defTabSz="1015990">
                <a:lnSpc>
                  <a:spcPct val="100000"/>
                </a:lnSpc>
                <a:buClr>
                  <a:srgbClr val="595959"/>
                </a:buClr>
                <a:buNone/>
              </a:pPr>
              <a:r>
                <a:rPr lang="en-GB" sz="1333" u="sng" kern="0" dirty="0">
                  <a:solidFill>
                    <a:srgbClr val="000000"/>
                  </a:solidFill>
                  <a:latin typeface="Arial"/>
                </a:rPr>
                <a:t>   21.173 </a:t>
              </a:r>
            </a:p>
            <a:p>
              <a:pPr marL="0" indent="0" defTabSz="1015990">
                <a:lnSpc>
                  <a:spcPct val="150000"/>
                </a:lnSpc>
                <a:buClr>
                  <a:srgbClr val="595959"/>
                </a:buClr>
                <a:buNone/>
              </a:pPr>
              <a:r>
                <a:rPr lang="en-GB" sz="1333" kern="0" baseline="30000" dirty="0">
                  <a:solidFill>
                    <a:srgbClr val="000000"/>
                  </a:solidFill>
                  <a:latin typeface="Arial"/>
                </a:rPr>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67709"/>
            </a:xfrm>
            <a:prstGeom prst="rect">
              <a:avLst/>
            </a:prstGeom>
            <a:noFill/>
          </p:spPr>
          <p:txBody>
            <a:bodyPr wrap="square">
              <a:spAutoFit/>
            </a:bodyPr>
            <a:lstStyle/>
            <a:p>
              <a:pPr defTabSz="1015990">
                <a:buClr>
                  <a:srgbClr val="000000"/>
                </a:buClr>
              </a:pPr>
              <a:r>
                <a:rPr lang="en-GB" sz="1333" kern="0" dirty="0">
                  <a:solidFill>
                    <a:srgbClr val="000000"/>
                  </a:solidFill>
                  <a:latin typeface="Arial"/>
                  <a:cs typeface="Arial"/>
                  <a:sym typeface="Arial"/>
                </a:rPr>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799737" y="3065829"/>
            <a:ext cx="2980341" cy="1063194"/>
            <a:chOff x="5219763" y="1644821"/>
            <a:chExt cx="2682307" cy="95687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00000"/>
                </a:lnSpc>
                <a:buClr>
                  <a:srgbClr val="595959"/>
                </a:buClr>
                <a:buNone/>
              </a:pPr>
              <a:r>
                <a:rPr lang="en-GB" sz="1333" kern="0" dirty="0">
                  <a:solidFill>
                    <a:srgbClr val="000000"/>
                  </a:solidFill>
                  <a:latin typeface="Arial"/>
                </a:rPr>
                <a:t>Mental method: </a:t>
              </a:r>
            </a:p>
            <a:p>
              <a:pPr marL="0" indent="0" defTabSz="1015990">
                <a:lnSpc>
                  <a:spcPct val="100000"/>
                </a:lnSpc>
                <a:buClr>
                  <a:srgbClr val="595959"/>
                </a:buClr>
                <a:buNone/>
              </a:pPr>
              <a:r>
                <a:rPr lang="en-GB" sz="1333" kern="0" dirty="0">
                  <a:solidFill>
                    <a:srgbClr val="000000"/>
                  </a:solidFill>
                  <a:latin typeface="Arial"/>
                </a:rPr>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67709"/>
            </a:xfrm>
            <a:prstGeom prst="rect">
              <a:avLst/>
            </a:prstGeom>
            <a:noFill/>
          </p:spPr>
          <p:txBody>
            <a:bodyPr wrap="square">
              <a:spAutoFit/>
            </a:bodyPr>
            <a:lstStyle/>
            <a:p>
              <a:pPr algn="ctr" defTabSz="1015990">
                <a:buClr>
                  <a:srgbClr val="000000"/>
                </a:buClr>
              </a:pPr>
              <a:r>
                <a:rPr lang="en-GB" sz="1333" kern="0" dirty="0">
                  <a:solidFill>
                    <a:srgbClr val="000000"/>
                  </a:solidFill>
                  <a:latin typeface="Arial"/>
                  <a:cs typeface="Arial"/>
                  <a:sym typeface="Arial"/>
                </a:rPr>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686825" y="5099326"/>
            <a:ext cx="3093253" cy="1064181"/>
            <a:chOff x="897119" y="3500318"/>
            <a:chExt cx="2783928" cy="957763"/>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00000"/>
                </a:lnSpc>
                <a:buClr>
                  <a:srgbClr val="595959"/>
                </a:buClr>
                <a:buNone/>
              </a:pPr>
              <a:r>
                <a:rPr lang="en-GB" sz="1333" kern="0" dirty="0">
                  <a:solidFill>
                    <a:srgbClr val="000000"/>
                  </a:solidFill>
                  <a:latin typeface="Arial"/>
                </a:rPr>
                <a:t>       3</a:t>
              </a:r>
              <a:r>
                <a:rPr lang="en-GB" sz="1333" kern="0" baseline="30000" dirty="0">
                  <a:solidFill>
                    <a:srgbClr val="000000"/>
                  </a:solidFill>
                  <a:latin typeface="Arial"/>
                </a:rPr>
                <a:t>3</a:t>
              </a:r>
              <a:r>
                <a:rPr lang="en-GB" sz="1333" kern="0" dirty="0">
                  <a:solidFill>
                    <a:srgbClr val="000000"/>
                  </a:solidFill>
                  <a:latin typeface="Arial"/>
                </a:rPr>
                <a:t> = 27</a:t>
              </a:r>
            </a:p>
            <a:p>
              <a:pPr marL="0" indent="0" defTabSz="1015990">
                <a:lnSpc>
                  <a:spcPct val="100000"/>
                </a:lnSpc>
                <a:buClr>
                  <a:srgbClr val="595959"/>
                </a:buClr>
                <a:buNone/>
              </a:pPr>
              <a:r>
                <a:rPr lang="en-GB" sz="1333" kern="0" dirty="0">
                  <a:solidFill>
                    <a:srgbClr val="000000"/>
                  </a:solidFill>
                  <a:latin typeface="Arial"/>
                </a:rPr>
                <a:t>2 + 27 = 29</a:t>
              </a:r>
              <a:endParaRPr lang="en-GB" sz="1333" u="sng" kern="0" dirty="0">
                <a:solidFill>
                  <a:srgbClr val="000000"/>
                </a:solidFill>
                <a:latin typeface="Arial"/>
              </a:endParaRPr>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67709"/>
            </a:xfrm>
            <a:prstGeom prst="rect">
              <a:avLst/>
            </a:prstGeom>
            <a:noFill/>
          </p:spPr>
          <p:txBody>
            <a:bodyPr wrap="square">
              <a:spAutoFit/>
            </a:bodyPr>
            <a:lstStyle/>
            <a:p>
              <a:pPr defTabSz="1015990">
                <a:buClr>
                  <a:srgbClr val="000000"/>
                </a:buClr>
              </a:pPr>
              <a:r>
                <a:rPr lang="en-GB" sz="1333" kern="0" dirty="0">
                  <a:solidFill>
                    <a:srgbClr val="000000"/>
                  </a:solidFill>
                  <a:latin typeface="Arial"/>
                  <a:cs typeface="Arial"/>
                  <a:sym typeface="Arial"/>
                </a:rPr>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040433" y="5047454"/>
            <a:ext cx="3079826" cy="1254018"/>
            <a:chOff x="5082006" y="3429792"/>
            <a:chExt cx="2771843" cy="1128616"/>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101583" tIns="101583" rIns="101583" bIns="101583"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defTabSz="1015990">
                    <a:lnSpc>
                      <a:spcPct val="150000"/>
                    </a:lnSpc>
                    <a:buClr>
                      <a:srgbClr val="595959"/>
                    </a:buClr>
                    <a:buNone/>
                  </a:pPr>
                  <a14:m>
                    <m:oMath xmlns:m="http://schemas.openxmlformats.org/officeDocument/2006/math">
                      <m:f>
                        <m:fPr>
                          <m:ctrlPr>
                            <a:rPr lang="en-GB" sz="1333" i="1" kern="0" dirty="0">
                              <a:solidFill>
                                <a:srgbClr val="000000"/>
                              </a:solidFill>
                              <a:latin typeface="Cambria Math" panose="02040503050406030204" pitchFamily="18" charset="0"/>
                            </a:rPr>
                          </m:ctrlPr>
                        </m:fPr>
                        <m:num>
                          <m:r>
                            <m:rPr>
                              <m:nor/>
                            </m:rPr>
                            <a:rPr lang="en-GB" sz="1333" kern="0" dirty="0">
                              <a:solidFill>
                                <a:srgbClr val="000000"/>
                              </a:solidFill>
                              <a:latin typeface="Arial"/>
                            </a:rPr>
                            <m:t>1</m:t>
                          </m:r>
                        </m:num>
                        <m:den>
                          <m:r>
                            <m:rPr>
                              <m:nor/>
                            </m:rPr>
                            <a:rPr lang="en-GB" sz="1333" kern="0" dirty="0">
                              <a:solidFill>
                                <a:srgbClr val="000000"/>
                              </a:solidFill>
                              <a:latin typeface="Arial"/>
                            </a:rPr>
                            <m:t>3</m:t>
                          </m:r>
                        </m:den>
                      </m:f>
                    </m:oMath>
                  </a14:m>
                  <a:r>
                    <a:rPr lang="en-GB" sz="1333" kern="0" dirty="0">
                      <a:solidFill>
                        <a:srgbClr val="000000"/>
                      </a:solidFill>
                      <a:latin typeface="Arial"/>
                    </a:rPr>
                    <a:t> = </a:t>
                  </a:r>
                  <a14:m>
                    <m:oMath xmlns:m="http://schemas.openxmlformats.org/officeDocument/2006/math">
                      <m:f>
                        <m:fPr>
                          <m:ctrlPr>
                            <a:rPr lang="en-GB" sz="1333" i="1" kern="0" dirty="0">
                              <a:solidFill>
                                <a:srgbClr val="000000"/>
                              </a:solidFill>
                              <a:latin typeface="Cambria Math" panose="02040503050406030204" pitchFamily="18" charset="0"/>
                            </a:rPr>
                          </m:ctrlPr>
                        </m:fPr>
                        <m:num>
                          <m:r>
                            <m:rPr>
                              <m:nor/>
                            </m:rPr>
                            <a:rPr lang="en-GB" sz="1333" kern="0" dirty="0">
                              <a:solidFill>
                                <a:srgbClr val="000000"/>
                              </a:solidFill>
                              <a:latin typeface="Arial"/>
                            </a:rPr>
                            <m:t>4</m:t>
                          </m:r>
                        </m:num>
                        <m:den>
                          <m:r>
                            <m:rPr>
                              <m:nor/>
                            </m:rPr>
                            <a:rPr lang="en-GB" sz="1333" kern="0" dirty="0">
                              <a:solidFill>
                                <a:srgbClr val="000000"/>
                              </a:solidFill>
                              <a:latin typeface="Arial"/>
                            </a:rPr>
                            <m:t>12</m:t>
                          </m:r>
                        </m:den>
                      </m:f>
                    </m:oMath>
                  </a14:m>
                  <a:r>
                    <a:rPr lang="en-GB" sz="1333" kern="0" dirty="0">
                      <a:solidFill>
                        <a:srgbClr val="000000"/>
                      </a:solidFill>
                      <a:latin typeface="Arial"/>
                    </a:rPr>
                    <a:t> </a:t>
                  </a:r>
                </a:p>
                <a:p>
                  <a:pPr marL="0" indent="0" defTabSz="1015990">
                    <a:lnSpc>
                      <a:spcPct val="150000"/>
                    </a:lnSpc>
                    <a:buClr>
                      <a:srgbClr val="595959"/>
                    </a:buClr>
                    <a:buNone/>
                  </a:pPr>
                  <a14:m>
                    <m:oMath xmlns:m="http://schemas.openxmlformats.org/officeDocument/2006/math">
                      <m:f>
                        <m:fPr>
                          <m:ctrlPr>
                            <a:rPr lang="en-GB" sz="1333" i="1" kern="0" dirty="0">
                              <a:solidFill>
                                <a:srgbClr val="000000"/>
                              </a:solidFill>
                              <a:latin typeface="Cambria Math" panose="02040503050406030204" pitchFamily="18" charset="0"/>
                            </a:rPr>
                          </m:ctrlPr>
                        </m:fPr>
                        <m:num>
                          <m:r>
                            <m:rPr>
                              <m:nor/>
                            </m:rPr>
                            <a:rPr lang="en-GB" sz="1333" kern="0" dirty="0">
                              <a:solidFill>
                                <a:srgbClr val="000000"/>
                              </a:solidFill>
                              <a:latin typeface="Arial"/>
                            </a:rPr>
                            <m:t>5</m:t>
                          </m:r>
                        </m:num>
                        <m:den>
                          <m:r>
                            <m:rPr>
                              <m:nor/>
                            </m:rPr>
                            <a:rPr lang="en-GB" sz="1333" kern="0" dirty="0">
                              <a:solidFill>
                                <a:srgbClr val="000000"/>
                              </a:solidFill>
                              <a:latin typeface="Arial"/>
                            </a:rPr>
                            <m:t>12</m:t>
                          </m:r>
                        </m:den>
                      </m:f>
                    </m:oMath>
                  </a14:m>
                  <a:r>
                    <a:rPr lang="en-GB" sz="1333" kern="0" dirty="0">
                      <a:solidFill>
                        <a:srgbClr val="000000"/>
                      </a:solidFill>
                      <a:latin typeface="Arial"/>
                    </a:rPr>
                    <a:t> + </a:t>
                  </a:r>
                  <a14:m>
                    <m:oMath xmlns:m="http://schemas.openxmlformats.org/officeDocument/2006/math">
                      <m:f>
                        <m:fPr>
                          <m:ctrlPr>
                            <a:rPr lang="en-GB" sz="1333" i="1" kern="0" dirty="0">
                              <a:solidFill>
                                <a:srgbClr val="000000"/>
                              </a:solidFill>
                              <a:latin typeface="Cambria Math" panose="02040503050406030204" pitchFamily="18" charset="0"/>
                            </a:rPr>
                          </m:ctrlPr>
                        </m:fPr>
                        <m:num>
                          <m:r>
                            <m:rPr>
                              <m:nor/>
                            </m:rPr>
                            <a:rPr lang="en-GB" sz="1333" kern="0" dirty="0">
                              <a:solidFill>
                                <a:srgbClr val="000000"/>
                              </a:solidFill>
                              <a:latin typeface="Arial"/>
                            </a:rPr>
                            <m:t>4</m:t>
                          </m:r>
                        </m:num>
                        <m:den>
                          <m:r>
                            <m:rPr>
                              <m:nor/>
                            </m:rPr>
                            <a:rPr lang="en-GB" sz="1333" kern="0" dirty="0">
                              <a:solidFill>
                                <a:srgbClr val="000000"/>
                              </a:solidFill>
                              <a:latin typeface="Arial"/>
                            </a:rPr>
                            <m:t>12</m:t>
                          </m:r>
                        </m:den>
                      </m:f>
                    </m:oMath>
                  </a14:m>
                  <a:r>
                    <a:rPr lang="en-GB" sz="1333" kern="0" dirty="0">
                      <a:solidFill>
                        <a:srgbClr val="000000"/>
                      </a:solidFill>
                      <a:latin typeface="Arial"/>
                    </a:rPr>
                    <a:t> = </a:t>
                  </a:r>
                  <a14:m>
                    <m:oMath xmlns:m="http://schemas.openxmlformats.org/officeDocument/2006/math">
                      <m:f>
                        <m:fPr>
                          <m:ctrlPr>
                            <a:rPr lang="en-GB" sz="1333" i="1" kern="0" dirty="0">
                              <a:solidFill>
                                <a:srgbClr val="000000"/>
                              </a:solidFill>
                              <a:latin typeface="Cambria Math" panose="02040503050406030204" pitchFamily="18" charset="0"/>
                            </a:rPr>
                          </m:ctrlPr>
                        </m:fPr>
                        <m:num>
                          <m:r>
                            <m:rPr>
                              <m:nor/>
                            </m:rPr>
                            <a:rPr lang="en-GB" sz="1333" kern="0" dirty="0">
                              <a:solidFill>
                                <a:srgbClr val="000000"/>
                              </a:solidFill>
                              <a:latin typeface="Arial"/>
                            </a:rPr>
                            <m:t>9</m:t>
                          </m:r>
                        </m:num>
                        <m:den>
                          <m:r>
                            <m:rPr>
                              <m:nor/>
                            </m:rPr>
                            <a:rPr lang="en-GB" sz="1333" kern="0" dirty="0">
                              <a:solidFill>
                                <a:srgbClr val="000000"/>
                              </a:solidFill>
                              <a:latin typeface="Arial"/>
                            </a:rPr>
                            <m:t>1</m:t>
                          </m:r>
                          <m:r>
                            <m:rPr>
                              <m:nor/>
                            </m:rPr>
                            <a:rPr lang="en-GB" sz="1333" kern="0" dirty="0">
                              <a:solidFill>
                                <a:srgbClr val="000000"/>
                              </a:solidFill>
                              <a:latin typeface="Arial"/>
                            </a:rPr>
                            <m:t>2</m:t>
                          </m:r>
                        </m:den>
                      </m:f>
                    </m:oMath>
                  </a14:m>
                  <a:r>
                    <a:rPr lang="en-GB" sz="1333" kern="0" dirty="0">
                      <a:solidFill>
                        <a:srgbClr val="000000"/>
                      </a:solidFill>
                      <a:latin typeface="Arial"/>
                    </a:rPr>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mc:Choice xmlns:a14="http://schemas.microsoft.com/office/drawing/2010/main"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435927"/>
                </a:xfrm>
                <a:prstGeom prst="rect">
                  <a:avLst/>
                </a:prstGeom>
                <a:noFill/>
              </p:spPr>
              <p:txBody>
                <a:bodyPr wrap="square">
                  <a:spAutoFit/>
                </a:bodyPr>
                <a:lstStyle/>
                <a:p>
                  <a:pPr defTabSz="1015990">
                    <a:buClr>
                      <a:srgbClr val="000000"/>
                    </a:buClr>
                  </a:pPr>
                  <a14:m>
                    <m:oMathPara xmlns:m="http://schemas.openxmlformats.org/officeDocument/2006/math">
                      <m:oMathParaPr>
                        <m:jc m:val="centerGroup"/>
                      </m:oMathParaPr>
                      <m:oMath xmlns:m="http://schemas.openxmlformats.org/officeDocument/2006/math">
                        <m:f>
                          <m:fPr>
                            <m:ctrlPr>
                              <a:rPr lang="en-GB" sz="1333" i="1" kern="0" dirty="0">
                                <a:solidFill>
                                  <a:srgbClr val="000000"/>
                                </a:solidFill>
                                <a:latin typeface="Cambria Math" panose="02040503050406030204" pitchFamily="18" charset="0"/>
                                <a:sym typeface="Arial"/>
                              </a:rPr>
                            </m:ctrlPr>
                          </m:fPr>
                          <m:num>
                            <m:r>
                              <m:rPr>
                                <m:nor/>
                              </m:rPr>
                              <a:rPr lang="en-GB" sz="1333" kern="0" dirty="0">
                                <a:solidFill>
                                  <a:srgbClr val="000000"/>
                                </a:solidFill>
                                <a:latin typeface="Arial"/>
                                <a:cs typeface="Arial"/>
                                <a:sym typeface="Arial"/>
                              </a:rPr>
                              <m:t>9</m:t>
                            </m:r>
                          </m:num>
                          <m:den>
                            <m:r>
                              <m:rPr>
                                <m:nor/>
                              </m:rPr>
                              <a:rPr lang="en-GB" sz="1333" kern="0" dirty="0">
                                <a:solidFill>
                                  <a:srgbClr val="000000"/>
                                </a:solidFill>
                                <a:latin typeface="Arial"/>
                                <a:cs typeface="Arial"/>
                                <a:sym typeface="Arial"/>
                              </a:rPr>
                              <m:t>1</m:t>
                            </m:r>
                            <m:r>
                              <m:rPr>
                                <m:nor/>
                              </m:rPr>
                              <a:rPr lang="en-GB" sz="1333" kern="0" dirty="0">
                                <a:solidFill>
                                  <a:srgbClr val="000000"/>
                                </a:solidFill>
                                <a:latin typeface="Arial"/>
                                <a:cs typeface="Arial"/>
                                <a:sym typeface="Arial"/>
                              </a:rPr>
                              <m:t>2</m:t>
                            </m:r>
                          </m:den>
                        </m:f>
                      </m:oMath>
                    </m:oMathPara>
                  </a14:m>
                  <a:endParaRPr lang="en-GB" sz="1333" kern="0" dirty="0">
                    <a:solidFill>
                      <a:srgbClr val="000000"/>
                    </a:solidFill>
                    <a:latin typeface="Arial"/>
                    <a:cs typeface="Arial"/>
                    <a:sym typeface="Arial"/>
                  </a:endParaRPr>
                </a:p>
              </p:txBody>
            </p:sp>
          </mc:Choice>
          <mc:Fallback>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435927"/>
                </a:xfrm>
                <a:prstGeom prst="rect">
                  <a:avLst/>
                </a:prstGeom>
                <a:blipFill>
                  <a:blip r:embed="rId8"/>
                  <a:stretch>
                    <a:fillRect b="-2500"/>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07459" y="679098"/>
            <a:ext cx="9355667" cy="795513"/>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17411" name="Rectangle 3"/>
          <p:cNvSpPr>
            <a:spLocks noChangeArrowheads="1"/>
          </p:cNvSpPr>
          <p:nvPr/>
        </p:nvSpPr>
        <p:spPr bwMode="auto">
          <a:xfrm>
            <a:off x="453320" y="760237"/>
            <a:ext cx="4158511" cy="63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556" b="1">
                <a:solidFill>
                  <a:schemeClr val="bg1"/>
                </a:solidFill>
                <a:latin typeface="BPreplay" pitchFamily="50" charset="0"/>
              </a:rPr>
              <a:t>Sample Questions</a:t>
            </a:r>
          </a:p>
        </p:txBody>
      </p:sp>
      <p:sp>
        <p:nvSpPr>
          <p:cNvPr id="10" name="Rectangle 9"/>
          <p:cNvSpPr/>
          <p:nvPr/>
        </p:nvSpPr>
        <p:spPr>
          <a:xfrm>
            <a:off x="180542" y="207318"/>
            <a:ext cx="9366250" cy="5921376"/>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40000" tIns="240000" rIns="240000" bIns="240000"/>
          <a:lstStyle/>
          <a:p>
            <a:pPr marL="104069">
              <a:defRPr/>
            </a:pPr>
            <a:r>
              <a:rPr lang="en-GB" sz="3200" b="1" dirty="0">
                <a:solidFill>
                  <a:schemeClr val="bg2">
                    <a:lumMod val="10000"/>
                  </a:schemeClr>
                </a:solidFill>
              </a:rPr>
              <a:t>Maths Paper 2 / Paper 3 : Reasoning</a:t>
            </a:r>
          </a:p>
        </p:txBody>
      </p:sp>
      <p:pic>
        <p:nvPicPr>
          <p:cNvPr id="1741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3616" y="952152"/>
            <a:ext cx="7272808" cy="7049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655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07459" y="679098"/>
            <a:ext cx="9355667" cy="795513"/>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18435" name="Rectangle 3"/>
          <p:cNvSpPr>
            <a:spLocks noChangeArrowheads="1"/>
          </p:cNvSpPr>
          <p:nvPr/>
        </p:nvSpPr>
        <p:spPr bwMode="auto">
          <a:xfrm>
            <a:off x="453320" y="760237"/>
            <a:ext cx="4158511" cy="63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prstDash val="dash"/>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556" b="1">
                <a:solidFill>
                  <a:schemeClr val="bg1"/>
                </a:solidFill>
                <a:latin typeface="BPreplay" pitchFamily="50" charset="0"/>
              </a:rPr>
              <a:t>Sample Questions</a:t>
            </a:r>
          </a:p>
        </p:txBody>
      </p:sp>
      <p:sp>
        <p:nvSpPr>
          <p:cNvPr id="10" name="Rectangle 9"/>
          <p:cNvSpPr/>
          <p:nvPr/>
        </p:nvSpPr>
        <p:spPr>
          <a:xfrm>
            <a:off x="194027" y="380435"/>
            <a:ext cx="9366250" cy="5921376"/>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40000" tIns="240000" rIns="240000" bIns="240000"/>
          <a:lstStyle/>
          <a:p>
            <a:pPr marL="104069">
              <a:defRPr/>
            </a:pPr>
            <a:r>
              <a:rPr lang="en-GB" sz="3200" b="1" dirty="0">
                <a:solidFill>
                  <a:schemeClr val="bg2">
                    <a:lumMod val="10000"/>
                  </a:schemeClr>
                </a:solidFill>
              </a:rPr>
              <a:t>Maths Paper 2 / Paper 3 : Reasoning</a:t>
            </a:r>
          </a:p>
        </p:txBody>
      </p:sp>
      <p:pic>
        <p:nvPicPr>
          <p:cNvPr id="1844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2633" y="1364614"/>
            <a:ext cx="9126354" cy="5667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08739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2BA9E"/>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498600" y="177800"/>
            <a:ext cx="9931400" cy="646331"/>
          </a:xfrm>
          <a:prstGeom prst="rect">
            <a:avLst/>
          </a:prstGeom>
          <a:noFill/>
        </p:spPr>
        <p:txBody>
          <a:bodyPr vert="horz" rtlCol="0">
            <a:spAutoFit/>
          </a:bodyPr>
          <a:lstStyle/>
          <a:p>
            <a:r>
              <a:rPr lang="en-GB" sz="3600">
                <a:solidFill>
                  <a:srgbClr val="00005E"/>
                </a:solidFill>
                <a:latin typeface="Segoe UI Semibold - 48"/>
              </a:rPr>
              <a:t>How can you help with maths?</a:t>
            </a:r>
          </a:p>
        </p:txBody>
      </p:sp>
      <p:sp>
        <p:nvSpPr>
          <p:cNvPr id="7" name="TextBox 6"/>
          <p:cNvSpPr txBox="1"/>
          <p:nvPr/>
        </p:nvSpPr>
        <p:spPr>
          <a:xfrm>
            <a:off x="255464" y="1536377"/>
            <a:ext cx="9622596" cy="6186309"/>
          </a:xfrm>
          <a:prstGeom prst="rect">
            <a:avLst/>
          </a:prstGeom>
          <a:noFill/>
        </p:spPr>
        <p:txBody>
          <a:bodyPr vert="horz" wrap="square" rtlCol="0">
            <a:spAutoFit/>
          </a:bodyPr>
          <a:lstStyle/>
          <a:p>
            <a:r>
              <a:rPr lang="en-GB" sz="2400" dirty="0">
                <a:solidFill>
                  <a:srgbClr val="00005E"/>
                </a:solidFill>
                <a:latin typeface="Segoe UI Semibold - 23"/>
              </a:rPr>
              <a:t>Support with homework – not just helping with finding the answer, but reading the question and asking your child to explain in their own words what is being asked and their method.</a:t>
            </a:r>
          </a:p>
          <a:p>
            <a:endParaRPr lang="en-GB" sz="2400" dirty="0">
              <a:solidFill>
                <a:srgbClr val="00005E"/>
              </a:solidFill>
              <a:latin typeface="Segoe UI Semibold - 23"/>
            </a:endParaRPr>
          </a:p>
          <a:p>
            <a:r>
              <a:rPr lang="en-GB" sz="2400" dirty="0">
                <a:solidFill>
                  <a:srgbClr val="00005E"/>
                </a:solidFill>
                <a:latin typeface="Segoe UI Semibold - 23"/>
              </a:rPr>
              <a:t>·</a:t>
            </a:r>
            <a:r>
              <a:rPr lang="en-GB" sz="3600" b="1" dirty="0">
                <a:solidFill>
                  <a:srgbClr val="00005E"/>
                </a:solidFill>
                <a:latin typeface="Segoe UI Semibold - 23"/>
              </a:rPr>
              <a:t>TIMES TABLES</a:t>
            </a:r>
            <a:r>
              <a:rPr lang="en-GB" sz="2400" dirty="0">
                <a:solidFill>
                  <a:srgbClr val="00005E"/>
                </a:solidFill>
                <a:latin typeface="Segoe UI Semibold - 23"/>
              </a:rPr>
              <a:t>!!! Learning them as well as using and applying them. </a:t>
            </a:r>
          </a:p>
          <a:p>
            <a:endParaRPr lang="en-GB" sz="2400" dirty="0">
              <a:solidFill>
                <a:srgbClr val="00005E"/>
              </a:solidFill>
              <a:latin typeface="Segoe UI Semibold - 23"/>
            </a:endParaRPr>
          </a:p>
          <a:p>
            <a:r>
              <a:rPr lang="en-GB" sz="2400" dirty="0">
                <a:solidFill>
                  <a:srgbClr val="00005E"/>
                </a:solidFill>
                <a:latin typeface="Segoe UI Semibold - 23"/>
              </a:rPr>
              <a:t>·Help your child to check their work through – this will help them to spot mistakes that can sometimes be easily fixed.</a:t>
            </a:r>
          </a:p>
          <a:p>
            <a:endParaRPr lang="en-GB" sz="2400" dirty="0">
              <a:solidFill>
                <a:srgbClr val="00005E"/>
              </a:solidFill>
              <a:latin typeface="Segoe UI Semibold - 23"/>
            </a:endParaRPr>
          </a:p>
          <a:p>
            <a:r>
              <a:rPr lang="en-GB" sz="2400" dirty="0">
                <a:solidFill>
                  <a:srgbClr val="00005E"/>
                </a:solidFill>
                <a:latin typeface="Segoe UI Semibold - 23"/>
              </a:rPr>
              <a:t>Resources:</a:t>
            </a:r>
          </a:p>
          <a:p>
            <a:pPr marL="342900" indent="-342900">
              <a:buFont typeface="Wingdings" panose="05000000000000000000" pitchFamily="2" charset="2"/>
              <a:buChar char="v"/>
            </a:pPr>
            <a:r>
              <a:rPr lang="en-GB" sz="2400" dirty="0">
                <a:solidFill>
                  <a:srgbClr val="00005E"/>
                </a:solidFill>
                <a:latin typeface="Segoe UI Semibold - 23"/>
              </a:rPr>
              <a:t>Past papers. </a:t>
            </a:r>
          </a:p>
          <a:p>
            <a:pPr marL="342900" indent="-342900">
              <a:buFont typeface="Wingdings" panose="05000000000000000000" pitchFamily="2" charset="2"/>
              <a:buChar char="v"/>
            </a:pPr>
            <a:endParaRPr lang="en-GB" sz="2400" dirty="0">
              <a:solidFill>
                <a:srgbClr val="00005E"/>
              </a:solidFill>
              <a:latin typeface="Segoe UI Semibold - 23"/>
            </a:endParaRPr>
          </a:p>
          <a:p>
            <a:pPr marL="342900" indent="-342900">
              <a:buFont typeface="Wingdings" panose="05000000000000000000" pitchFamily="2" charset="2"/>
              <a:buChar char="v"/>
            </a:pPr>
            <a:r>
              <a:rPr lang="en-GB" sz="2400" dirty="0">
                <a:solidFill>
                  <a:srgbClr val="00005E"/>
                </a:solidFill>
                <a:latin typeface="Segoe UI Semibold - 23"/>
              </a:rPr>
              <a:t>CGP exercise books. </a:t>
            </a:r>
          </a:p>
          <a:p>
            <a:pPr marL="342900" indent="-342900">
              <a:buFont typeface="Wingdings" panose="05000000000000000000" pitchFamily="2" charset="2"/>
              <a:buChar char="v"/>
            </a:pPr>
            <a:endParaRPr lang="en-GB" sz="2400" dirty="0">
              <a:solidFill>
                <a:srgbClr val="00005E"/>
              </a:solidFill>
              <a:latin typeface="Segoe UI Semibold - 23"/>
            </a:endParaRPr>
          </a:p>
          <a:p>
            <a:pPr marL="342900" indent="-342900">
              <a:buFont typeface="Wingdings" panose="05000000000000000000" pitchFamily="2" charset="2"/>
              <a:buChar char="v"/>
            </a:pPr>
            <a:r>
              <a:rPr lang="en-GB" sz="2400" dirty="0">
                <a:solidFill>
                  <a:srgbClr val="00005E"/>
                </a:solidFill>
                <a:latin typeface="Segoe UI Semibold - 23"/>
              </a:rPr>
              <a:t>White Rose and Oak National Academy</a:t>
            </a:r>
          </a:p>
        </p:txBody>
      </p:sp>
    </p:spTree>
    <p:extLst>
      <p:ext uri="{BB962C8B-B14F-4D97-AF65-F5344CB8AC3E}">
        <p14:creationId xmlns:p14="http://schemas.microsoft.com/office/powerpoint/2010/main" val="29171961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C5B0"/>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667000" y="38100"/>
            <a:ext cx="5029200" cy="769441"/>
          </a:xfrm>
          <a:prstGeom prst="rect">
            <a:avLst/>
          </a:prstGeom>
          <a:noFill/>
        </p:spPr>
        <p:txBody>
          <a:bodyPr vert="horz" rtlCol="0">
            <a:spAutoFit/>
          </a:bodyPr>
          <a:lstStyle/>
          <a:p>
            <a:r>
              <a:rPr lang="en-GB" sz="4400">
                <a:solidFill>
                  <a:srgbClr val="00005E"/>
                </a:solidFill>
                <a:latin typeface="Segoe UI Semibold - 58"/>
              </a:rPr>
              <a:t>Scaled scores</a:t>
            </a:r>
          </a:p>
        </p:txBody>
      </p:sp>
      <p:sp>
        <p:nvSpPr>
          <p:cNvPr id="7" name="TextBox 6"/>
          <p:cNvSpPr txBox="1"/>
          <p:nvPr/>
        </p:nvSpPr>
        <p:spPr>
          <a:xfrm>
            <a:off x="0" y="1295400"/>
            <a:ext cx="10083800" cy="6740307"/>
          </a:xfrm>
          <a:prstGeom prst="rect">
            <a:avLst/>
          </a:prstGeom>
          <a:noFill/>
        </p:spPr>
        <p:txBody>
          <a:bodyPr vert="horz" lIns="91440" tIns="45720" rIns="91440" bIns="45720" rtlCol="0" anchor="t">
            <a:spAutoFit/>
          </a:bodyPr>
          <a:lstStyle/>
          <a:p>
            <a:r>
              <a:rPr lang="en-GB" sz="2400" dirty="0">
                <a:solidFill>
                  <a:srgbClr val="00005E"/>
                </a:solidFill>
                <a:latin typeface="Segoe UI Semibold - 22"/>
              </a:rPr>
              <a:t>100 will always represent the ‘national standard’ (the expected standard).</a:t>
            </a:r>
          </a:p>
          <a:p>
            <a:endParaRPr lang="en-GB" sz="2400" dirty="0">
              <a:solidFill>
                <a:srgbClr val="00005E"/>
              </a:solidFill>
              <a:latin typeface="Segoe UI Semibold - 22"/>
            </a:endParaRPr>
          </a:p>
          <a:p>
            <a:endParaRPr lang="en-GB" sz="2400" dirty="0">
              <a:solidFill>
                <a:srgbClr val="00005E"/>
              </a:solidFill>
              <a:latin typeface="Segoe UI Semibold - 22"/>
            </a:endParaRPr>
          </a:p>
          <a:p>
            <a:r>
              <a:rPr lang="en-GB" sz="2400" dirty="0">
                <a:solidFill>
                  <a:srgbClr val="00005E"/>
                </a:solidFill>
                <a:latin typeface="Segoe UI Semibold - 22"/>
              </a:rPr>
              <a:t>Each pupil’s raw test score will therefore be converted into a score on the scale. The scale will have a lower end point somewhere below 100 and an upper end point above 100.</a:t>
            </a:r>
          </a:p>
          <a:p>
            <a:endParaRPr lang="en-GB" sz="2400" dirty="0">
              <a:solidFill>
                <a:srgbClr val="00005E"/>
              </a:solidFill>
              <a:latin typeface="Segoe UI Semibold - 22"/>
            </a:endParaRPr>
          </a:p>
          <a:p>
            <a:endParaRPr lang="en-GB" sz="2400" dirty="0">
              <a:solidFill>
                <a:srgbClr val="00005E"/>
              </a:solidFill>
              <a:latin typeface="Segoe UI Semibold - 22"/>
            </a:endParaRPr>
          </a:p>
          <a:p>
            <a:r>
              <a:rPr lang="en-GB" sz="2400" dirty="0">
                <a:solidFill>
                  <a:srgbClr val="00005E"/>
                </a:solidFill>
                <a:latin typeface="Segoe UI Semibold - 22"/>
              </a:rPr>
              <a:t>A child who achieves the ‘national standard’ (a score of 100) will be working at expected. </a:t>
            </a:r>
          </a:p>
          <a:p>
            <a:endParaRPr lang="en-GB" sz="2400" dirty="0">
              <a:solidFill>
                <a:srgbClr val="00005E"/>
              </a:solidFill>
              <a:latin typeface="Segoe UI Semibold - 22"/>
            </a:endParaRPr>
          </a:p>
          <a:p>
            <a:endParaRPr lang="en-GB" sz="2400" dirty="0">
              <a:solidFill>
                <a:srgbClr val="00005E"/>
              </a:solidFill>
              <a:latin typeface="Segoe UI Semibold - 22"/>
            </a:endParaRPr>
          </a:p>
          <a:p>
            <a:r>
              <a:rPr lang="en-GB" sz="2400" dirty="0">
                <a:solidFill>
                  <a:srgbClr val="00005E"/>
                </a:solidFill>
                <a:latin typeface="Segoe UI Semibold - 22"/>
              </a:rPr>
              <a:t>In July 2025 the test results will be published and each pupil will receive:	</a:t>
            </a:r>
          </a:p>
          <a:p>
            <a:r>
              <a:rPr lang="en-GB" sz="2400" dirty="0">
                <a:solidFill>
                  <a:srgbClr val="00005E"/>
                </a:solidFill>
                <a:latin typeface="Segoe UI Semibold - 22"/>
              </a:rPr>
              <a:t>&gt; A raw score (the actual score on the paper).</a:t>
            </a:r>
          </a:p>
          <a:p>
            <a:r>
              <a:rPr lang="en-GB" sz="2400" b="1" dirty="0">
                <a:solidFill>
                  <a:srgbClr val="00005E"/>
                </a:solidFill>
                <a:latin typeface="Segoe UI Semibold - 22"/>
              </a:rPr>
              <a:t>&gt; </a:t>
            </a:r>
            <a:r>
              <a:rPr lang="en-GB" sz="2400" dirty="0">
                <a:solidFill>
                  <a:srgbClr val="00005E"/>
                </a:solidFill>
                <a:latin typeface="Segoe UI Semibold - 22"/>
              </a:rPr>
              <a:t>A scaled score in each tested subject.</a:t>
            </a:r>
          </a:p>
          <a:p>
            <a:r>
              <a:rPr lang="en-GB" sz="2400" b="1" dirty="0">
                <a:solidFill>
                  <a:srgbClr val="00005E"/>
                </a:solidFill>
                <a:latin typeface="Segoe UI Semibold - 22"/>
              </a:rPr>
              <a:t>&gt; </a:t>
            </a:r>
            <a:r>
              <a:rPr lang="en-GB" sz="2400" dirty="0">
                <a:solidFill>
                  <a:srgbClr val="00005E"/>
                </a:solidFill>
                <a:latin typeface="Segoe UI Semibold - 22"/>
              </a:rPr>
              <a:t>Confirmation of whether or not they attained the national standard.</a:t>
            </a:r>
          </a:p>
        </p:txBody>
      </p:sp>
    </p:spTree>
    <p:extLst>
      <p:ext uri="{BB962C8B-B14F-4D97-AF65-F5344CB8AC3E}">
        <p14:creationId xmlns:p14="http://schemas.microsoft.com/office/powerpoint/2010/main" val="2308757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5B0"/>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2667000" y="38100"/>
            <a:ext cx="5029200" cy="769441"/>
          </a:xfrm>
          <a:prstGeom prst="rect">
            <a:avLst/>
          </a:prstGeom>
          <a:noFill/>
        </p:spPr>
        <p:txBody>
          <a:bodyPr vert="horz" rtlCol="0">
            <a:spAutoFit/>
          </a:bodyPr>
          <a:lstStyle/>
          <a:p>
            <a:r>
              <a:rPr lang="en-GB" sz="4400">
                <a:solidFill>
                  <a:srgbClr val="00005E"/>
                </a:solidFill>
                <a:latin typeface="Segoe UI Semibold - 58"/>
              </a:rPr>
              <a:t>Scaled scores</a:t>
            </a:r>
          </a:p>
        </p:txBody>
      </p:sp>
      <p:sp>
        <p:nvSpPr>
          <p:cNvPr id="7" name="TextBox 6"/>
          <p:cNvSpPr txBox="1"/>
          <p:nvPr/>
        </p:nvSpPr>
        <p:spPr>
          <a:xfrm>
            <a:off x="139700" y="1431454"/>
            <a:ext cx="10083800" cy="4893647"/>
          </a:xfrm>
          <a:prstGeom prst="rect">
            <a:avLst/>
          </a:prstGeom>
          <a:noFill/>
        </p:spPr>
        <p:txBody>
          <a:bodyPr vert="horz" rtlCol="0">
            <a:spAutoFit/>
          </a:bodyPr>
          <a:lstStyle/>
          <a:p>
            <a:r>
              <a:rPr lang="en-GB" sz="2400" dirty="0">
                <a:solidFill>
                  <a:srgbClr val="00005E"/>
                </a:solidFill>
                <a:latin typeface="Segoe UI Semibold - 22"/>
              </a:rPr>
              <a:t>On publication of the test results in July 2024:</a:t>
            </a:r>
          </a:p>
          <a:p>
            <a:endParaRPr lang="en-GB" sz="2400" dirty="0">
              <a:solidFill>
                <a:srgbClr val="00005E"/>
              </a:solidFill>
              <a:latin typeface="Segoe UI Semibold - 22"/>
            </a:endParaRPr>
          </a:p>
          <a:p>
            <a:r>
              <a:rPr lang="en-GB" sz="2400" dirty="0">
                <a:solidFill>
                  <a:srgbClr val="00005E"/>
                </a:solidFill>
                <a:latin typeface="Segoe UI Semibold - 22"/>
              </a:rPr>
              <a:t>·A child awarded a scaled score of 100 is judged to have met the ‘national standard’ in the area judged by the test.</a:t>
            </a:r>
          </a:p>
          <a:p>
            <a:endParaRPr lang="en-GB" sz="2400" dirty="0">
              <a:solidFill>
                <a:srgbClr val="00005E"/>
              </a:solidFill>
              <a:latin typeface="Segoe UI Semibold - 22"/>
            </a:endParaRPr>
          </a:p>
          <a:p>
            <a:r>
              <a:rPr lang="en-GB" sz="2400" dirty="0">
                <a:solidFill>
                  <a:srgbClr val="00005E"/>
                </a:solidFill>
                <a:latin typeface="Segoe UI Semibold - 22"/>
              </a:rPr>
              <a:t>·A child awarded a scaled score of more than 100 is judged to have exceeded the national standard and 113 is demonstration that a higher than expected knowledge of the curriculum for their age has been reached.</a:t>
            </a:r>
          </a:p>
          <a:p>
            <a:endParaRPr lang="en-GB" sz="2400" dirty="0">
              <a:solidFill>
                <a:srgbClr val="00005E"/>
              </a:solidFill>
              <a:latin typeface="Segoe UI Semibold - 22"/>
            </a:endParaRPr>
          </a:p>
          <a:p>
            <a:r>
              <a:rPr lang="en-GB" sz="2400" dirty="0">
                <a:solidFill>
                  <a:srgbClr val="00005E"/>
                </a:solidFill>
                <a:latin typeface="Segoe UI Semibold - 22"/>
              </a:rPr>
              <a:t>·A child awarded a scaled score of less than 100 is judged to have not yet met the national standard and performed below expectation for their age.</a:t>
            </a:r>
          </a:p>
        </p:txBody>
      </p:sp>
    </p:spTree>
    <p:extLst>
      <p:ext uri="{BB962C8B-B14F-4D97-AF65-F5344CB8AC3E}">
        <p14:creationId xmlns:p14="http://schemas.microsoft.com/office/powerpoint/2010/main" val="892164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38383"/>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594100" y="88900"/>
            <a:ext cx="8483600" cy="738664"/>
          </a:xfrm>
          <a:prstGeom prst="rect">
            <a:avLst/>
          </a:prstGeom>
          <a:noFill/>
        </p:spPr>
        <p:txBody>
          <a:bodyPr vert="horz" rtlCol="0">
            <a:spAutoFit/>
          </a:bodyPr>
          <a:lstStyle/>
          <a:p>
            <a:r>
              <a:rPr lang="en-GB" sz="4200">
                <a:solidFill>
                  <a:srgbClr val="00005E"/>
                </a:solidFill>
                <a:latin typeface="Segoe UI Semibold - 56"/>
              </a:rPr>
              <a:t>Writing</a:t>
            </a:r>
          </a:p>
        </p:txBody>
      </p:sp>
      <p:sp>
        <p:nvSpPr>
          <p:cNvPr id="7" name="TextBox 6"/>
          <p:cNvSpPr txBox="1"/>
          <p:nvPr/>
        </p:nvSpPr>
        <p:spPr>
          <a:xfrm>
            <a:off x="215900" y="1587500"/>
            <a:ext cx="9760644" cy="4124206"/>
          </a:xfrm>
          <a:prstGeom prst="rect">
            <a:avLst/>
          </a:prstGeom>
          <a:noFill/>
        </p:spPr>
        <p:txBody>
          <a:bodyPr vert="horz" wrap="square" rtlCol="0">
            <a:spAutoFit/>
          </a:bodyPr>
          <a:lstStyle/>
          <a:p>
            <a:r>
              <a:rPr lang="en-GB" sz="2800" dirty="0">
                <a:solidFill>
                  <a:srgbClr val="00005E"/>
                </a:solidFill>
                <a:latin typeface="Segoe UI Semibold - 25"/>
              </a:rPr>
              <a:t>Writing is teacher assessed. </a:t>
            </a:r>
          </a:p>
          <a:p>
            <a:endParaRPr lang="en-GB" sz="2800" dirty="0">
              <a:solidFill>
                <a:srgbClr val="00005E"/>
              </a:solidFill>
              <a:latin typeface="Segoe UI Semibold - 25"/>
            </a:endParaRPr>
          </a:p>
          <a:p>
            <a:r>
              <a:rPr lang="en-GB" sz="2800" dirty="0">
                <a:solidFill>
                  <a:srgbClr val="00005E"/>
                </a:solidFill>
                <a:latin typeface="Segoe UI Semibold - 25"/>
              </a:rPr>
              <a:t>Throughout the year, evidence of your child's writing is accumulated to support the teacher's assessment judgement. </a:t>
            </a:r>
          </a:p>
          <a:p>
            <a:endParaRPr lang="en-GB" sz="2800" dirty="0">
              <a:solidFill>
                <a:srgbClr val="00005E"/>
              </a:solidFill>
              <a:latin typeface="Segoe UI Semibold - 25"/>
            </a:endParaRPr>
          </a:p>
          <a:p>
            <a:r>
              <a:rPr lang="en-GB" sz="2800" dirty="0">
                <a:solidFill>
                  <a:srgbClr val="00005E"/>
                </a:solidFill>
                <a:latin typeface="Segoe UI Semibold - 25"/>
              </a:rPr>
              <a:t>Children need to demonstrate their level of writing in all subject areas, not just in English. </a:t>
            </a:r>
          </a:p>
          <a:p>
            <a:endParaRPr lang="en-GB" sz="1900" dirty="0">
              <a:solidFill>
                <a:srgbClr val="00005E"/>
              </a:solidFill>
              <a:latin typeface="Segoe UI Semibold - 25"/>
            </a:endParaRPr>
          </a:p>
          <a:p>
            <a:endParaRPr lang="en-GB" sz="1900" dirty="0">
              <a:solidFill>
                <a:srgbClr val="00005E"/>
              </a:solidFill>
              <a:latin typeface="Segoe UI Semibold - 25"/>
            </a:endParaRPr>
          </a:p>
        </p:txBody>
      </p:sp>
      <p:pic>
        <p:nvPicPr>
          <p:cNvPr id="8" name="Picture 7"/>
          <p:cNvPicPr>
            <a:picLocks/>
          </p:cNvPicPr>
          <p:nvPr/>
        </p:nvPicPr>
        <p:blipFill>
          <a:blip r:embed="rId2">
            <a:extLst>
              <a:ext uri="{28A0092B-C50C-407E-A947-70E740481C1C}">
                <a14:useLocalDpi xmlns:a14="http://schemas.microsoft.com/office/drawing/2010/main" val="0"/>
              </a:ext>
            </a:extLst>
          </a:blip>
          <a:stretch>
            <a:fillRect/>
          </a:stretch>
        </p:blipFill>
        <p:spPr>
          <a:xfrm>
            <a:off x="7240240" y="5535910"/>
            <a:ext cx="2564003" cy="2089277"/>
          </a:xfrm>
          <a:prstGeom prst="rect">
            <a:avLst/>
          </a:prstGeom>
          <a:solidFill>
            <a:scrgbClr r="0" g="0" b="0">
              <a:alpha val="0"/>
            </a:scrgbClr>
          </a:solidFill>
        </p:spPr>
      </p:pic>
    </p:spTree>
    <p:extLst>
      <p:ext uri="{BB962C8B-B14F-4D97-AF65-F5344CB8AC3E}">
        <p14:creationId xmlns:p14="http://schemas.microsoft.com/office/powerpoint/2010/main" val="26116666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031620F-4334-F660-C1DA-FAB0F3AC0355}"/>
              </a:ext>
            </a:extLst>
          </p:cNvPr>
          <p:cNvSpPr txBox="1"/>
          <p:nvPr/>
        </p:nvSpPr>
        <p:spPr>
          <a:xfrm>
            <a:off x="201561" y="1098423"/>
            <a:ext cx="9773263" cy="58477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18745"/>
            <a:r>
              <a:rPr lang="en-GB" sz="2200" dirty="0">
                <a:latin typeface="Arial"/>
              </a:rPr>
              <a:t>Firstly, a positive attitude goes a long way. Give them as much encouragement and support as you can (but we don’t need to tell you that)!</a:t>
            </a:r>
            <a:endParaRPr lang="en-GB" sz="2200">
              <a:latin typeface="Arial"/>
              <a:cs typeface="Arial"/>
            </a:endParaRPr>
          </a:p>
          <a:p>
            <a:pPr marL="118745"/>
            <a:endParaRPr lang="en-GB" sz="2200" dirty="0">
              <a:ea typeface="Calibri"/>
              <a:cs typeface="Calibri"/>
            </a:endParaRPr>
          </a:p>
          <a:p>
            <a:pPr marL="118745"/>
            <a:r>
              <a:rPr lang="en-GB" sz="2200" dirty="0">
                <a:latin typeface="Arial"/>
              </a:rPr>
              <a:t>Tips:</a:t>
            </a:r>
            <a:endParaRPr lang="en-GB" sz="2200">
              <a:latin typeface="Arial"/>
              <a:cs typeface="Arial"/>
            </a:endParaRPr>
          </a:p>
          <a:p>
            <a:pPr marL="457200" indent="-347345">
              <a:buFont typeface="Nunito"/>
              <a:buChar char="●"/>
            </a:pPr>
            <a:r>
              <a:rPr lang="en-GB" sz="2200" dirty="0">
                <a:latin typeface="Arial"/>
              </a:rPr>
              <a:t>Don’t use past papers as they are used in school to prepare the children. </a:t>
            </a:r>
            <a:endParaRPr lang="en-GB" sz="2200" dirty="0">
              <a:latin typeface="Arial"/>
              <a:cs typeface="Arial"/>
            </a:endParaRPr>
          </a:p>
          <a:p>
            <a:pPr marL="457200" indent="-347345">
              <a:buFont typeface="Nunito"/>
              <a:buChar char="●"/>
            </a:pPr>
            <a:r>
              <a:rPr lang="en-GB" sz="2200" dirty="0">
                <a:latin typeface="Arial"/>
              </a:rPr>
              <a:t>Talk to me if you have any concerns.</a:t>
            </a:r>
            <a:endParaRPr lang="en-GB" sz="2200" dirty="0">
              <a:latin typeface="Arial"/>
              <a:cs typeface="Arial"/>
            </a:endParaRPr>
          </a:p>
          <a:p>
            <a:pPr marL="457200" indent="-347345">
              <a:buFont typeface="Nunito"/>
              <a:buChar char="●"/>
            </a:pPr>
            <a:r>
              <a:rPr lang="en-GB" sz="2200" dirty="0">
                <a:latin typeface="Arial"/>
              </a:rPr>
              <a:t>Encourage your child to talk to me or a trusted adult (including yourself) about their anxieties. Don’t forget that a small amount of anxiety is normal and not harmful.</a:t>
            </a:r>
            <a:endParaRPr lang="en-GB" sz="2200">
              <a:latin typeface="Arial"/>
              <a:cs typeface="Arial"/>
            </a:endParaRPr>
          </a:p>
          <a:p>
            <a:pPr marL="457200" indent="-347345">
              <a:buFont typeface="Nunito"/>
              <a:buChar char="●"/>
            </a:pPr>
            <a:r>
              <a:rPr lang="en-GB" sz="2200" dirty="0">
                <a:latin typeface="Arial"/>
              </a:rPr>
              <a:t>Give your child a quiet, distraction free space to complete homework or study.</a:t>
            </a:r>
            <a:endParaRPr lang="en-GB" sz="2200">
              <a:latin typeface="Arial"/>
              <a:cs typeface="Arial"/>
            </a:endParaRPr>
          </a:p>
          <a:p>
            <a:pPr marL="457200" indent="-347345">
              <a:buFont typeface="Nunito"/>
              <a:buChar char="●"/>
            </a:pPr>
            <a:r>
              <a:rPr lang="en-GB" sz="2200" dirty="0">
                <a:latin typeface="Arial"/>
              </a:rPr>
              <a:t>Give your child time to go outside and reduce screen time.</a:t>
            </a:r>
            <a:endParaRPr lang="en-GB" sz="2200">
              <a:latin typeface="Arial"/>
              <a:cs typeface="Arial"/>
            </a:endParaRPr>
          </a:p>
          <a:p>
            <a:pPr marL="457200" indent="-347345">
              <a:buFont typeface="Nunito"/>
              <a:buChar char="●"/>
            </a:pPr>
            <a:r>
              <a:rPr lang="en-GB" sz="2200" dirty="0">
                <a:latin typeface="Arial"/>
              </a:rPr>
              <a:t>Ensure your child is eating and drinking well and getting a good amount of sleep.</a:t>
            </a:r>
            <a:endParaRPr lang="en-GB" sz="2200">
              <a:latin typeface="Arial"/>
              <a:cs typeface="Arial"/>
            </a:endParaRPr>
          </a:p>
          <a:p>
            <a:pPr marL="457200" indent="-347345">
              <a:buFont typeface="Nunito"/>
              <a:buChar char="●"/>
            </a:pPr>
            <a:r>
              <a:rPr lang="en-GB" sz="2200" dirty="0">
                <a:latin typeface="Arial"/>
              </a:rPr>
              <a:t>Plan something nice and fun for the weekends before and after SATs. This will help them to relax before the SATs and give them something to look forward to after. </a:t>
            </a:r>
            <a:endParaRPr lang="en-GB" sz="2200" dirty="0">
              <a:latin typeface="Arial"/>
              <a:cs typeface="Arial"/>
            </a:endParaRPr>
          </a:p>
        </p:txBody>
      </p:sp>
      <p:sp>
        <p:nvSpPr>
          <p:cNvPr id="5" name="TextBox 4">
            <a:extLst>
              <a:ext uri="{FF2B5EF4-FFF2-40B4-BE49-F238E27FC236}">
                <a16:creationId xmlns:a16="http://schemas.microsoft.com/office/drawing/2014/main" id="{BA98AAEA-4327-7568-FCD7-71431A9B3FD6}"/>
              </a:ext>
            </a:extLst>
          </p:cNvPr>
          <p:cNvSpPr txBox="1"/>
          <p:nvPr/>
        </p:nvSpPr>
        <p:spPr>
          <a:xfrm>
            <a:off x="414594" y="262890"/>
            <a:ext cx="869171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solidFill>
                  <a:schemeClr val="dk1"/>
                </a:solidFill>
                <a:latin typeface="Arial"/>
              </a:rPr>
              <a:t>Supporting your child in preparing for the SATs</a:t>
            </a:r>
            <a:endParaRPr lang="en-US" sz="3200" dirty="0">
              <a:solidFill>
                <a:schemeClr val="dk1"/>
              </a:solidFill>
              <a:ea typeface="Calibri"/>
              <a:cs typeface="Calibri"/>
            </a:endParaRPr>
          </a:p>
        </p:txBody>
      </p:sp>
    </p:spTree>
    <p:extLst>
      <p:ext uri="{BB962C8B-B14F-4D97-AF65-F5344CB8AC3E}">
        <p14:creationId xmlns:p14="http://schemas.microsoft.com/office/powerpoint/2010/main" val="8325437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40E0D0"/>
        </a:solidFill>
        <a:effectLst/>
      </p:bgPr>
    </p:bg>
    <p:spTree>
      <p:nvGrpSpPr>
        <p:cNvPr id="1" name=""/>
        <p:cNvGrpSpPr/>
        <p:nvPr/>
      </p:nvGrpSpPr>
      <p:grpSpPr>
        <a:xfrm>
          <a:off x="0" y="0"/>
          <a:ext cx="0" cy="0"/>
          <a:chOff x="0" y="0"/>
          <a:chExt cx="0" cy="0"/>
        </a:xfrm>
      </p:grpSpPr>
      <p:cxnSp>
        <p:nvCxnSpPr>
          <p:cNvPr id="2" name="Straight Connector 1"/>
          <p:cNvCxnSpPr/>
          <p:nvPr/>
        </p:nvCxnSpPr>
        <p:spPr>
          <a:xfrm>
            <a:off x="2540" y="1198880"/>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1765300" y="127000"/>
            <a:ext cx="8483600" cy="723275"/>
          </a:xfrm>
          <a:prstGeom prst="rect">
            <a:avLst/>
          </a:prstGeom>
          <a:noFill/>
        </p:spPr>
        <p:txBody>
          <a:bodyPr vert="horz" rtlCol="0">
            <a:spAutoFit/>
          </a:bodyPr>
          <a:lstStyle/>
          <a:p>
            <a:r>
              <a:rPr lang="en-GB" sz="4100" dirty="0">
                <a:solidFill>
                  <a:srgbClr val="00005E"/>
                </a:solidFill>
                <a:latin typeface="Segoe UI Semibold - 55"/>
              </a:rPr>
              <a:t>Other ways you can help</a:t>
            </a:r>
          </a:p>
        </p:txBody>
      </p:sp>
      <p:sp>
        <p:nvSpPr>
          <p:cNvPr id="7" name="TextBox 6"/>
          <p:cNvSpPr txBox="1"/>
          <p:nvPr/>
        </p:nvSpPr>
        <p:spPr>
          <a:xfrm>
            <a:off x="177800" y="1485900"/>
            <a:ext cx="9753600" cy="3046988"/>
          </a:xfrm>
          <a:prstGeom prst="rect">
            <a:avLst/>
          </a:prstGeom>
          <a:noFill/>
        </p:spPr>
        <p:txBody>
          <a:bodyPr vert="horz" rtlCol="0">
            <a:spAutoFit/>
          </a:bodyPr>
          <a:lstStyle/>
          <a:p>
            <a:r>
              <a:rPr lang="en-GB" sz="2400" b="1" u="sng" dirty="0">
                <a:solidFill>
                  <a:srgbClr val="00005E"/>
                </a:solidFill>
                <a:latin typeface="Segoe UI Semibold - 20"/>
              </a:rPr>
              <a:t>Attendance </a:t>
            </a:r>
            <a:r>
              <a:rPr lang="en-GB" sz="2400" dirty="0">
                <a:solidFill>
                  <a:srgbClr val="00005E"/>
                </a:solidFill>
                <a:latin typeface="Segoe UI Semibold - 20"/>
              </a:rPr>
              <a:t>- ensure your child is in school as much as possible.</a:t>
            </a:r>
          </a:p>
          <a:p>
            <a:endParaRPr lang="en-GB" sz="2400" dirty="0">
              <a:solidFill>
                <a:srgbClr val="00005E"/>
              </a:solidFill>
              <a:latin typeface="Segoe UI Semibold - 20"/>
            </a:endParaRPr>
          </a:p>
          <a:p>
            <a:r>
              <a:rPr lang="en-GB" sz="2400" dirty="0">
                <a:solidFill>
                  <a:srgbClr val="00005E"/>
                </a:solidFill>
                <a:latin typeface="Segoe UI Semibold - 20"/>
              </a:rPr>
              <a:t>Regular and appropriate bedtimes.</a:t>
            </a:r>
          </a:p>
          <a:p>
            <a:endParaRPr lang="en-GB" sz="2400" dirty="0">
              <a:solidFill>
                <a:srgbClr val="00005E"/>
              </a:solidFill>
              <a:latin typeface="Segoe UI Semibold - 20"/>
            </a:endParaRPr>
          </a:p>
          <a:p>
            <a:r>
              <a:rPr lang="en-GB" sz="2400" dirty="0">
                <a:solidFill>
                  <a:srgbClr val="00005E"/>
                </a:solidFill>
                <a:latin typeface="Segoe UI Semibold - 20"/>
              </a:rPr>
              <a:t>Revision balanced with breaks and physical activity.</a:t>
            </a:r>
          </a:p>
          <a:p>
            <a:endParaRPr lang="en-GB" sz="2400" dirty="0">
              <a:solidFill>
                <a:srgbClr val="00005E"/>
              </a:solidFill>
              <a:latin typeface="Segoe UI Semibold - 20"/>
            </a:endParaRPr>
          </a:p>
          <a:p>
            <a:r>
              <a:rPr lang="en-GB" sz="2400" dirty="0">
                <a:solidFill>
                  <a:srgbClr val="00005E"/>
                </a:solidFill>
                <a:latin typeface="Segoe UI Semibold - 20"/>
              </a:rPr>
              <a:t>This is a chance to show off the hard work they have done in KS2 – and a 'You can do it!' attitude.</a:t>
            </a:r>
          </a:p>
        </p:txBody>
      </p:sp>
      <p:pic>
        <p:nvPicPr>
          <p:cNvPr id="2050" name="Picture 2" descr="Image result for positive mindse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480" y="4810564"/>
            <a:ext cx="3312368" cy="33123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954736" y="5558807"/>
            <a:ext cx="5976664" cy="1815882"/>
          </a:xfrm>
          <a:prstGeom prst="rect">
            <a:avLst/>
          </a:prstGeom>
          <a:noFill/>
        </p:spPr>
        <p:txBody>
          <a:bodyPr wrap="square" rtlCol="0">
            <a:spAutoFit/>
          </a:bodyPr>
          <a:lstStyle/>
          <a:p>
            <a:r>
              <a:rPr lang="en-GB" sz="2800" dirty="0"/>
              <a:t>This is an important term, but your children are the MOST important thing!</a:t>
            </a:r>
          </a:p>
          <a:p>
            <a:endParaRPr lang="en-GB" sz="2800" dirty="0"/>
          </a:p>
          <a:p>
            <a:pPr algn="ctr"/>
            <a:r>
              <a:rPr lang="en-GB" sz="2800" dirty="0"/>
              <a:t>We need to look after them! </a:t>
            </a:r>
          </a:p>
        </p:txBody>
      </p:sp>
    </p:spTree>
    <p:extLst>
      <p:ext uri="{BB962C8B-B14F-4D97-AF65-F5344CB8AC3E}">
        <p14:creationId xmlns:p14="http://schemas.microsoft.com/office/powerpoint/2010/main" val="2902367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60000"/>
            <a:lumOff val="40000"/>
          </a:schemeClr>
        </a:solidFill>
        <a:effectLst/>
      </p:bgPr>
    </p:bg>
    <p:spTree>
      <p:nvGrpSpPr>
        <p:cNvPr id="1" name=""/>
        <p:cNvGrpSpPr/>
        <p:nvPr/>
      </p:nvGrpSpPr>
      <p:grpSpPr>
        <a:xfrm>
          <a:off x="0" y="0"/>
          <a:ext cx="0" cy="0"/>
          <a:chOff x="0" y="0"/>
          <a:chExt cx="0" cy="0"/>
        </a:xfrm>
      </p:grpSpPr>
      <p:pic>
        <p:nvPicPr>
          <p:cNvPr id="1026" name="Picture 2" descr="Image result for school breakfast club"/>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652" t="14635" r="1652" b="14837"/>
          <a:stretch/>
        </p:blipFill>
        <p:spPr bwMode="auto">
          <a:xfrm>
            <a:off x="3299257" y="5463902"/>
            <a:ext cx="3556406" cy="25939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32944" y="930593"/>
            <a:ext cx="9289032" cy="4832092"/>
          </a:xfrm>
          <a:prstGeom prst="rect">
            <a:avLst/>
          </a:prstGeom>
        </p:spPr>
        <p:txBody>
          <a:bodyPr wrap="square" anchor="t">
            <a:spAutoFit/>
          </a:bodyPr>
          <a:lstStyle/>
          <a:p>
            <a:r>
              <a:rPr lang="en-GB" sz="2800" dirty="0">
                <a:solidFill>
                  <a:srgbClr val="00005E"/>
                </a:solidFill>
                <a:latin typeface="Segoe UI Semibold - 20"/>
              </a:rPr>
              <a:t>·Let school know as early as possible if your child is ill during test week and if any special arrangements need to be made.</a:t>
            </a:r>
          </a:p>
          <a:p>
            <a:endParaRPr lang="en-GB" sz="2800" dirty="0">
              <a:solidFill>
                <a:srgbClr val="00005E"/>
              </a:solidFill>
              <a:latin typeface="Segoe UI Semibold - 20"/>
            </a:endParaRPr>
          </a:p>
          <a:p>
            <a:r>
              <a:rPr lang="en-GB" sz="2800" dirty="0">
                <a:solidFill>
                  <a:srgbClr val="00005E"/>
                </a:solidFill>
                <a:latin typeface="Segoe UI Semibold - 20"/>
              </a:rPr>
              <a:t>·Communicate if there has been any upheaval or upset at home that may affect the pupil’s access/performance in the test.</a:t>
            </a:r>
          </a:p>
          <a:p>
            <a:endParaRPr lang="en-GB" sz="2800" dirty="0">
              <a:solidFill>
                <a:srgbClr val="00005E"/>
              </a:solidFill>
              <a:latin typeface="Segoe UI Semibold - 20"/>
            </a:endParaRPr>
          </a:p>
          <a:p>
            <a:r>
              <a:rPr lang="en-GB" sz="2800" dirty="0">
                <a:solidFill>
                  <a:srgbClr val="00005E"/>
                </a:solidFill>
                <a:latin typeface="Segoe UI Semibold - 20"/>
              </a:rPr>
              <a:t>·Ensure your child has breakfast, a bottle of water, a good night's sleep and a healthy snack in test week.</a:t>
            </a:r>
          </a:p>
          <a:p>
            <a:endParaRPr lang="en-GB" sz="2800" dirty="0">
              <a:solidFill>
                <a:srgbClr val="00005E"/>
              </a:solidFill>
              <a:latin typeface="Segoe UI Semibold - 20"/>
            </a:endParaRPr>
          </a:p>
        </p:txBody>
      </p:sp>
      <p:cxnSp>
        <p:nvCxnSpPr>
          <p:cNvPr id="3" name="Straight Connector 2"/>
          <p:cNvCxnSpPr/>
          <p:nvPr/>
        </p:nvCxnSpPr>
        <p:spPr>
          <a:xfrm>
            <a:off x="2540" y="930593"/>
            <a:ext cx="10149840" cy="0"/>
          </a:xfrm>
          <a:prstGeom prst="line">
            <a:avLst/>
          </a:prstGeom>
          <a:ln w="25400" cap="flat" cmpd="sng" algn="ctr">
            <a:solidFill>
              <a:srgbClr val="FF0000"/>
            </a:solidFill>
            <a:prstDash val="solid"/>
            <a:round/>
            <a:headEnd type="none" w="med" len="sm"/>
            <a:tailEnd type="none" w="med" len="sm"/>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835660" y="207318"/>
            <a:ext cx="8483600" cy="723275"/>
          </a:xfrm>
          <a:prstGeom prst="rect">
            <a:avLst/>
          </a:prstGeom>
          <a:noFill/>
        </p:spPr>
        <p:txBody>
          <a:bodyPr vert="horz" rtlCol="0">
            <a:spAutoFit/>
          </a:bodyPr>
          <a:lstStyle/>
          <a:p>
            <a:pPr algn="ctr"/>
            <a:r>
              <a:rPr lang="en-GB" sz="4100" dirty="0">
                <a:solidFill>
                  <a:srgbClr val="00005E"/>
                </a:solidFill>
                <a:latin typeface="Segoe UI Semibold - 55"/>
              </a:rPr>
              <a:t>During the SATs week</a:t>
            </a:r>
          </a:p>
        </p:txBody>
      </p:sp>
      <p:sp>
        <p:nvSpPr>
          <p:cNvPr id="5" name="Rectangle 4"/>
          <p:cNvSpPr/>
          <p:nvPr/>
        </p:nvSpPr>
        <p:spPr>
          <a:xfrm>
            <a:off x="6855663" y="5986917"/>
            <a:ext cx="332174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8:20 – 8:50</a:t>
            </a:r>
          </a:p>
        </p:txBody>
      </p:sp>
    </p:spTree>
    <p:extLst>
      <p:ext uri="{BB962C8B-B14F-4D97-AF65-F5344CB8AC3E}">
        <p14:creationId xmlns:p14="http://schemas.microsoft.com/office/powerpoint/2010/main" val="790286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3074" name="Picture 2" descr="Image result for any question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93194" y="1647478"/>
            <a:ext cx="5968531" cy="4353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7569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8" ma:contentTypeDescription="Create a new document." ma:contentTypeScope="" ma:versionID="37d382a4d5bf99297982362d05b97dd5">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1c4731c1fc490d1277ae77b7624c6173"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0E5DC7-1A70-44EB-A3D9-FFF98FC5C5A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90056-a357-435e-b8ff-9edb59231559"/>
    <ds:schemaRef ds:uri="76668642-f934-4610-b993-d2030cf93a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BBE7E5-BB8D-40E0-BBFB-779AA69524F7}">
  <ds:schemaRefs>
    <ds:schemaRef ds:uri="b7690056-a357-435e-b8ff-9edb59231559"/>
    <ds:schemaRef ds:uri="http://purl.org/dc/terms/"/>
    <ds:schemaRef ds:uri="http://schemas.microsoft.com/office/2006/documentManagement/types"/>
    <ds:schemaRef ds:uri="http://schemas.openxmlformats.org/package/2006/metadata/core-properties"/>
    <ds:schemaRef ds:uri="http://purl.org/dc/elements/1.1/"/>
    <ds:schemaRef ds:uri="http://schemas.microsoft.com/office/infopath/2007/PartnerControls"/>
    <ds:schemaRef ds:uri="76668642-f934-4610-b993-d2030cf93ae0"/>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80E8A21-2BA9-4AA0-8D5E-9CD48206DD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167</TotalTime>
  <Words>2084</Words>
  <Application>Microsoft Office PowerPoint</Application>
  <PresentationFormat>Custom</PresentationFormat>
  <Paragraphs>193</Paragraphs>
  <Slides>24</Slides>
  <Notes>4</Notes>
  <HiddenSlides>0</HiddenSlides>
  <MMClips>0</MMClips>
  <ScaleCrop>false</ScaleCrop>
  <HeadingPairs>
    <vt:vector size="6" baseType="variant">
      <vt:variant>
        <vt:lpstr>Fonts Used</vt:lpstr>
      </vt:variant>
      <vt:variant>
        <vt:i4>20</vt:i4>
      </vt:variant>
      <vt:variant>
        <vt:lpstr>Theme</vt:lpstr>
      </vt:variant>
      <vt:variant>
        <vt:i4>2</vt:i4>
      </vt:variant>
      <vt:variant>
        <vt:lpstr>Slide Titles</vt:lpstr>
      </vt:variant>
      <vt:variant>
        <vt:i4>24</vt:i4>
      </vt:variant>
    </vt:vector>
  </HeadingPairs>
  <TitlesOfParts>
    <vt:vector size="46" baseType="lpstr">
      <vt:lpstr>Segoe UI Semibold - 55</vt:lpstr>
      <vt:lpstr>Segoe UI Semibold - 23</vt:lpstr>
      <vt:lpstr>Segoe UI Semibold - 36</vt:lpstr>
      <vt:lpstr>Segoe UI Semibold - 38</vt:lpstr>
      <vt:lpstr>Segoe UI Semibold - 25</vt:lpstr>
      <vt:lpstr>Arial</vt:lpstr>
      <vt:lpstr>Segoe UI Semibold - 24</vt:lpstr>
      <vt:lpstr>Nunito Sans SemiBold</vt:lpstr>
      <vt:lpstr>Segoe UI Semibold - 56</vt:lpstr>
      <vt:lpstr>Segoe UI Semibold - 20</vt:lpstr>
      <vt:lpstr>BPreplay</vt:lpstr>
      <vt:lpstr>Segoe UI Semibold - 58</vt:lpstr>
      <vt:lpstr>Wingdings</vt:lpstr>
      <vt:lpstr>Segoe UI Semibold - 30</vt:lpstr>
      <vt:lpstr>Calibri</vt:lpstr>
      <vt:lpstr>Nunito</vt:lpstr>
      <vt:lpstr>Segoe UI Semibold - 48</vt:lpstr>
      <vt:lpstr>Segoe UI Semibold - 26</vt:lpstr>
      <vt:lpstr>Segoe UI Semibold - 22</vt:lpstr>
      <vt:lpstr>Cambria Math</vt:lpstr>
      <vt:lpstr>Office Theme</vt:lpstr>
      <vt:lpstr>TSL</vt:lpstr>
      <vt:lpstr>PowerPoint Presentation</vt:lpstr>
      <vt:lpstr>PowerPoint Presentation</vt:lpstr>
      <vt:lpstr>PowerPoint Presentation</vt:lpstr>
      <vt:lpstr>PowerPoint Presentation</vt:lpstr>
      <vt:lpstr>PowerPoint Presentation</vt:lpstr>
      <vt:lpstr>PowerPoint Presentation</vt:lpstr>
      <vt:lpstr>Grammar, Punctuation and Spelling: Paper 1 (GPS)</vt:lpstr>
      <vt:lpstr>Grammar, Punctuation and Spelling: Paper 2 (spelling)</vt:lpstr>
      <vt:lpstr>PowerPoint Presentation</vt:lpstr>
      <vt:lpstr>PowerPoint Presentation</vt:lpstr>
      <vt:lpstr>PowerPoint Presentation</vt:lpstr>
      <vt:lpstr>Reading </vt:lpstr>
      <vt:lpstr>PowerPoint Presentation</vt:lpstr>
      <vt:lpstr>Maths Paper 1 (Arithmetic)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Vicki Chiverton</dc:creator>
  <cp:lastModifiedBy>Sarah D'Abreo</cp:lastModifiedBy>
  <cp:revision>240</cp:revision>
  <dcterms:created xsi:type="dcterms:W3CDTF">2017-02-08T16:47:14Z</dcterms:created>
  <dcterms:modified xsi:type="dcterms:W3CDTF">2025-02-12T20:59:25Z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