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38"/>
  </p:notesMasterIdLst>
  <p:sldIdLst>
    <p:sldId id="256" r:id="rId5"/>
    <p:sldId id="257" r:id="rId6"/>
    <p:sldId id="258" r:id="rId7"/>
    <p:sldId id="298" r:id="rId8"/>
    <p:sldId id="299" r:id="rId9"/>
    <p:sldId id="300" r:id="rId10"/>
    <p:sldId id="301" r:id="rId11"/>
    <p:sldId id="322" r:id="rId12"/>
    <p:sldId id="261" r:id="rId13"/>
    <p:sldId id="266" r:id="rId14"/>
    <p:sldId id="288" r:id="rId15"/>
    <p:sldId id="289" r:id="rId16"/>
    <p:sldId id="269" r:id="rId17"/>
    <p:sldId id="323" r:id="rId18"/>
    <p:sldId id="270" r:id="rId19"/>
    <p:sldId id="273" r:id="rId20"/>
    <p:sldId id="274" r:id="rId21"/>
    <p:sldId id="286" r:id="rId22"/>
    <p:sldId id="275" r:id="rId23"/>
    <p:sldId id="285" r:id="rId24"/>
    <p:sldId id="305" r:id="rId25"/>
    <p:sldId id="320" r:id="rId26"/>
    <p:sldId id="291" r:id="rId27"/>
    <p:sldId id="296" r:id="rId28"/>
    <p:sldId id="318" r:id="rId29"/>
    <p:sldId id="309" r:id="rId30"/>
    <p:sldId id="310" r:id="rId31"/>
    <p:sldId id="311" r:id="rId32"/>
    <p:sldId id="312" r:id="rId33"/>
    <p:sldId id="315" r:id="rId34"/>
    <p:sldId id="325" r:id="rId35"/>
    <p:sldId id="324" r:id="rId36"/>
    <p:sldId id="321" r:id="rId3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BE16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F2F8735-7B3F-DA18-ED0C-68C03BEE9889}" v="75" dt="2023-07-24T21:37:32.356"/>
    <p1510:client id="{4AB5C5B6-0C06-D100-D1F3-3C9C047E4CC6}" v="1" dt="2023-09-19T15:13:07.264"/>
    <p1510:client id="{6E67BF9C-B07E-4C3F-E26D-4A3FCEBDFB11}" v="2253" dt="2023-07-27T21:44:46.611"/>
    <p1510:client id="{B57B41D3-8296-2446-8B53-AFEA2FFC1479}" v="273" dt="2023-07-27T19:41:13.506"/>
    <p1510:client id="{F90F3197-83C8-5CAC-2117-A84B24EA27E5}" v="88" dt="2023-07-28T13:42:50.732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100" autoAdjust="0"/>
    <p:restoredTop sz="94660"/>
  </p:normalViewPr>
  <p:slideViewPr>
    <p:cSldViewPr snapToGrid="0">
      <p:cViewPr varScale="1">
        <p:scale>
          <a:sx n="82" d="100"/>
          <a:sy n="82" d="100"/>
        </p:scale>
        <p:origin x="96" y="8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tableStyles" Target="tableStyles.xml"/><Relationship Id="rId47" Type="http://schemas.microsoft.com/office/2015/10/relationships/revisionInfo" Target="revisionInfo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41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ABB7CAD-9923-4583-BDE3-5A16E93B4ACD}" type="datetimeFigureOut">
              <a:t>9/25/2024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BCABD3A-E9D5-4AD7-9CAB-D369C24863C4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835624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CABD3A-E9D5-4AD7-9CAB-D369C24863C4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7903206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Rocket Phonics is a fully resourced, systematic synthetic phonics </a:t>
            </a:r>
            <a:r>
              <a:rPr lang="en-US" err="1"/>
              <a:t>programme</a:t>
            </a:r>
            <a:r>
              <a:rPr lang="en-US"/>
              <a:t> that provides you with everything you need to teach children to read and write. 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BCABD3A-E9D5-4AD7-9CAB-D369C24863C4}" type="slidenum"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24101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Rocket Phonics is a fully resourced, systematic synthetic phonics </a:t>
            </a:r>
            <a:r>
              <a:rPr lang="en-US" err="1"/>
              <a:t>programme</a:t>
            </a:r>
            <a:r>
              <a:rPr lang="en-US"/>
              <a:t> that provides you with everything you need to teach children to read and write. 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BCABD3A-E9D5-4AD7-9CAB-D369C24863C4}" type="slidenum"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657772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Rocket Phonics is a fully resourced, systematic synthetic phonics </a:t>
            </a:r>
            <a:r>
              <a:rPr lang="en-US" err="1"/>
              <a:t>programme</a:t>
            </a:r>
            <a:r>
              <a:rPr lang="en-US"/>
              <a:t> that provides you with everything you need to teach children to read and write. 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BCABD3A-E9D5-4AD7-9CAB-D369C24863C4}" type="slidenum"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875501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BCABD3A-E9D5-4AD7-9CAB-D369C24863C4}" type="slidenum"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1602379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BCABD3A-E9D5-4AD7-9CAB-D369C24863C4}" type="slidenum"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7073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We follow a clear pathway through the alphabetic code.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BCABD3A-E9D5-4AD7-9CAB-D369C24863C4}" type="slidenum">
              <a:t>23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963747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CABD3A-E9D5-4AD7-9CAB-D369C24863C4}" type="slidenum">
              <a:rPr lang="en-GB" smtClean="0"/>
              <a:t>24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264507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Reading</a:t>
            </a:r>
            <a:r>
              <a:rPr lang="en-GB" baseline="0" dirty="0" smtClean="0"/>
              <a:t> is the gateway to life. Reading allows children to access the curriculum… they are at the beginning of their exciting reading journey! 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CABD3A-E9D5-4AD7-9CAB-D369C24863C4}" type="slidenum">
              <a:rPr lang="en-GB" smtClean="0"/>
              <a:t>32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0203765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E9CF40-5848-41D6-8C48-F7F4C983386C}" type="datetimeFigureOut">
              <a:rPr lang="en-GB" smtClean="0"/>
              <a:t>25/09/2024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626D45-97C2-40C2-9ECC-B9231C6564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107925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E9CF40-5848-41D6-8C48-F7F4C983386C}" type="datetimeFigureOut">
              <a:rPr lang="en-GB" smtClean="0"/>
              <a:t>25/09/2024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626D45-97C2-40C2-9ECC-B9231C6564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7688103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E9CF40-5848-41D6-8C48-F7F4C983386C}" type="datetimeFigureOut">
              <a:rPr lang="en-GB" smtClean="0"/>
              <a:t>25/09/2024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626D45-97C2-40C2-9ECC-B9231C6564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46894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E9CF40-5848-41D6-8C48-F7F4C983386C}" type="datetimeFigureOut">
              <a:rPr lang="en-GB" smtClean="0"/>
              <a:t>25/09/2024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626D45-97C2-40C2-9ECC-B9231C6564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5254616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E9CF40-5848-41D6-8C48-F7F4C983386C}" type="datetimeFigureOut">
              <a:rPr lang="en-GB" smtClean="0"/>
              <a:t>25/09/2024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626D45-97C2-40C2-9ECC-B9231C6564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730589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E9CF40-5848-41D6-8C48-F7F4C983386C}" type="datetimeFigureOut">
              <a:rPr lang="en-GB" smtClean="0"/>
              <a:t>25/09/2024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626D45-97C2-40C2-9ECC-B9231C6564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752094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E9CF40-5848-41D6-8C48-F7F4C983386C}" type="datetimeFigureOut">
              <a:rPr lang="en-GB" smtClean="0"/>
              <a:t>25/09/2024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626D45-97C2-40C2-9ECC-B9231C6564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583220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E9CF40-5848-41D6-8C48-F7F4C983386C}" type="datetimeFigureOut">
              <a:rPr lang="en-GB" smtClean="0"/>
              <a:t>25/09/2024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626D45-97C2-40C2-9ECC-B9231C6564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73405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E9CF40-5848-41D6-8C48-F7F4C983386C}" type="datetimeFigureOut">
              <a:rPr lang="en-GB" smtClean="0"/>
              <a:t>25/09/2024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626D45-97C2-40C2-9ECC-B9231C6564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3642170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E9CF40-5848-41D6-8C48-F7F4C983386C}" type="datetimeFigureOut">
              <a:rPr lang="en-GB" smtClean="0"/>
              <a:t>25/09/2024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626D45-97C2-40C2-9ECC-B9231C6564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13395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E9CF40-5848-41D6-8C48-F7F4C983386C}" type="datetimeFigureOut">
              <a:rPr lang="en-GB" smtClean="0"/>
              <a:t>25/09/2024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626D45-97C2-40C2-9ECC-B9231C6564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330215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>
            <a:extLst>
              <a:ext uri="{FF2B5EF4-FFF2-40B4-BE49-F238E27FC236}">
                <a16:creationId xmlns:a16="http://schemas.microsoft.com/office/drawing/2014/main" id="{AD8399D6-2D01-477E-B62E-0E7A747D11E7}"/>
              </a:ext>
            </a:extLst>
          </p:cNvPr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377020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E9CF40-5848-41D6-8C48-F7F4C983386C}" type="datetimeFigureOut">
              <a:rPr lang="en-GB" smtClean="0"/>
              <a:t>25/09/2024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9626D45-97C2-40C2-9ECC-B9231C6564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541505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12.png"/><Relationship Id="rId7" Type="http://schemas.openxmlformats.org/officeDocument/2006/relationships/image" Target="../media/image1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png"/><Relationship Id="rId11" Type="http://schemas.openxmlformats.org/officeDocument/2006/relationships/image" Target="../media/image20.png"/><Relationship Id="rId5" Type="http://schemas.openxmlformats.org/officeDocument/2006/relationships/image" Target="../media/image14.png"/><Relationship Id="rId10" Type="http://schemas.openxmlformats.org/officeDocument/2006/relationships/image" Target="../media/image19.png"/><Relationship Id="rId4" Type="http://schemas.openxmlformats.org/officeDocument/2006/relationships/image" Target="../media/image13.png"/><Relationship Id="rId9" Type="http://schemas.openxmlformats.org/officeDocument/2006/relationships/image" Target="../media/image1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0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8.png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1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6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6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6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71B2258F-86CA-4D4D-8270-BC05FCDEBFB3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7999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4" descr="A group of kids reading a book&#10;&#10;Description automatically generated">
            <a:extLst>
              <a:ext uri="{FF2B5EF4-FFF2-40B4-BE49-F238E27FC236}">
                <a16:creationId xmlns:a16="http://schemas.microsoft.com/office/drawing/2014/main" id="{16DFE66A-7F86-59AC-45C5-5CA6364F1A84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alphaModFix amt="50000"/>
          </a:blip>
          <a:srcRect t="12714" b="19104"/>
          <a:stretch/>
        </p:blipFill>
        <p:spPr>
          <a:xfrm>
            <a:off x="3202329" y="3203288"/>
            <a:ext cx="5787342" cy="3255385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16597" y="151385"/>
            <a:ext cx="9144000" cy="2900518"/>
          </a:xfrm>
        </p:spPr>
        <p:txBody>
          <a:bodyPr>
            <a:normAutofit/>
          </a:bodyPr>
          <a:lstStyle/>
          <a:p>
            <a:r>
              <a:rPr lang="en-GB" dirty="0" smtClean="0">
                <a:solidFill>
                  <a:srgbClr val="FFFFFF"/>
                </a:solidFill>
                <a:latin typeface="Comic Sans MS"/>
                <a:cs typeface="Calibri Light"/>
              </a:rPr>
              <a:t>Welcome to</a:t>
            </a:r>
            <a:br>
              <a:rPr lang="en-GB" dirty="0" smtClean="0">
                <a:solidFill>
                  <a:srgbClr val="FFFFFF"/>
                </a:solidFill>
                <a:latin typeface="Comic Sans MS"/>
                <a:cs typeface="Calibri Light"/>
              </a:rPr>
            </a:br>
            <a:r>
              <a:rPr lang="en-GB" dirty="0" smtClean="0">
                <a:solidFill>
                  <a:srgbClr val="FFFFFF"/>
                </a:solidFill>
                <a:latin typeface="Comic Sans MS"/>
                <a:cs typeface="Calibri Light"/>
              </a:rPr>
              <a:t>Sapphire Class Phonics Workshop</a:t>
            </a:r>
            <a:endParaRPr lang="en-GB" dirty="0">
              <a:solidFill>
                <a:srgbClr val="FFFFFF"/>
              </a:solidFill>
              <a:latin typeface="Comic Sans MS"/>
              <a:cs typeface="Calibri Light"/>
            </a:endParaRPr>
          </a:p>
        </p:txBody>
      </p:sp>
    </p:spTree>
    <p:extLst>
      <p:ext uri="{BB962C8B-B14F-4D97-AF65-F5344CB8AC3E}">
        <p14:creationId xmlns:p14="http://schemas.microsoft.com/office/powerpoint/2010/main" val="160158068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" name="Rectangle 7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reeform: Shape 9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6834" y="1153572"/>
            <a:ext cx="3200400" cy="4461163"/>
          </a:xfrm>
        </p:spPr>
        <p:txBody>
          <a:bodyPr>
            <a:normAutofit/>
          </a:bodyPr>
          <a:lstStyle/>
          <a:p>
            <a:r>
              <a:rPr lang="en-GB" u="sng">
                <a:solidFill>
                  <a:srgbClr val="FFFFFF"/>
                </a:solidFill>
                <a:latin typeface="Comic Sans MS" panose="030F0702030302020204" pitchFamily="66" charset="0"/>
              </a:rPr>
              <a:t>Aims</a:t>
            </a:r>
          </a:p>
        </p:txBody>
      </p:sp>
      <p:sp>
        <p:nvSpPr>
          <p:cNvPr id="7" name="Arc 11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47308" y="591344"/>
            <a:ext cx="6906491" cy="5585619"/>
          </a:xfrm>
        </p:spPr>
        <p:txBody>
          <a:bodyPr anchor="ctr">
            <a:normAutofit/>
          </a:bodyPr>
          <a:lstStyle/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dirty="0">
                <a:latin typeface="Comic Sans MS" panose="030F0702030302020204" pitchFamily="66" charset="0"/>
              </a:rPr>
              <a:t>To support your understanding of phonics</a:t>
            </a:r>
          </a:p>
          <a:p>
            <a:r>
              <a:rPr lang="en-GB" dirty="0">
                <a:latin typeface="Comic Sans MS" panose="030F0702030302020204" pitchFamily="66" charset="0"/>
              </a:rPr>
              <a:t>To share some of the terminology and teaching practices we use with the children</a:t>
            </a:r>
          </a:p>
          <a:p>
            <a:r>
              <a:rPr lang="en-GB" dirty="0">
                <a:latin typeface="Comic Sans MS" panose="030F0702030302020204" pitchFamily="66" charset="0"/>
              </a:rPr>
              <a:t>For you to know how to help your child with their reading and spelling at home</a:t>
            </a:r>
          </a:p>
          <a:p>
            <a:pPr marL="0" indent="0">
              <a:buNone/>
            </a:pPr>
            <a:endParaRPr lang="en-GB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450635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3" name="Rectangle 9">
            <a:extLst>
              <a:ext uri="{FF2B5EF4-FFF2-40B4-BE49-F238E27FC236}">
                <a16:creationId xmlns:a16="http://schemas.microsoft.com/office/drawing/2014/main" id="{77C59BEC-C4CC-4741-B975-08C543178D3D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24" name="Arc 11">
            <a:extLst>
              <a:ext uri="{FF2B5EF4-FFF2-40B4-BE49-F238E27FC236}">
                <a16:creationId xmlns:a16="http://schemas.microsoft.com/office/drawing/2014/main" id="{72DEF309-605D-4117-9340-6D589B6C3A34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3986173" flipV="1">
            <a:off x="3930947" y="651615"/>
            <a:ext cx="4083433" cy="4083433"/>
          </a:xfrm>
          <a:prstGeom prst="arc">
            <a:avLst>
              <a:gd name="adj1" fmla="val 16200000"/>
              <a:gd name="adj2" fmla="val 20093138"/>
            </a:avLst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599" cy="1325563"/>
          </a:xfrm>
        </p:spPr>
        <p:txBody>
          <a:bodyPr>
            <a:normAutofit/>
          </a:bodyPr>
          <a:lstStyle/>
          <a:p>
            <a:r>
              <a:rPr lang="en-GB">
                <a:latin typeface="Comic Sans MS" panose="030F0702030302020204" pitchFamily="66" charset="0"/>
              </a:rPr>
              <a:t>Why teach phonics?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9413" y="1690688"/>
            <a:ext cx="11153172" cy="5032375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sz="2400" dirty="0">
                <a:latin typeface="Comic Sans MS"/>
              </a:rPr>
              <a:t>The ability to read and write well is a vital skill for all children, paving the way for an enjoyable and successful school experience.</a:t>
            </a:r>
          </a:p>
          <a:p>
            <a:r>
              <a:rPr lang="en-GB" sz="2400" dirty="0">
                <a:latin typeface="Comic Sans MS"/>
              </a:rPr>
              <a:t>Phonics helps children to develop good reading and spelling </a:t>
            </a:r>
            <a:r>
              <a:rPr lang="en-GB" sz="2400" dirty="0" smtClean="0">
                <a:latin typeface="Comic Sans MS"/>
              </a:rPr>
              <a:t>skills</a:t>
            </a:r>
          </a:p>
          <a:p>
            <a:endParaRPr lang="en-GB" sz="2400" dirty="0">
              <a:latin typeface="Comic Sans MS"/>
            </a:endParaRPr>
          </a:p>
          <a:p>
            <a:pPr marL="0" indent="0">
              <a:buNone/>
            </a:pPr>
            <a:r>
              <a:rPr lang="en-GB" altLang="en-US" sz="2400" dirty="0" smtClean="0">
                <a:latin typeface="Comic Sans MS" panose="030F0702030302020204" pitchFamily="66" charset="0"/>
              </a:rPr>
              <a:t>The </a:t>
            </a:r>
            <a:r>
              <a:rPr lang="en-GB" altLang="en-US" sz="2400" dirty="0">
                <a:latin typeface="Comic Sans MS" panose="030F0702030302020204" pitchFamily="66" charset="0"/>
              </a:rPr>
              <a:t>first phase of </a:t>
            </a:r>
            <a:r>
              <a:rPr lang="en-GB" altLang="en-US" sz="2400" dirty="0" smtClean="0">
                <a:latin typeface="Comic Sans MS" panose="030F0702030302020204" pitchFamily="66" charset="0"/>
              </a:rPr>
              <a:t>phonics would have started at nursery and preschool. </a:t>
            </a:r>
            <a:r>
              <a:rPr lang="en-GB" altLang="en-US" sz="24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Phase 1 </a:t>
            </a:r>
            <a:r>
              <a:rPr lang="en-GB" altLang="en-US" sz="2400" dirty="0" smtClean="0">
                <a:latin typeface="Comic Sans MS" panose="030F0702030302020204" pitchFamily="66" charset="0"/>
              </a:rPr>
              <a:t>concentrates on developing children’s </a:t>
            </a:r>
            <a:r>
              <a:rPr lang="en-GB" altLang="en-US" sz="24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speaking and listening skills </a:t>
            </a:r>
            <a:r>
              <a:rPr lang="en-GB" altLang="en-US" sz="2400" dirty="0" smtClean="0">
                <a:latin typeface="Comic Sans MS" panose="030F0702030302020204" pitchFamily="66" charset="0"/>
              </a:rPr>
              <a:t>and lays the foundations  for their phonics in school. </a:t>
            </a:r>
            <a:r>
              <a:rPr lang="en-GB" sz="2400" dirty="0" smtClean="0">
                <a:latin typeface="Comic Sans MS" panose="030F0702030302020204" pitchFamily="66" charset="0"/>
              </a:rPr>
              <a:t>This </a:t>
            </a:r>
            <a:r>
              <a:rPr lang="en-GB" sz="2400" dirty="0">
                <a:latin typeface="Comic Sans MS" panose="030F0702030302020204" pitchFamily="66" charset="0"/>
              </a:rPr>
              <a:t>includes: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Listening for environmental sounds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Rhythm and </a:t>
            </a:r>
            <a:r>
              <a:rPr lang="en-GB" sz="2400" dirty="0" smtClean="0">
                <a:latin typeface="Comic Sans MS" panose="030F0702030302020204" pitchFamily="66" charset="0"/>
              </a:rPr>
              <a:t>rhyme (including syllables)</a:t>
            </a:r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 smtClean="0">
                <a:latin typeface="Comic Sans MS" panose="030F0702030302020204" pitchFamily="66" charset="0"/>
              </a:rPr>
              <a:t>Alliteration</a:t>
            </a:r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Comic Sans MS" panose="030F0702030302020204" pitchFamily="66" charset="0"/>
              </a:rPr>
              <a:t>Oral blending and </a:t>
            </a:r>
            <a:r>
              <a:rPr lang="en-GB" sz="2400" dirty="0" smtClean="0">
                <a:latin typeface="Comic Sans MS" panose="030F0702030302020204" pitchFamily="66" charset="0"/>
              </a:rPr>
              <a:t>segmenting</a:t>
            </a:r>
          </a:p>
          <a:p>
            <a:pPr marL="0" indent="0">
              <a:buNone/>
            </a:pPr>
            <a:endParaRPr lang="en-GB" sz="2400" dirty="0">
              <a:latin typeface="Comic Sans MS"/>
            </a:endParaRP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25" name="Oval 13">
            <a:extLst>
              <a:ext uri="{FF2B5EF4-FFF2-40B4-BE49-F238E27FC236}">
                <a16:creationId xmlns:a16="http://schemas.microsoft.com/office/drawing/2014/main" id="{A7B99495-F43F-4D80-A44F-2CB4764EB90B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677008" y="5228027"/>
            <a:ext cx="1107241" cy="1077204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876493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3" name="Rectangle 9">
            <a:extLst>
              <a:ext uri="{FF2B5EF4-FFF2-40B4-BE49-F238E27FC236}">
                <a16:creationId xmlns:a16="http://schemas.microsoft.com/office/drawing/2014/main" id="{77C59BEC-C4CC-4741-B975-08C543178D3D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24" name="Arc 11">
            <a:extLst>
              <a:ext uri="{FF2B5EF4-FFF2-40B4-BE49-F238E27FC236}">
                <a16:creationId xmlns:a16="http://schemas.microsoft.com/office/drawing/2014/main" id="{72DEF309-605D-4117-9340-6D589B6C3A34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3986173" flipV="1">
            <a:off x="3930947" y="651615"/>
            <a:ext cx="4083433" cy="4083433"/>
          </a:xfrm>
          <a:prstGeom prst="arc">
            <a:avLst>
              <a:gd name="adj1" fmla="val 16200000"/>
              <a:gd name="adj2" fmla="val 20093138"/>
            </a:avLst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599" cy="1325563"/>
          </a:xfrm>
        </p:spPr>
        <p:txBody>
          <a:bodyPr>
            <a:normAutofit/>
          </a:bodyPr>
          <a:lstStyle/>
          <a:p>
            <a:r>
              <a:rPr lang="en-GB" dirty="0" smtClean="0">
                <a:latin typeface="Comic Sans MS" panose="030F0702030302020204" pitchFamily="66" charset="0"/>
              </a:rPr>
              <a:t>Find the rhymes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5" name="Oval 13">
            <a:extLst>
              <a:ext uri="{FF2B5EF4-FFF2-40B4-BE49-F238E27FC236}">
                <a16:creationId xmlns:a16="http://schemas.microsoft.com/office/drawing/2014/main" id="{A7B99495-F43F-4D80-A44F-2CB4764EB90B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677008" y="5228027"/>
            <a:ext cx="1107241" cy="1077204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5168" y="4329164"/>
            <a:ext cx="1417638" cy="1828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8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4739" y="1551782"/>
            <a:ext cx="2552700" cy="1433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79719" y="4661530"/>
            <a:ext cx="1385888" cy="1492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11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91989" y="545502"/>
            <a:ext cx="1570037" cy="2068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13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2392" y="3396456"/>
            <a:ext cx="427037" cy="2900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24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29613" y="933351"/>
            <a:ext cx="1655762" cy="1687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26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95617" y="2693331"/>
            <a:ext cx="1393825" cy="2478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28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8668" y="1855954"/>
            <a:ext cx="1112838" cy="2189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30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46145" y="2661118"/>
            <a:ext cx="1443037" cy="911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32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80847" y="3422792"/>
            <a:ext cx="1431925" cy="2590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14715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3" name="Rectangle 9">
            <a:extLst>
              <a:ext uri="{FF2B5EF4-FFF2-40B4-BE49-F238E27FC236}">
                <a16:creationId xmlns:a16="http://schemas.microsoft.com/office/drawing/2014/main" id="{77C59BEC-C4CC-4741-B975-08C543178D3D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24" name="Arc 11">
            <a:extLst>
              <a:ext uri="{FF2B5EF4-FFF2-40B4-BE49-F238E27FC236}">
                <a16:creationId xmlns:a16="http://schemas.microsoft.com/office/drawing/2014/main" id="{72DEF309-605D-4117-9340-6D589B6C3A34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3986173" flipV="1">
            <a:off x="3930947" y="651615"/>
            <a:ext cx="4083433" cy="4083433"/>
          </a:xfrm>
          <a:prstGeom prst="arc">
            <a:avLst>
              <a:gd name="adj1" fmla="val 16200000"/>
              <a:gd name="adj2" fmla="val 20093138"/>
            </a:avLst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599" cy="1325563"/>
          </a:xfrm>
        </p:spPr>
        <p:txBody>
          <a:bodyPr>
            <a:normAutofit/>
          </a:bodyPr>
          <a:lstStyle/>
          <a:p>
            <a:r>
              <a:rPr lang="en-GB" dirty="0" smtClean="0">
                <a:latin typeface="Comic Sans MS" panose="030F0702030302020204" pitchFamily="66" charset="0"/>
              </a:rPr>
              <a:t>Initial sounds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5" name="Oval 13">
            <a:extLst>
              <a:ext uri="{FF2B5EF4-FFF2-40B4-BE49-F238E27FC236}">
                <a16:creationId xmlns:a16="http://schemas.microsoft.com/office/drawing/2014/main" id="{A7B99495-F43F-4D80-A44F-2CB4764EB90B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677008" y="5228027"/>
            <a:ext cx="1107241" cy="1077204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8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14712" y="5108111"/>
            <a:ext cx="1711325" cy="1473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Picture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1413" y="1529519"/>
            <a:ext cx="1700212" cy="1250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" name="Picture 10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45614" y="1476143"/>
            <a:ext cx="1414462" cy="1281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Picture 1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1991" y="3335338"/>
            <a:ext cx="1717675" cy="127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" name="Picture 1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3788" y="4254501"/>
            <a:ext cx="2416175" cy="170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" name="Picture 19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80076" y="965289"/>
            <a:ext cx="1511300" cy="1463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" name="Picture 22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43173" y="2189958"/>
            <a:ext cx="2127250" cy="1739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" name="Picture 25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30725" y="2693331"/>
            <a:ext cx="2143125" cy="1389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" name="Picture 29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28959" y="4695251"/>
            <a:ext cx="2397125" cy="150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8903855" y="365125"/>
            <a:ext cx="262312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Comic Sans MS" panose="030F0702030302020204" pitchFamily="66" charset="0"/>
              </a:rPr>
              <a:t>What begins with the sound ______?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endParaRPr lang="en-GB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252694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3" name="Rectangle 9">
            <a:extLst>
              <a:ext uri="{FF2B5EF4-FFF2-40B4-BE49-F238E27FC236}">
                <a16:creationId xmlns:a16="http://schemas.microsoft.com/office/drawing/2014/main" id="{77C59BEC-C4CC-4741-B975-08C543178D3D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24" name="Arc 11">
            <a:extLst>
              <a:ext uri="{FF2B5EF4-FFF2-40B4-BE49-F238E27FC236}">
                <a16:creationId xmlns:a16="http://schemas.microsoft.com/office/drawing/2014/main" id="{72DEF309-605D-4117-9340-6D589B6C3A34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3986173" flipV="1">
            <a:off x="3930947" y="651615"/>
            <a:ext cx="4083433" cy="4083433"/>
          </a:xfrm>
          <a:prstGeom prst="arc">
            <a:avLst>
              <a:gd name="adj1" fmla="val 16200000"/>
              <a:gd name="adj2" fmla="val 20093138"/>
            </a:avLst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Oval 13">
            <a:extLst>
              <a:ext uri="{FF2B5EF4-FFF2-40B4-BE49-F238E27FC236}">
                <a16:creationId xmlns:a16="http://schemas.microsoft.com/office/drawing/2014/main" id="{A7B99495-F43F-4D80-A44F-2CB4764EB90B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677008" y="5228027"/>
            <a:ext cx="1107241" cy="1077204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58911" y="273461"/>
            <a:ext cx="4219476" cy="6311078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04940" y="589807"/>
            <a:ext cx="3649031" cy="3040084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856527" y="4097438"/>
            <a:ext cx="4317357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Comic Sans MS" panose="030F0702030302020204" pitchFamily="66" charset="0"/>
              </a:rPr>
              <a:t>Books are full of many learning opportunities!</a:t>
            </a:r>
          </a:p>
          <a:p>
            <a:endParaRPr lang="en-GB" sz="2800" dirty="0" smtClean="0">
              <a:latin typeface="Comic Sans MS" panose="030F0702030302020204" pitchFamily="66" charset="0"/>
            </a:endParaRPr>
          </a:p>
          <a:p>
            <a:r>
              <a:rPr lang="en-GB" sz="2800" dirty="0" smtClean="0">
                <a:latin typeface="Comic Sans MS" panose="030F0702030302020204" pitchFamily="66" charset="0"/>
              </a:rPr>
              <a:t>I can see the s-u-n</a:t>
            </a:r>
          </a:p>
          <a:p>
            <a:r>
              <a:rPr lang="en-GB" sz="2800" dirty="0" smtClean="0">
                <a:latin typeface="Comic Sans MS" panose="030F0702030302020204" pitchFamily="66" charset="0"/>
              </a:rPr>
              <a:t>I can see the b-</a:t>
            </a:r>
            <a:r>
              <a:rPr lang="en-GB" sz="2800" dirty="0" err="1" smtClean="0">
                <a:latin typeface="Comic Sans MS" panose="030F0702030302020204" pitchFamily="66" charset="0"/>
              </a:rPr>
              <a:t>oo</a:t>
            </a:r>
            <a:r>
              <a:rPr lang="en-GB" sz="2800" dirty="0" smtClean="0">
                <a:latin typeface="Comic Sans MS" panose="030F0702030302020204" pitchFamily="66" charset="0"/>
              </a:rPr>
              <a:t>-k</a:t>
            </a:r>
            <a:endParaRPr lang="en-GB" sz="28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453869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8914" y="145206"/>
            <a:ext cx="10515600" cy="1325563"/>
          </a:xfrm>
        </p:spPr>
        <p:txBody>
          <a:bodyPr/>
          <a:lstStyle/>
          <a:p>
            <a:r>
              <a:rPr lang="en-GB" dirty="0" smtClean="0">
                <a:latin typeface="Comic Sans MS" panose="030F0702030302020204" pitchFamily="66" charset="0"/>
              </a:rPr>
              <a:t>Rhyming with picture books</a:t>
            </a:r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8914" y="1336635"/>
            <a:ext cx="5610075" cy="3860398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00195" y="3206187"/>
            <a:ext cx="6855778" cy="3422128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190300" y="426997"/>
            <a:ext cx="2264116" cy="2312546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28914" y="4828090"/>
            <a:ext cx="2066925" cy="18002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44523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620625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2492" y="2203162"/>
            <a:ext cx="5645727" cy="2239529"/>
          </a:xfrm>
        </p:spPr>
        <p:txBody>
          <a:bodyPr>
            <a:noAutofit/>
          </a:bodyPr>
          <a:lstStyle/>
          <a:p>
            <a:pPr algn="ctr"/>
            <a:endParaRPr lang="en-GB" sz="5400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995055" y="1941945"/>
            <a:ext cx="8303491" cy="297411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>
                <a:solidFill>
                  <a:schemeClr val="bg1"/>
                </a:solidFill>
                <a:latin typeface="Comic Sans MS" panose="030F0702030302020204" pitchFamily="66" charset="0"/>
              </a:rPr>
              <a:t>Being read to is the most powerful predictor of a child’s future reading </a:t>
            </a:r>
            <a:r>
              <a:rPr lang="en-GB" sz="40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comprehension.</a:t>
            </a:r>
            <a:endParaRPr lang="en-GB" sz="4000" dirty="0"/>
          </a:p>
        </p:txBody>
      </p:sp>
    </p:spTree>
    <p:extLst>
      <p:ext uri="{BB962C8B-B14F-4D97-AF65-F5344CB8AC3E}">
        <p14:creationId xmlns:p14="http://schemas.microsoft.com/office/powerpoint/2010/main" val="361967462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6834" y="1153572"/>
            <a:ext cx="3200400" cy="4461163"/>
          </a:xfrm>
        </p:spPr>
        <p:txBody>
          <a:bodyPr>
            <a:normAutofit/>
          </a:bodyPr>
          <a:lstStyle/>
          <a:p>
            <a:r>
              <a:rPr lang="en-GB">
                <a:solidFill>
                  <a:srgbClr val="FFFFFF"/>
                </a:solidFill>
                <a:latin typeface="Comic Sans MS" panose="030F0702030302020204" pitchFamily="66" charset="0"/>
              </a:rPr>
              <a:t>Phonics consists of:</a:t>
            </a: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47308" y="591344"/>
            <a:ext cx="6906491" cy="5585619"/>
          </a:xfrm>
        </p:spPr>
        <p:txBody>
          <a:bodyPr anchor="ctr">
            <a:normAutofit/>
          </a:bodyPr>
          <a:lstStyle/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dirty="0">
                <a:latin typeface="Comic Sans MS" panose="030F0702030302020204" pitchFamily="66" charset="0"/>
              </a:rPr>
              <a:t>Identifying sounds in spoken words</a:t>
            </a:r>
          </a:p>
          <a:p>
            <a:r>
              <a:rPr lang="en-GB" dirty="0" smtClean="0">
                <a:latin typeface="Comic Sans MS" panose="030F0702030302020204" pitchFamily="66" charset="0"/>
              </a:rPr>
              <a:t>Blending phonemes (sounds) </a:t>
            </a:r>
            <a:r>
              <a:rPr lang="en-GB" dirty="0">
                <a:latin typeface="Comic Sans MS" panose="030F0702030302020204" pitchFamily="66" charset="0"/>
              </a:rPr>
              <a:t>into words for reading.</a:t>
            </a:r>
          </a:p>
          <a:p>
            <a:r>
              <a:rPr lang="en-GB" dirty="0">
                <a:latin typeface="Comic Sans MS" panose="030F0702030302020204" pitchFamily="66" charset="0"/>
              </a:rPr>
              <a:t>Segmenting words into phonemes for spelling.</a:t>
            </a:r>
          </a:p>
          <a:p>
            <a:pPr marL="0" indent="0">
              <a:buNone/>
            </a:pPr>
            <a:endParaRPr lang="en-GB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945447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6834" y="1153572"/>
            <a:ext cx="3200400" cy="4461163"/>
          </a:xfrm>
        </p:spPr>
        <p:txBody>
          <a:bodyPr>
            <a:normAutofit/>
          </a:bodyPr>
          <a:lstStyle/>
          <a:p>
            <a:r>
              <a:rPr lang="en-GB">
                <a:solidFill>
                  <a:srgbClr val="FFFFFF"/>
                </a:solidFill>
                <a:latin typeface="Comic Sans MS" panose="030F0702030302020204" pitchFamily="66" charset="0"/>
              </a:rPr>
              <a:t>How to say the sounds</a:t>
            </a: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47308" y="591344"/>
            <a:ext cx="6906491" cy="5585619"/>
          </a:xfrm>
        </p:spPr>
        <p:txBody>
          <a:bodyPr vert="horz" lIns="91440" tIns="45720" rIns="91440" bIns="45720" rtlCol="0" anchor="ctr">
            <a:normAutofit fontScale="92500" lnSpcReduction="10000"/>
          </a:bodyPr>
          <a:lstStyle/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Comic Sans MS"/>
              </a:rPr>
              <a:t>Saying the sounds correctly with your child is extremely important. </a:t>
            </a:r>
            <a:endParaRPr lang="en-GB" sz="2400" dirty="0">
              <a:latin typeface="Comic Sans MS" panose="030F0702030302020204" pitchFamily="66" charset="0"/>
            </a:endParaRP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Comic Sans MS"/>
              </a:rPr>
              <a:t>The way we say a sound may well be different from when you were at school.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>
                <a:solidFill>
                  <a:srgbClr val="00B050"/>
                </a:solidFill>
                <a:latin typeface="Comic Sans MS"/>
              </a:rPr>
              <a:t>We say the shortest form of the sounds. Sounds should be pronounced softly and in a clipped, short manner. Not with a ‘</a:t>
            </a:r>
            <a:r>
              <a:rPr lang="en-GB" sz="2400" dirty="0" err="1">
                <a:solidFill>
                  <a:srgbClr val="00B050"/>
                </a:solidFill>
                <a:latin typeface="Comic Sans MS"/>
              </a:rPr>
              <a:t>schwar</a:t>
            </a:r>
            <a:r>
              <a:rPr lang="en-GB" sz="2400" dirty="0">
                <a:solidFill>
                  <a:srgbClr val="00B050"/>
                </a:solidFill>
                <a:latin typeface="Comic Sans MS"/>
              </a:rPr>
              <a:t>’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pPr>
              <a:defRPr/>
            </a:pPr>
            <a:r>
              <a:rPr lang="en-GB" sz="2400" dirty="0">
                <a:latin typeface="Comic Sans MS"/>
              </a:rPr>
              <a:t>Otherwise blending or spelling cat </a:t>
            </a:r>
          </a:p>
          <a:p>
            <a:pPr marL="0" indent="0">
              <a:buNone/>
              <a:defRPr/>
            </a:pPr>
            <a:r>
              <a:rPr lang="en-GB" sz="2400" dirty="0">
                <a:latin typeface="Comic Sans MS"/>
              </a:rPr>
              <a:t>e.g. cur- a –tur becomes very tricky</a:t>
            </a:r>
            <a:r>
              <a:rPr lang="en-GB" sz="2400" dirty="0" smtClean="0">
                <a:latin typeface="Comic Sans MS"/>
              </a:rPr>
              <a:t>!</a:t>
            </a:r>
          </a:p>
          <a:p>
            <a:pPr marL="0" indent="0">
              <a:buNone/>
              <a:defRPr/>
            </a:pPr>
            <a:endParaRPr lang="en-GB" sz="2400" dirty="0">
              <a:latin typeface="Comic Sans MS"/>
              <a:cs typeface="Calibri" panose="020F0502020204030204"/>
            </a:endParaRPr>
          </a:p>
          <a:p>
            <a:pPr marL="0" indent="0">
              <a:buNone/>
              <a:defRPr/>
            </a:pPr>
            <a:r>
              <a:rPr lang="en-GB" sz="2400" dirty="0" smtClean="0">
                <a:latin typeface="Comic Sans MS"/>
                <a:cs typeface="Calibri" panose="020F0502020204030204"/>
              </a:rPr>
              <a:t>So it’s c – a - t</a:t>
            </a:r>
            <a:endParaRPr lang="en-GB" dirty="0">
              <a:cs typeface="Calibri" panose="020F0502020204030204"/>
            </a:endParaRP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sz="2400" dirty="0">
              <a:latin typeface="Comic Sans MS" panose="030F0702030302020204" pitchFamily="66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112960" y="3663896"/>
            <a:ext cx="1897239" cy="2763695"/>
          </a:xfrm>
          <a:prstGeom prst="rect">
            <a:avLst/>
          </a:prstGeom>
        </p:spPr>
      </p:pic>
      <p:cxnSp>
        <p:nvCxnSpPr>
          <p:cNvPr id="5" name="Straight Arrow Connector 4"/>
          <p:cNvCxnSpPr/>
          <p:nvPr/>
        </p:nvCxnSpPr>
        <p:spPr>
          <a:xfrm>
            <a:off x="7550402" y="5477164"/>
            <a:ext cx="3803397" cy="656188"/>
          </a:xfrm>
          <a:prstGeom prst="straightConnector1">
            <a:avLst/>
          </a:prstGeom>
          <a:ln w="635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6475445" y="5805258"/>
            <a:ext cx="25659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 smtClean="0">
                <a:latin typeface="Comic Sans MS" panose="030F0702030302020204" pitchFamily="66" charset="0"/>
              </a:rPr>
              <a:t>Please use the QR codes on home learning sheets for link to correct pronunciation of sounds</a:t>
            </a:r>
            <a:endParaRPr lang="en-GB" sz="12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547584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0" name="Rectangle 9">
            <a:extLst>
              <a:ext uri="{FF2B5EF4-FFF2-40B4-BE49-F238E27FC236}">
                <a16:creationId xmlns:a16="http://schemas.microsoft.com/office/drawing/2014/main" id="{665DBBEF-238B-476B-96AB-8AAC3224ECEA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C195BE4-1FFD-1F39-95A4-7C1E61FCC1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8882" y="639193"/>
            <a:ext cx="3571810" cy="3573516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4800" kern="1200">
                <a:latin typeface="Comic Sans MS"/>
              </a:rPr>
              <a:t>Graphemes we teach in Reception</a:t>
            </a:r>
          </a:p>
        </p:txBody>
      </p:sp>
      <p:sp>
        <p:nvSpPr>
          <p:cNvPr id="21" name="sketch line">
            <a:extLst>
              <a:ext uri="{FF2B5EF4-FFF2-40B4-BE49-F238E27FC236}">
                <a16:creationId xmlns:a16="http://schemas.microsoft.com/office/drawing/2014/main" id="{3FCFB1DE-0B7E-48CC-BA90-B2AB0889F9D6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3278" y="4409267"/>
            <a:ext cx="3255095" cy="18288"/>
          </a:xfrm>
          <a:custGeom>
            <a:avLst/>
            <a:gdLst>
              <a:gd name="connsiteX0" fmla="*/ 0 w 3255095"/>
              <a:gd name="connsiteY0" fmla="*/ 0 h 18288"/>
              <a:gd name="connsiteX1" fmla="*/ 618468 w 3255095"/>
              <a:gd name="connsiteY1" fmla="*/ 0 h 18288"/>
              <a:gd name="connsiteX2" fmla="*/ 1269487 w 3255095"/>
              <a:gd name="connsiteY2" fmla="*/ 0 h 18288"/>
              <a:gd name="connsiteX3" fmla="*/ 1953057 w 3255095"/>
              <a:gd name="connsiteY3" fmla="*/ 0 h 18288"/>
              <a:gd name="connsiteX4" fmla="*/ 2636627 w 3255095"/>
              <a:gd name="connsiteY4" fmla="*/ 0 h 18288"/>
              <a:gd name="connsiteX5" fmla="*/ 3255095 w 3255095"/>
              <a:gd name="connsiteY5" fmla="*/ 0 h 18288"/>
              <a:gd name="connsiteX6" fmla="*/ 3255095 w 3255095"/>
              <a:gd name="connsiteY6" fmla="*/ 18288 h 18288"/>
              <a:gd name="connsiteX7" fmla="*/ 2538974 w 3255095"/>
              <a:gd name="connsiteY7" fmla="*/ 18288 h 18288"/>
              <a:gd name="connsiteX8" fmla="*/ 1822853 w 3255095"/>
              <a:gd name="connsiteY8" fmla="*/ 18288 h 18288"/>
              <a:gd name="connsiteX9" fmla="*/ 1171834 w 3255095"/>
              <a:gd name="connsiteY9" fmla="*/ 18288 h 18288"/>
              <a:gd name="connsiteX10" fmla="*/ 0 w 3255095"/>
              <a:gd name="connsiteY10" fmla="*/ 18288 h 18288"/>
              <a:gd name="connsiteX11" fmla="*/ 0 w 3255095"/>
              <a:gd name="connsiteY11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3255095" h="18288" fill="none" extrusionOk="0">
                <a:moveTo>
                  <a:pt x="0" y="0"/>
                </a:moveTo>
                <a:cubicBezTo>
                  <a:pt x="240201" y="-22123"/>
                  <a:pt x="462021" y="-19623"/>
                  <a:pt x="618468" y="0"/>
                </a:cubicBezTo>
                <a:cubicBezTo>
                  <a:pt x="774915" y="19623"/>
                  <a:pt x="974734" y="2035"/>
                  <a:pt x="1269487" y="0"/>
                </a:cubicBezTo>
                <a:cubicBezTo>
                  <a:pt x="1564240" y="-2035"/>
                  <a:pt x="1733579" y="10639"/>
                  <a:pt x="1953057" y="0"/>
                </a:cubicBezTo>
                <a:cubicBezTo>
                  <a:pt x="2172535" y="-10639"/>
                  <a:pt x="2453962" y="14018"/>
                  <a:pt x="2636627" y="0"/>
                </a:cubicBezTo>
                <a:cubicBezTo>
                  <a:pt x="2819292" y="-14018"/>
                  <a:pt x="3121375" y="5399"/>
                  <a:pt x="3255095" y="0"/>
                </a:cubicBezTo>
                <a:cubicBezTo>
                  <a:pt x="3254386" y="8157"/>
                  <a:pt x="3254682" y="12125"/>
                  <a:pt x="3255095" y="18288"/>
                </a:cubicBezTo>
                <a:cubicBezTo>
                  <a:pt x="3088545" y="23203"/>
                  <a:pt x="2687475" y="7419"/>
                  <a:pt x="2538974" y="18288"/>
                </a:cubicBezTo>
                <a:cubicBezTo>
                  <a:pt x="2390473" y="29157"/>
                  <a:pt x="2137381" y="-8959"/>
                  <a:pt x="1822853" y="18288"/>
                </a:cubicBezTo>
                <a:cubicBezTo>
                  <a:pt x="1508325" y="45535"/>
                  <a:pt x="1466437" y="20385"/>
                  <a:pt x="1171834" y="18288"/>
                </a:cubicBezTo>
                <a:cubicBezTo>
                  <a:pt x="877231" y="16191"/>
                  <a:pt x="561097" y="37643"/>
                  <a:pt x="0" y="18288"/>
                </a:cubicBezTo>
                <a:cubicBezTo>
                  <a:pt x="-46" y="12483"/>
                  <a:pt x="-203" y="6491"/>
                  <a:pt x="0" y="0"/>
                </a:cubicBezTo>
                <a:close/>
              </a:path>
              <a:path w="3255095" h="18288" stroke="0" extrusionOk="0">
                <a:moveTo>
                  <a:pt x="0" y="0"/>
                </a:moveTo>
                <a:cubicBezTo>
                  <a:pt x="291965" y="19429"/>
                  <a:pt x="363155" y="8568"/>
                  <a:pt x="618468" y="0"/>
                </a:cubicBezTo>
                <a:cubicBezTo>
                  <a:pt x="873781" y="-8568"/>
                  <a:pt x="904459" y="-19505"/>
                  <a:pt x="1171834" y="0"/>
                </a:cubicBezTo>
                <a:cubicBezTo>
                  <a:pt x="1439209" y="19505"/>
                  <a:pt x="1744369" y="9790"/>
                  <a:pt x="1887955" y="0"/>
                </a:cubicBezTo>
                <a:cubicBezTo>
                  <a:pt x="2031541" y="-9790"/>
                  <a:pt x="2346378" y="21240"/>
                  <a:pt x="2506423" y="0"/>
                </a:cubicBezTo>
                <a:cubicBezTo>
                  <a:pt x="2666468" y="-21240"/>
                  <a:pt x="2990257" y="30414"/>
                  <a:pt x="3255095" y="0"/>
                </a:cubicBezTo>
                <a:cubicBezTo>
                  <a:pt x="3254831" y="4493"/>
                  <a:pt x="3255479" y="9472"/>
                  <a:pt x="3255095" y="18288"/>
                </a:cubicBezTo>
                <a:cubicBezTo>
                  <a:pt x="3120743" y="16690"/>
                  <a:pt x="2759628" y="42462"/>
                  <a:pt x="2604076" y="18288"/>
                </a:cubicBezTo>
                <a:cubicBezTo>
                  <a:pt x="2448524" y="-5886"/>
                  <a:pt x="2184336" y="19599"/>
                  <a:pt x="1887955" y="18288"/>
                </a:cubicBezTo>
                <a:cubicBezTo>
                  <a:pt x="1591574" y="16977"/>
                  <a:pt x="1548845" y="6870"/>
                  <a:pt x="1334589" y="18288"/>
                </a:cubicBezTo>
                <a:cubicBezTo>
                  <a:pt x="1120333" y="29706"/>
                  <a:pt x="996014" y="9662"/>
                  <a:pt x="683570" y="18288"/>
                </a:cubicBezTo>
                <a:cubicBezTo>
                  <a:pt x="371126" y="26914"/>
                  <a:pt x="198687" y="16167"/>
                  <a:pt x="0" y="18288"/>
                </a:cubicBezTo>
                <a:cubicBezTo>
                  <a:pt x="843" y="9577"/>
                  <a:pt x="371" y="6900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38100" cap="rnd">
            <a:solidFill>
              <a:schemeClr val="accent2"/>
            </a:solidFill>
            <a:round/>
            <a:extLst>
              <a:ext uri="{C807C97D-BFC1-408E-A445-0C87EB9F89A2}">
                <ask:lineSketchStyleProps xmlns=""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4" descr="A chart of cartoon animals&#10;&#10;Description automatically generated">
            <a:extLst>
              <a:ext uri="{FF2B5EF4-FFF2-40B4-BE49-F238E27FC236}">
                <a16:creationId xmlns:a16="http://schemas.microsoft.com/office/drawing/2014/main" id="{140656E2-75AA-FCA0-084E-AA3B45B89B9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54296" y="899187"/>
            <a:ext cx="7214616" cy="5032194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5894E57B-D0E6-92E4-70B0-39DA5CE282B0}"/>
              </a:ext>
            </a:extLst>
          </p:cNvPr>
          <p:cNvSpPr txBox="1"/>
          <p:nvPr/>
        </p:nvSpPr>
        <p:spPr>
          <a:xfrm rot="-5400000">
            <a:off x="4724400" y="3200399"/>
            <a:ext cx="2743200" cy="45720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endParaRPr lang="en-GB"/>
          </a:p>
        </p:txBody>
      </p:sp>
      <p:sp>
        <p:nvSpPr>
          <p:cNvPr id="3" name="TextBox 2"/>
          <p:cNvSpPr txBox="1"/>
          <p:nvPr/>
        </p:nvSpPr>
        <p:spPr>
          <a:xfrm>
            <a:off x="424873" y="332509"/>
            <a:ext cx="111021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omic Sans MS"/>
              </a:rPr>
              <a:t>We use a systematic synthetic scheme called </a:t>
            </a:r>
            <a:r>
              <a:rPr lang="en-GB" b="1" dirty="0">
                <a:latin typeface="Comic Sans MS"/>
              </a:rPr>
              <a:t>‘Rocket </a:t>
            </a:r>
            <a:r>
              <a:rPr lang="en-GB" b="1" dirty="0" smtClean="0">
                <a:latin typeface="Comic Sans MS"/>
              </a:rPr>
              <a:t>Phonics’. </a:t>
            </a:r>
            <a:endParaRPr lang="en-GB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4"/>
          <a:srcRect l="5853" t="12771" r="70545" b="37986"/>
          <a:stretch/>
        </p:blipFill>
        <p:spPr>
          <a:xfrm>
            <a:off x="473128" y="4721741"/>
            <a:ext cx="3574616" cy="1996682"/>
          </a:xfrm>
          <a:custGeom>
            <a:avLst/>
            <a:gdLst/>
            <a:ahLst/>
            <a:cxnLst/>
            <a:rect l="l" t="t" r="r" b="b"/>
            <a:pathLst>
              <a:path w="4221597" h="4303912">
                <a:moveTo>
                  <a:pt x="126986" y="0"/>
                </a:moveTo>
                <a:lnTo>
                  <a:pt x="4094611" y="0"/>
                </a:lnTo>
                <a:cubicBezTo>
                  <a:pt x="4164743" y="0"/>
                  <a:pt x="4221597" y="56854"/>
                  <a:pt x="4221597" y="126986"/>
                </a:cubicBezTo>
                <a:lnTo>
                  <a:pt x="4221597" y="4176926"/>
                </a:lnTo>
                <a:cubicBezTo>
                  <a:pt x="4221597" y="4247058"/>
                  <a:pt x="4164743" y="4303912"/>
                  <a:pt x="4094611" y="4303912"/>
                </a:cubicBezTo>
                <a:lnTo>
                  <a:pt x="126986" y="4303912"/>
                </a:lnTo>
                <a:cubicBezTo>
                  <a:pt x="56854" y="4303912"/>
                  <a:pt x="0" y="4247058"/>
                  <a:pt x="0" y="4176926"/>
                </a:cubicBezTo>
                <a:lnTo>
                  <a:pt x="0" y="126986"/>
                </a:lnTo>
                <a:cubicBezTo>
                  <a:pt x="0" y="56854"/>
                  <a:pt x="56854" y="0"/>
                  <a:pt x="126986" y="0"/>
                </a:cubicBezTo>
                <a:close/>
              </a:path>
            </a:pathLst>
          </a:custGeom>
        </p:spPr>
      </p:pic>
      <p:sp>
        <p:nvSpPr>
          <p:cNvPr id="7" name="TextBox 6"/>
          <p:cNvSpPr txBox="1"/>
          <p:nvPr/>
        </p:nvSpPr>
        <p:spPr>
          <a:xfrm>
            <a:off x="4185174" y="6032949"/>
            <a:ext cx="782116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latin typeface="Comic Sans MS" panose="030F0702030302020204" pitchFamily="66" charset="0"/>
              </a:rPr>
              <a:t>Rocket phonics uses </a:t>
            </a:r>
            <a:r>
              <a:rPr lang="en-US" dirty="0">
                <a:latin typeface="Comic Sans MS" panose="030F0702030302020204" pitchFamily="66" charset="0"/>
              </a:rPr>
              <a:t>a mnemonic system </a:t>
            </a:r>
            <a:r>
              <a:rPr lang="en-US" dirty="0" smtClean="0">
                <a:latin typeface="Comic Sans MS" panose="030F0702030302020204" pitchFamily="66" charset="0"/>
              </a:rPr>
              <a:t>to </a:t>
            </a:r>
            <a:r>
              <a:rPr lang="en-US" dirty="0">
                <a:latin typeface="Comic Sans MS" panose="030F0702030302020204" pitchFamily="66" charset="0"/>
              </a:rPr>
              <a:t>help children to remember letter-sound correspondences</a:t>
            </a:r>
            <a:r>
              <a:rPr lang="en-US" dirty="0" smtClean="0">
                <a:latin typeface="Comic Sans MS" panose="030F0702030302020204" pitchFamily="66" charset="0"/>
              </a:rPr>
              <a:t>. E.g. ‘m as in mouse’</a:t>
            </a:r>
            <a:endParaRPr lang="en-US" dirty="0">
              <a:latin typeface="Comic Sans MS" panose="030F0702030302020204" pitchFamily="66" charset="0"/>
            </a:endParaRPr>
          </a:p>
          <a:p>
            <a:endParaRPr lang="en-GB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760976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665DBBEF-238B-476B-96AB-8AAC3224ECEA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431BBA1E-06FE-AC37-D773-E0792C02131D}"/>
              </a:ext>
            </a:extLst>
          </p:cNvPr>
          <p:cNvSpPr txBox="1">
            <a:spLocks/>
          </p:cNvSpPr>
          <p:nvPr/>
        </p:nvSpPr>
        <p:spPr>
          <a:xfrm>
            <a:off x="638882" y="639193"/>
            <a:ext cx="4033302" cy="3573516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spcAft>
                <a:spcPts val="600"/>
              </a:spcAft>
            </a:pPr>
            <a:r>
              <a:rPr lang="en-US" sz="5400" kern="1200">
                <a:latin typeface="Comic Sans MS"/>
              </a:rPr>
              <a:t>Graphemes we teach in Reception</a:t>
            </a:r>
          </a:p>
        </p:txBody>
      </p:sp>
      <p:sp>
        <p:nvSpPr>
          <p:cNvPr id="13" name="sketch line">
            <a:extLst>
              <a:ext uri="{FF2B5EF4-FFF2-40B4-BE49-F238E27FC236}">
                <a16:creationId xmlns:a16="http://schemas.microsoft.com/office/drawing/2014/main" id="{3FCFB1DE-0B7E-48CC-BA90-B2AB0889F9D6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3278" y="4409267"/>
            <a:ext cx="3255095" cy="18288"/>
          </a:xfrm>
          <a:custGeom>
            <a:avLst/>
            <a:gdLst>
              <a:gd name="connsiteX0" fmla="*/ 0 w 3255095"/>
              <a:gd name="connsiteY0" fmla="*/ 0 h 18288"/>
              <a:gd name="connsiteX1" fmla="*/ 618468 w 3255095"/>
              <a:gd name="connsiteY1" fmla="*/ 0 h 18288"/>
              <a:gd name="connsiteX2" fmla="*/ 1269487 w 3255095"/>
              <a:gd name="connsiteY2" fmla="*/ 0 h 18288"/>
              <a:gd name="connsiteX3" fmla="*/ 1953057 w 3255095"/>
              <a:gd name="connsiteY3" fmla="*/ 0 h 18288"/>
              <a:gd name="connsiteX4" fmla="*/ 2636627 w 3255095"/>
              <a:gd name="connsiteY4" fmla="*/ 0 h 18288"/>
              <a:gd name="connsiteX5" fmla="*/ 3255095 w 3255095"/>
              <a:gd name="connsiteY5" fmla="*/ 0 h 18288"/>
              <a:gd name="connsiteX6" fmla="*/ 3255095 w 3255095"/>
              <a:gd name="connsiteY6" fmla="*/ 18288 h 18288"/>
              <a:gd name="connsiteX7" fmla="*/ 2538974 w 3255095"/>
              <a:gd name="connsiteY7" fmla="*/ 18288 h 18288"/>
              <a:gd name="connsiteX8" fmla="*/ 1822853 w 3255095"/>
              <a:gd name="connsiteY8" fmla="*/ 18288 h 18288"/>
              <a:gd name="connsiteX9" fmla="*/ 1171834 w 3255095"/>
              <a:gd name="connsiteY9" fmla="*/ 18288 h 18288"/>
              <a:gd name="connsiteX10" fmla="*/ 0 w 3255095"/>
              <a:gd name="connsiteY10" fmla="*/ 18288 h 18288"/>
              <a:gd name="connsiteX11" fmla="*/ 0 w 3255095"/>
              <a:gd name="connsiteY11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3255095" h="18288" fill="none" extrusionOk="0">
                <a:moveTo>
                  <a:pt x="0" y="0"/>
                </a:moveTo>
                <a:cubicBezTo>
                  <a:pt x="240201" y="-22123"/>
                  <a:pt x="462021" y="-19623"/>
                  <a:pt x="618468" y="0"/>
                </a:cubicBezTo>
                <a:cubicBezTo>
                  <a:pt x="774915" y="19623"/>
                  <a:pt x="974734" y="2035"/>
                  <a:pt x="1269487" y="0"/>
                </a:cubicBezTo>
                <a:cubicBezTo>
                  <a:pt x="1564240" y="-2035"/>
                  <a:pt x="1733579" y="10639"/>
                  <a:pt x="1953057" y="0"/>
                </a:cubicBezTo>
                <a:cubicBezTo>
                  <a:pt x="2172535" y="-10639"/>
                  <a:pt x="2453962" y="14018"/>
                  <a:pt x="2636627" y="0"/>
                </a:cubicBezTo>
                <a:cubicBezTo>
                  <a:pt x="2819292" y="-14018"/>
                  <a:pt x="3121375" y="5399"/>
                  <a:pt x="3255095" y="0"/>
                </a:cubicBezTo>
                <a:cubicBezTo>
                  <a:pt x="3254386" y="8157"/>
                  <a:pt x="3254682" y="12125"/>
                  <a:pt x="3255095" y="18288"/>
                </a:cubicBezTo>
                <a:cubicBezTo>
                  <a:pt x="3088545" y="23203"/>
                  <a:pt x="2687475" y="7419"/>
                  <a:pt x="2538974" y="18288"/>
                </a:cubicBezTo>
                <a:cubicBezTo>
                  <a:pt x="2390473" y="29157"/>
                  <a:pt x="2137381" y="-8959"/>
                  <a:pt x="1822853" y="18288"/>
                </a:cubicBezTo>
                <a:cubicBezTo>
                  <a:pt x="1508325" y="45535"/>
                  <a:pt x="1466437" y="20385"/>
                  <a:pt x="1171834" y="18288"/>
                </a:cubicBezTo>
                <a:cubicBezTo>
                  <a:pt x="877231" y="16191"/>
                  <a:pt x="561097" y="37643"/>
                  <a:pt x="0" y="18288"/>
                </a:cubicBezTo>
                <a:cubicBezTo>
                  <a:pt x="-46" y="12483"/>
                  <a:pt x="-203" y="6491"/>
                  <a:pt x="0" y="0"/>
                </a:cubicBezTo>
                <a:close/>
              </a:path>
              <a:path w="3255095" h="18288" stroke="0" extrusionOk="0">
                <a:moveTo>
                  <a:pt x="0" y="0"/>
                </a:moveTo>
                <a:cubicBezTo>
                  <a:pt x="291965" y="19429"/>
                  <a:pt x="363155" y="8568"/>
                  <a:pt x="618468" y="0"/>
                </a:cubicBezTo>
                <a:cubicBezTo>
                  <a:pt x="873781" y="-8568"/>
                  <a:pt x="904459" y="-19505"/>
                  <a:pt x="1171834" y="0"/>
                </a:cubicBezTo>
                <a:cubicBezTo>
                  <a:pt x="1439209" y="19505"/>
                  <a:pt x="1744369" y="9790"/>
                  <a:pt x="1887955" y="0"/>
                </a:cubicBezTo>
                <a:cubicBezTo>
                  <a:pt x="2031541" y="-9790"/>
                  <a:pt x="2346378" y="21240"/>
                  <a:pt x="2506423" y="0"/>
                </a:cubicBezTo>
                <a:cubicBezTo>
                  <a:pt x="2666468" y="-21240"/>
                  <a:pt x="2990257" y="30414"/>
                  <a:pt x="3255095" y="0"/>
                </a:cubicBezTo>
                <a:cubicBezTo>
                  <a:pt x="3254831" y="4493"/>
                  <a:pt x="3255479" y="9472"/>
                  <a:pt x="3255095" y="18288"/>
                </a:cubicBezTo>
                <a:cubicBezTo>
                  <a:pt x="3120743" y="16690"/>
                  <a:pt x="2759628" y="42462"/>
                  <a:pt x="2604076" y="18288"/>
                </a:cubicBezTo>
                <a:cubicBezTo>
                  <a:pt x="2448524" y="-5886"/>
                  <a:pt x="2184336" y="19599"/>
                  <a:pt x="1887955" y="18288"/>
                </a:cubicBezTo>
                <a:cubicBezTo>
                  <a:pt x="1591574" y="16977"/>
                  <a:pt x="1548845" y="6870"/>
                  <a:pt x="1334589" y="18288"/>
                </a:cubicBezTo>
                <a:cubicBezTo>
                  <a:pt x="1120333" y="29706"/>
                  <a:pt x="996014" y="9662"/>
                  <a:pt x="683570" y="18288"/>
                </a:cubicBezTo>
                <a:cubicBezTo>
                  <a:pt x="371126" y="26914"/>
                  <a:pt x="198687" y="16167"/>
                  <a:pt x="0" y="18288"/>
                </a:cubicBezTo>
                <a:cubicBezTo>
                  <a:pt x="843" y="9577"/>
                  <a:pt x="371" y="6900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38100" cap="rnd">
            <a:solidFill>
              <a:schemeClr val="accent2"/>
            </a:solidFill>
            <a:round/>
            <a:extLst>
              <a:ext uri="{C807C97D-BFC1-408E-A445-0C87EB9F89A2}">
                <ask:lineSketchStyleProps xmlns=""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4" descr="A chart of pictures and words&#10;&#10;Description automatically generated">
            <a:extLst>
              <a:ext uri="{FF2B5EF4-FFF2-40B4-BE49-F238E27FC236}">
                <a16:creationId xmlns:a16="http://schemas.microsoft.com/office/drawing/2014/main" id="{555D414B-B549-9AD2-9E1C-D160C1582BF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654296" y="989369"/>
            <a:ext cx="7214616" cy="48518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59085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6834" y="1153572"/>
            <a:ext cx="3200400" cy="4461163"/>
          </a:xfrm>
        </p:spPr>
        <p:txBody>
          <a:bodyPr>
            <a:normAutofit/>
          </a:bodyPr>
          <a:lstStyle/>
          <a:p>
            <a:r>
              <a:rPr lang="en-GB">
                <a:solidFill>
                  <a:srgbClr val="FFFFFF"/>
                </a:solidFill>
                <a:latin typeface="Comic Sans MS" panose="030F0702030302020204" pitchFamily="66" charset="0"/>
              </a:rPr>
              <a:t>Blending for reading</a:t>
            </a: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344365" y="336701"/>
            <a:ext cx="6906491" cy="5585619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en-GB" dirty="0">
                <a:latin typeface="Comic Sans MS"/>
              </a:rPr>
              <a:t>First children need to recognise the </a:t>
            </a:r>
            <a:r>
              <a:rPr lang="en-GB" dirty="0" smtClean="0">
                <a:latin typeface="Comic Sans MS"/>
              </a:rPr>
              <a:t>graphemes* </a:t>
            </a:r>
            <a:r>
              <a:rPr lang="en-GB" dirty="0">
                <a:latin typeface="Comic Sans MS"/>
              </a:rPr>
              <a:t>in a written word</a:t>
            </a:r>
            <a:endParaRPr lang="en-US" dirty="0">
              <a:latin typeface="Comic Sans MS"/>
            </a:endParaRPr>
          </a:p>
          <a:p>
            <a:pPr marL="0" indent="0">
              <a:buNone/>
            </a:pPr>
            <a:r>
              <a:rPr lang="en-GB" dirty="0">
                <a:latin typeface="Comic Sans MS"/>
              </a:rPr>
              <a:t>e.g. cup</a:t>
            </a:r>
          </a:p>
          <a:p>
            <a:pPr marL="0" indent="0">
              <a:buNone/>
            </a:pPr>
            <a:endParaRPr lang="en-GB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dirty="0">
                <a:latin typeface="Comic Sans MS"/>
              </a:rPr>
              <a:t>Then children need to blend them in the order in which they are written to pronounce the word ‘cup’</a:t>
            </a:r>
          </a:p>
          <a:p>
            <a:pPr marL="0" indent="0">
              <a:buNone/>
            </a:pPr>
            <a:endParaRPr lang="en-GB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4344365" y="5388441"/>
            <a:ext cx="6096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dirty="0" smtClean="0">
                <a:latin typeface="Comic Sans MS"/>
              </a:rPr>
              <a:t>*A</a:t>
            </a:r>
            <a:r>
              <a:rPr lang="en-GB" dirty="0" smtClean="0">
                <a:solidFill>
                  <a:srgbClr val="FF0000"/>
                </a:solidFill>
                <a:latin typeface="Comic Sans MS"/>
              </a:rPr>
              <a:t> </a:t>
            </a:r>
            <a:r>
              <a:rPr lang="en-GB" dirty="0">
                <a:solidFill>
                  <a:srgbClr val="FF0000"/>
                </a:solidFill>
                <a:latin typeface="Comic Sans MS"/>
              </a:rPr>
              <a:t>grapheme</a:t>
            </a:r>
            <a:r>
              <a:rPr lang="en-GB" dirty="0">
                <a:latin typeface="Comic Sans MS"/>
              </a:rPr>
              <a:t> – These are the letters that represent the phoneme (sound). </a:t>
            </a:r>
            <a:endParaRPr lang="en-GB" dirty="0" smtClean="0">
              <a:latin typeface="Comic Sans MS"/>
            </a:endParaRPr>
          </a:p>
          <a:p>
            <a:r>
              <a:rPr lang="en-GB" dirty="0" smtClean="0">
                <a:latin typeface="Comic Sans MS"/>
              </a:rPr>
              <a:t>A </a:t>
            </a:r>
            <a:r>
              <a:rPr lang="en-GB" u="sng" dirty="0" smtClean="0">
                <a:latin typeface="Comic Sans MS"/>
              </a:rPr>
              <a:t>grapheme</a:t>
            </a:r>
            <a:r>
              <a:rPr lang="en-GB" dirty="0" smtClean="0">
                <a:latin typeface="Comic Sans MS"/>
              </a:rPr>
              <a:t> you </a:t>
            </a:r>
            <a:r>
              <a:rPr lang="en-GB" u="sng" dirty="0" smtClean="0">
                <a:latin typeface="Comic Sans MS"/>
              </a:rPr>
              <a:t>see</a:t>
            </a:r>
            <a:endParaRPr lang="en-GB" u="sng" dirty="0">
              <a:latin typeface="Comic Sans MS" panose="030F0702030302020204" pitchFamily="66" charset="0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"/>
          <a:srcRect l="60535" t="45361" r="14204" b="26185"/>
          <a:stretch/>
        </p:blipFill>
        <p:spPr>
          <a:xfrm>
            <a:off x="10083606" y="5515104"/>
            <a:ext cx="1175990" cy="1183352"/>
          </a:xfrm>
          <a:custGeom>
            <a:avLst/>
            <a:gdLst/>
            <a:ahLst/>
            <a:cxnLst/>
            <a:rect l="l" t="t" r="r" b="b"/>
            <a:pathLst>
              <a:path w="4221597" h="4303912">
                <a:moveTo>
                  <a:pt x="126986" y="0"/>
                </a:moveTo>
                <a:lnTo>
                  <a:pt x="4094611" y="0"/>
                </a:lnTo>
                <a:cubicBezTo>
                  <a:pt x="4164743" y="0"/>
                  <a:pt x="4221597" y="56854"/>
                  <a:pt x="4221597" y="126986"/>
                </a:cubicBezTo>
                <a:lnTo>
                  <a:pt x="4221597" y="4176926"/>
                </a:lnTo>
                <a:cubicBezTo>
                  <a:pt x="4221597" y="4247058"/>
                  <a:pt x="4164743" y="4303912"/>
                  <a:pt x="4094611" y="4303912"/>
                </a:cubicBezTo>
                <a:lnTo>
                  <a:pt x="126986" y="4303912"/>
                </a:lnTo>
                <a:cubicBezTo>
                  <a:pt x="56854" y="4303912"/>
                  <a:pt x="0" y="4247058"/>
                  <a:pt x="0" y="4176926"/>
                </a:cubicBezTo>
                <a:lnTo>
                  <a:pt x="0" y="126986"/>
                </a:lnTo>
                <a:cubicBezTo>
                  <a:pt x="0" y="56854"/>
                  <a:pt x="56854" y="0"/>
                  <a:pt x="126986" y="0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17080503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32609" y="1552247"/>
            <a:ext cx="10515600" cy="4351338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16600" dirty="0">
                <a:latin typeface="Comic Sans MS" panose="030F0702030302020204" pitchFamily="66" charset="0"/>
              </a:rPr>
              <a:t>c</a:t>
            </a:r>
            <a:r>
              <a:rPr lang="en-GB" sz="16600" dirty="0" smtClean="0">
                <a:latin typeface="Comic Sans MS" panose="030F0702030302020204" pitchFamily="66" charset="0"/>
              </a:rPr>
              <a:t> u p</a:t>
            </a:r>
            <a:endParaRPr lang="en-GB" sz="16600" dirty="0">
              <a:latin typeface="Comic Sans MS" panose="030F0702030302020204" pitchFamily="66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809188" y="5005633"/>
            <a:ext cx="1046375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Comic Sans MS" panose="030F0702030302020204" pitchFamily="66" charset="0"/>
              </a:rPr>
              <a:t>Encourage your child to point under each grapheme (c-u-p)</a:t>
            </a:r>
          </a:p>
          <a:p>
            <a:r>
              <a:rPr lang="en-GB" dirty="0" smtClean="0">
                <a:latin typeface="Comic Sans MS" panose="030F0702030302020204" pitchFamily="66" charset="0"/>
              </a:rPr>
              <a:t>Then swipe underneath to blend.</a:t>
            </a:r>
            <a:endParaRPr lang="en-GB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3259036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6834" y="1153572"/>
            <a:ext cx="3200400" cy="4461163"/>
          </a:xfrm>
        </p:spPr>
        <p:txBody>
          <a:bodyPr>
            <a:normAutofit/>
          </a:bodyPr>
          <a:lstStyle/>
          <a:p>
            <a:r>
              <a:rPr lang="en-GB" sz="4100">
                <a:solidFill>
                  <a:srgbClr val="FFFFFF"/>
                </a:solidFill>
                <a:latin typeface="Comic Sans MS" panose="030F0702030302020204" pitchFamily="66" charset="0"/>
              </a:rPr>
              <a:t>Segmenting for spelling</a:t>
            </a: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33572" y="792627"/>
            <a:ext cx="6906491" cy="5585619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sz="2200" dirty="0">
                <a:latin typeface="Comic Sans MS"/>
              </a:rPr>
              <a:t>To spell a word, we need to be able to identify the individual sounds in the spoken word </a:t>
            </a:r>
            <a:endParaRPr lang="en-GB" sz="22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sz="2200" dirty="0">
                <a:latin typeface="Comic Sans MS"/>
              </a:rPr>
              <a:t>   E.g. dog </a:t>
            </a:r>
            <a:r>
              <a:rPr lang="en-GB" sz="2200" dirty="0">
                <a:latin typeface="Comic Sans MS"/>
                <a:sym typeface="Wingdings" panose="05000000000000000000" pitchFamily="2" charset="2"/>
              </a:rPr>
              <a:t> d-o-g</a:t>
            </a:r>
            <a:endParaRPr lang="en-GB" sz="2200" dirty="0">
              <a:latin typeface="Comic Sans MS"/>
            </a:endParaRPr>
          </a:p>
          <a:p>
            <a:endParaRPr lang="en-GB" sz="2200" dirty="0">
              <a:latin typeface="Comic Sans MS" panose="030F0702030302020204" pitchFamily="66" charset="0"/>
              <a:sym typeface="Wingdings" panose="05000000000000000000" pitchFamily="2" charset="2"/>
            </a:endParaRPr>
          </a:p>
          <a:p>
            <a:pPr marL="0" indent="0">
              <a:buNone/>
              <a:defRPr/>
            </a:pPr>
            <a:r>
              <a:rPr lang="en-GB" sz="2200" b="1" u="sng" dirty="0" smtClean="0">
                <a:latin typeface="Comic Sans MS"/>
              </a:rPr>
              <a:t>Phonics </a:t>
            </a:r>
            <a:r>
              <a:rPr lang="en-GB" sz="2200" b="1" u="sng" dirty="0">
                <a:latin typeface="Comic Sans MS"/>
              </a:rPr>
              <a:t>Fingers</a:t>
            </a:r>
            <a:endParaRPr lang="en-GB" sz="2200" dirty="0">
              <a:latin typeface="Comic Sans MS"/>
            </a:endParaRPr>
          </a:p>
          <a:p>
            <a:pPr marL="0" indent="0">
              <a:buNone/>
              <a:defRPr/>
            </a:pPr>
            <a:r>
              <a:rPr lang="en-GB" sz="2200" dirty="0">
                <a:latin typeface="Comic Sans MS"/>
              </a:rPr>
              <a:t>We use the left hand (palm facing) to tally sounds from the thumb across the fingers to work out how many sounds can be heard in a word before attempting to write it.</a:t>
            </a:r>
            <a:endParaRPr lang="en-GB" sz="22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sz="2200" i="1" dirty="0">
              <a:latin typeface="Comic Sans MS" panose="030F0702030302020204" pitchFamily="66" charset="0"/>
            </a:endParaRPr>
          </a:p>
          <a:p>
            <a:pPr marL="0" indent="0">
              <a:buNone/>
              <a:defRPr/>
            </a:pPr>
            <a:endParaRPr lang="en-GB" sz="2200" dirty="0">
              <a:latin typeface="Comic Sans MS" panose="030F0702030302020204" pitchFamily="66" charset="0"/>
            </a:endParaRPr>
          </a:p>
        </p:txBody>
      </p:sp>
      <p:pic>
        <p:nvPicPr>
          <p:cNvPr id="5" name="Picture 5" descr="A close up of black text&#10;&#10;Description automatically generated">
            <a:extLst>
              <a:ext uri="{FF2B5EF4-FFF2-40B4-BE49-F238E27FC236}">
                <a16:creationId xmlns:a16="http://schemas.microsoft.com/office/drawing/2014/main" id="{B2253CD7-AC5D-B4D8-2354-C92988767FE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78063" r="5138" b="-3960"/>
          <a:stretch/>
        </p:blipFill>
        <p:spPr>
          <a:xfrm>
            <a:off x="10992930" y="5466257"/>
            <a:ext cx="919675" cy="11448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19947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6834" y="1153572"/>
            <a:ext cx="3200400" cy="4461163"/>
          </a:xfrm>
        </p:spPr>
        <p:txBody>
          <a:bodyPr>
            <a:normAutofit/>
          </a:bodyPr>
          <a:lstStyle/>
          <a:p>
            <a:r>
              <a:rPr lang="en-GB" sz="4100">
                <a:solidFill>
                  <a:srgbClr val="FFFFFF"/>
                </a:solidFill>
                <a:latin typeface="Comic Sans MS" panose="030F0702030302020204" pitchFamily="66" charset="0"/>
              </a:rPr>
              <a:t>Segmenting activity</a:t>
            </a: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Content Placeholder 2"/>
          <p:cNvSpPr>
            <a:spLocks noGrp="1"/>
          </p:cNvSpPr>
          <p:nvPr>
            <p:ph idx="1"/>
          </p:nvPr>
        </p:nvSpPr>
        <p:spPr>
          <a:xfrm>
            <a:off x="4447308" y="591344"/>
            <a:ext cx="6906491" cy="5585619"/>
          </a:xfrm>
        </p:spPr>
        <p:txBody>
          <a:bodyPr anchor="ctr">
            <a:normAutofit/>
          </a:bodyPr>
          <a:lstStyle/>
          <a:p>
            <a:endParaRPr lang="en-GB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dirty="0">
                <a:latin typeface="Comic Sans MS" panose="030F0702030302020204" pitchFamily="66" charset="0"/>
              </a:rPr>
              <a:t>Using phonics fingers, can you say how many phonemes are in each word?</a:t>
            </a:r>
          </a:p>
          <a:p>
            <a:r>
              <a:rPr lang="en-GB" dirty="0" smtClean="0">
                <a:latin typeface="Comic Sans MS" panose="030F0702030302020204" pitchFamily="66" charset="0"/>
              </a:rPr>
              <a:t>cat</a:t>
            </a:r>
          </a:p>
          <a:p>
            <a:r>
              <a:rPr lang="en-GB" dirty="0" smtClean="0">
                <a:latin typeface="Comic Sans MS" panose="030F0702030302020204" pitchFamily="66" charset="0"/>
              </a:rPr>
              <a:t>dress</a:t>
            </a:r>
            <a:endParaRPr lang="en-GB" dirty="0">
              <a:latin typeface="Comic Sans MS" panose="030F0702030302020204" pitchFamily="66" charset="0"/>
            </a:endParaRPr>
          </a:p>
          <a:p>
            <a:r>
              <a:rPr lang="en-GB" dirty="0">
                <a:latin typeface="Comic Sans MS" panose="030F0702030302020204" pitchFamily="66" charset="0"/>
              </a:rPr>
              <a:t>sprint</a:t>
            </a:r>
          </a:p>
          <a:p>
            <a:pPr marL="0" indent="0">
              <a:buNone/>
            </a:pP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686834" y="5807631"/>
            <a:ext cx="265825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Comic Sans MS" panose="030F0702030302020204" pitchFamily="66" charset="0"/>
              </a:rPr>
              <a:t>Phoneme = sound</a:t>
            </a:r>
          </a:p>
          <a:p>
            <a:r>
              <a:rPr lang="en-GB" dirty="0" smtClean="0">
                <a:latin typeface="Comic Sans MS" panose="030F0702030302020204" pitchFamily="66" charset="0"/>
              </a:rPr>
              <a:t>A phoneme you hear</a:t>
            </a:r>
          </a:p>
          <a:p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"/>
          <a:srcRect l="63465" t="19931" r="23844" b="58763"/>
          <a:stretch/>
        </p:blipFill>
        <p:spPr>
          <a:xfrm>
            <a:off x="3247394" y="5324456"/>
            <a:ext cx="950701" cy="1406505"/>
          </a:xfrm>
          <a:custGeom>
            <a:avLst/>
            <a:gdLst/>
            <a:ahLst/>
            <a:cxnLst/>
            <a:rect l="l" t="t" r="r" b="b"/>
            <a:pathLst>
              <a:path w="4777381" h="5643794">
                <a:moveTo>
                  <a:pt x="143704" y="0"/>
                </a:moveTo>
                <a:lnTo>
                  <a:pt x="4633677" y="0"/>
                </a:lnTo>
                <a:cubicBezTo>
                  <a:pt x="4713043" y="0"/>
                  <a:pt x="4777381" y="64338"/>
                  <a:pt x="4777381" y="143704"/>
                </a:cubicBezTo>
                <a:lnTo>
                  <a:pt x="4777381" y="5500090"/>
                </a:lnTo>
                <a:cubicBezTo>
                  <a:pt x="4777381" y="5579456"/>
                  <a:pt x="4713043" y="5643794"/>
                  <a:pt x="4633677" y="5643794"/>
                </a:cubicBezTo>
                <a:lnTo>
                  <a:pt x="143704" y="5643794"/>
                </a:lnTo>
                <a:cubicBezTo>
                  <a:pt x="64338" y="5643794"/>
                  <a:pt x="0" y="5579456"/>
                  <a:pt x="0" y="5500090"/>
                </a:cubicBezTo>
                <a:lnTo>
                  <a:pt x="0" y="143704"/>
                </a:lnTo>
                <a:cubicBezTo>
                  <a:pt x="0" y="64338"/>
                  <a:pt x="64338" y="0"/>
                  <a:pt x="143704" y="0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19262854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6834" y="1153572"/>
            <a:ext cx="3200400" cy="4461163"/>
          </a:xfrm>
        </p:spPr>
        <p:txBody>
          <a:bodyPr>
            <a:normAutofit/>
          </a:bodyPr>
          <a:lstStyle/>
          <a:p>
            <a:r>
              <a:rPr lang="en-GB" dirty="0">
                <a:solidFill>
                  <a:srgbClr val="FFFFFF"/>
                </a:solidFill>
                <a:latin typeface="Comic Sans MS" panose="030F0702030302020204" pitchFamily="66" charset="0"/>
              </a:rPr>
              <a:t>How many phonemes are in each word?</a:t>
            </a: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47308" y="591344"/>
            <a:ext cx="7528969" cy="5585619"/>
          </a:xfrm>
        </p:spPr>
        <p:txBody>
          <a:bodyPr anchor="ctr">
            <a:normAutofit/>
          </a:bodyPr>
          <a:lstStyle/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dirty="0">
                <a:latin typeface="Comic Sans MS"/>
              </a:rPr>
              <a:t>c</a:t>
            </a:r>
            <a:r>
              <a:rPr lang="en-GB" dirty="0" smtClean="0">
                <a:latin typeface="Comic Sans MS"/>
              </a:rPr>
              <a:t>at = c – a – t                   = 3 phonemes </a:t>
            </a:r>
            <a:endParaRPr lang="en-GB" dirty="0">
              <a:latin typeface="Comic Sans MS"/>
            </a:endParaRPr>
          </a:p>
          <a:p>
            <a:r>
              <a:rPr lang="pt-BR" dirty="0">
                <a:latin typeface="Comic Sans MS"/>
              </a:rPr>
              <a:t>dress = d - r - e – ss         = 4 phonemes</a:t>
            </a:r>
          </a:p>
          <a:p>
            <a:r>
              <a:rPr lang="pt-BR" dirty="0">
                <a:latin typeface="Comic Sans MS"/>
              </a:rPr>
              <a:t>sprint = s – p – r – i – n –t  = 6 phonemes</a:t>
            </a:r>
          </a:p>
          <a:p>
            <a:pPr marL="0" indent="0">
              <a:buNone/>
            </a:pP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86834" y="5807631"/>
            <a:ext cx="265825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Phoneme = sound</a:t>
            </a:r>
          </a:p>
          <a:p>
            <a:r>
              <a:rPr lang="en-GB" dirty="0">
                <a:latin typeface="Comic Sans MS" panose="030F0702030302020204" pitchFamily="66" charset="0"/>
              </a:rPr>
              <a:t>A phoneme you hear</a:t>
            </a:r>
          </a:p>
          <a:p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2"/>
          <a:srcRect l="63465" t="19931" r="23844" b="58763"/>
          <a:stretch/>
        </p:blipFill>
        <p:spPr>
          <a:xfrm>
            <a:off x="3247394" y="5324456"/>
            <a:ext cx="950701" cy="1406505"/>
          </a:xfrm>
          <a:custGeom>
            <a:avLst/>
            <a:gdLst/>
            <a:ahLst/>
            <a:cxnLst/>
            <a:rect l="l" t="t" r="r" b="b"/>
            <a:pathLst>
              <a:path w="4777381" h="5643794">
                <a:moveTo>
                  <a:pt x="143704" y="0"/>
                </a:moveTo>
                <a:lnTo>
                  <a:pt x="4633677" y="0"/>
                </a:lnTo>
                <a:cubicBezTo>
                  <a:pt x="4713043" y="0"/>
                  <a:pt x="4777381" y="64338"/>
                  <a:pt x="4777381" y="143704"/>
                </a:cubicBezTo>
                <a:lnTo>
                  <a:pt x="4777381" y="5500090"/>
                </a:lnTo>
                <a:cubicBezTo>
                  <a:pt x="4777381" y="5579456"/>
                  <a:pt x="4713043" y="5643794"/>
                  <a:pt x="4633677" y="5643794"/>
                </a:cubicBezTo>
                <a:lnTo>
                  <a:pt x="143704" y="5643794"/>
                </a:lnTo>
                <a:cubicBezTo>
                  <a:pt x="64338" y="5643794"/>
                  <a:pt x="0" y="5579456"/>
                  <a:pt x="0" y="5500090"/>
                </a:cubicBezTo>
                <a:lnTo>
                  <a:pt x="0" y="143704"/>
                </a:lnTo>
                <a:cubicBezTo>
                  <a:pt x="0" y="64338"/>
                  <a:pt x="64338" y="0"/>
                  <a:pt x="143704" y="0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36516557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C2554CA6-288E-4202-BC52-2E5A8F0C0AED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B10BB131-AC8E-4A8E-A5D1-36260F720C3B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9189" y="1119031"/>
            <a:ext cx="4619938" cy="4619938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EAAFE11-78E4-4093-2859-65FE02A3D3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71074" y="1396686"/>
            <a:ext cx="3240506" cy="4064628"/>
          </a:xfrm>
        </p:spPr>
        <p:txBody>
          <a:bodyPr>
            <a:normAutofit/>
          </a:bodyPr>
          <a:lstStyle/>
          <a:p>
            <a:r>
              <a:rPr lang="en-GB">
                <a:solidFill>
                  <a:srgbClr val="FFFFFF"/>
                </a:solidFill>
                <a:latin typeface="Comic Sans MS"/>
                <a:cs typeface="Calibri Light"/>
              </a:rPr>
              <a:t>Supporting segmenting to write  </a:t>
            </a:r>
            <a:endParaRPr lang="en-GB">
              <a:solidFill>
                <a:srgbClr val="FFFFFF"/>
              </a:solidFill>
              <a:latin typeface="Comic Sans MS"/>
            </a:endParaRP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5B7778FC-632E-4DCA-A7CB-0D7731CCF970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9809111">
            <a:off x="8683720" y="941148"/>
            <a:ext cx="2987899" cy="2987899"/>
          </a:xfrm>
          <a:prstGeom prst="arc">
            <a:avLst>
              <a:gd name="adj1" fmla="val 15817365"/>
              <a:gd name="adj2" fmla="val 1781380"/>
            </a:avLst>
          </a:prstGeom>
          <a:ln w="127000" cap="rnd">
            <a:solidFill>
              <a:schemeClr val="accent4"/>
            </a:solidFill>
            <a:prstDash val="dash"/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FA23A907-97FB-4A8F-880A-DD77401C4296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10048" y="4780992"/>
            <a:ext cx="546100" cy="54610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64765AA-0D41-32DA-F69E-28946756396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70153" y="1526033"/>
            <a:ext cx="5536397" cy="3935281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GB">
                <a:latin typeface="Comic Sans MS"/>
                <a:cs typeface="Calibri" panose="020F0502020204030204"/>
              </a:rPr>
              <a:t>In rocket phonics we use:</a:t>
            </a:r>
            <a:endParaRPr lang="en-US"/>
          </a:p>
          <a:p>
            <a:pPr marL="457200" indent="-457200"/>
            <a:r>
              <a:rPr lang="en-GB">
                <a:latin typeface="Comic Sans MS"/>
                <a:cs typeface="Calibri" panose="020F0502020204030204"/>
              </a:rPr>
              <a:t>Phonics fingers</a:t>
            </a:r>
            <a:endParaRPr lang="en-GB">
              <a:latin typeface="Calibri" panose="020F0502020204030204"/>
              <a:cs typeface="Calibri" panose="020F0502020204030204"/>
            </a:endParaRPr>
          </a:p>
          <a:p>
            <a:pPr marL="457200" indent="-457200"/>
            <a:r>
              <a:rPr lang="en-GB">
                <a:latin typeface="Comic Sans MS"/>
                <a:cs typeface="Calibri" panose="020F0502020204030204"/>
              </a:rPr>
              <a:t>Phonics dashes </a:t>
            </a:r>
            <a:endParaRPr lang="en-GB">
              <a:cs typeface="Calibri" panose="020F0502020204030204"/>
            </a:endParaRPr>
          </a:p>
        </p:txBody>
      </p:sp>
      <p:pic>
        <p:nvPicPr>
          <p:cNvPr id="4" name="Picture 4" descr="A white page with a cartoon ant and a faucet&#10;&#10;Description automatically generated">
            <a:extLst>
              <a:ext uri="{FF2B5EF4-FFF2-40B4-BE49-F238E27FC236}">
                <a16:creationId xmlns:a16="http://schemas.microsoft.com/office/drawing/2014/main" id="{A0DD5267-C205-3CA0-CD7B-9821A5F94EE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63492" y="3549442"/>
            <a:ext cx="4336472" cy="23024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77553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6834" y="1153572"/>
            <a:ext cx="3200400" cy="4461163"/>
          </a:xfrm>
        </p:spPr>
        <p:txBody>
          <a:bodyPr>
            <a:normAutofit/>
          </a:bodyPr>
          <a:lstStyle/>
          <a:p>
            <a:r>
              <a:rPr lang="en-GB">
                <a:solidFill>
                  <a:srgbClr val="FFFFFF"/>
                </a:solidFill>
                <a:latin typeface="Comic Sans MS" panose="030F0702030302020204" pitchFamily="66" charset="0"/>
              </a:rPr>
              <a:t>Common Exception Words</a:t>
            </a: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47308" y="591344"/>
            <a:ext cx="6906491" cy="5585619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en-GB" sz="2200">
                <a:latin typeface="Comic Sans MS"/>
              </a:rPr>
              <a:t>Alongside the teaching of phonics, we cover </a:t>
            </a:r>
            <a:r>
              <a:rPr lang="en-GB" sz="2200">
                <a:solidFill>
                  <a:srgbClr val="FF0000"/>
                </a:solidFill>
                <a:latin typeface="Comic Sans MS"/>
              </a:rPr>
              <a:t>Common Exception Words (CEWs). </a:t>
            </a:r>
            <a:r>
              <a:rPr lang="en-GB" sz="2200">
                <a:latin typeface="Comic Sans MS"/>
              </a:rPr>
              <a:t>They are taught as whole words and need to be recognised by sight. </a:t>
            </a:r>
            <a:endParaRPr lang="en-GB"/>
          </a:p>
          <a:p>
            <a:pPr marL="0" indent="0">
              <a:buNone/>
            </a:pPr>
            <a:endParaRPr lang="en-GB" sz="220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sz="2200">
                <a:latin typeface="Comic Sans MS"/>
              </a:rPr>
              <a:t>Many of these words are not phonically decodable</a:t>
            </a:r>
          </a:p>
          <a:p>
            <a:r>
              <a:rPr lang="en-GB" sz="2200">
                <a:latin typeface="Comic Sans MS"/>
              </a:rPr>
              <a:t>e.g. was, the, I</a:t>
            </a:r>
          </a:p>
          <a:p>
            <a:pPr marL="0" indent="0">
              <a:buNone/>
            </a:pPr>
            <a:endParaRPr lang="en-GB" sz="220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sz="2200" dirty="0">
                <a:latin typeface="Comic Sans MS"/>
              </a:rPr>
              <a:t>•Some are ‘tricky’ to start with but will become decodable once they have learned the harder GPCs (Grapheme Phoneme Correspondences)</a:t>
            </a:r>
          </a:p>
          <a:p>
            <a:endParaRPr lang="en-GB" sz="2200">
              <a:latin typeface="Comic Sans MS"/>
            </a:endParaRPr>
          </a:p>
          <a:p>
            <a:r>
              <a:rPr lang="en-GB" sz="2200">
                <a:latin typeface="Comic Sans MS"/>
              </a:rPr>
              <a:t>e.g.    out,  there</a:t>
            </a:r>
          </a:p>
        </p:txBody>
      </p:sp>
    </p:spTree>
    <p:extLst>
      <p:ext uri="{BB962C8B-B14F-4D97-AF65-F5344CB8AC3E}">
        <p14:creationId xmlns:p14="http://schemas.microsoft.com/office/powerpoint/2010/main" val="30199447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6930" y="365125"/>
            <a:ext cx="8105775" cy="566737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8984889" y="2341582"/>
            <a:ext cx="2216727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solidFill>
                  <a:srgbClr val="0070C0"/>
                </a:solidFill>
                <a:latin typeface="Comic Sans MS" panose="030F0702030302020204" pitchFamily="66" charset="0"/>
              </a:rPr>
              <a:t>Something that often holds a child back from becoming a fluent reader, is their common exception words </a:t>
            </a:r>
            <a:r>
              <a:rPr lang="en-GB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recognition. Please </a:t>
            </a:r>
            <a:r>
              <a:rPr lang="en-GB" dirty="0">
                <a:solidFill>
                  <a:srgbClr val="0070C0"/>
                </a:solidFill>
                <a:latin typeface="Comic Sans MS" panose="030F0702030302020204" pitchFamily="66" charset="0"/>
              </a:rPr>
              <a:t>help your child become confident at reading these: </a:t>
            </a:r>
            <a:r>
              <a:rPr lang="en-GB" dirty="0">
                <a:solidFill>
                  <a:srgbClr val="00B050"/>
                </a:solidFill>
                <a:latin typeface="Comic Sans MS" panose="030F0702030302020204" pitchFamily="66" charset="0"/>
              </a:rPr>
              <a:t>I, the, to, go, no, into  </a:t>
            </a:r>
          </a:p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6" name="Picture 5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32705" y="419893"/>
            <a:ext cx="2363502" cy="17867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17697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6834" y="1153572"/>
            <a:ext cx="3200400" cy="4461163"/>
          </a:xfrm>
        </p:spPr>
        <p:txBody>
          <a:bodyPr>
            <a:normAutofit/>
          </a:bodyPr>
          <a:lstStyle/>
          <a:p>
            <a:r>
              <a:rPr lang="en-GB" dirty="0">
                <a:solidFill>
                  <a:schemeClr val="bg1"/>
                </a:solidFill>
                <a:latin typeface="Comic Sans MS" panose="030F0702030302020204" pitchFamily="66" charset="0"/>
              </a:rPr>
              <a:t>Autumn 1</a:t>
            </a: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06611" y="2417825"/>
            <a:ext cx="6246150" cy="2571547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en-GB" dirty="0">
                <a:latin typeface="Comic Sans MS" panose="030F0702030302020204" pitchFamily="66" charset="0"/>
              </a:rPr>
              <a:t>Our aim is for children to be able to do the following by the end of Autumn </a:t>
            </a:r>
            <a:r>
              <a:rPr lang="en-GB" dirty="0" smtClean="0">
                <a:latin typeface="Comic Sans MS" panose="030F0702030302020204" pitchFamily="66" charset="0"/>
              </a:rPr>
              <a:t>1.</a:t>
            </a:r>
          </a:p>
          <a:p>
            <a:pPr marL="0" indent="0">
              <a:buNone/>
            </a:pPr>
            <a:endParaRPr lang="en-GB" sz="20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sz="2200" dirty="0">
              <a:latin typeface="Comic Sans MS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2386" y="4497196"/>
            <a:ext cx="11747684" cy="207937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516817" y="472619"/>
            <a:ext cx="1592567" cy="38904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42753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6834" y="1153572"/>
            <a:ext cx="3200400" cy="4461163"/>
          </a:xfrm>
        </p:spPr>
        <p:txBody>
          <a:bodyPr>
            <a:normAutofit/>
          </a:bodyPr>
          <a:lstStyle/>
          <a:p>
            <a:r>
              <a:rPr lang="en-GB" dirty="0" smtClean="0">
                <a:solidFill>
                  <a:srgbClr val="FFFFFF"/>
                </a:solidFill>
                <a:latin typeface="Comic Sans MS" panose="030F0702030302020204" pitchFamily="66" charset="0"/>
              </a:rPr>
              <a:t>Daily Phonics</a:t>
            </a:r>
            <a:endParaRPr lang="en-GB" dirty="0">
              <a:solidFill>
                <a:srgbClr val="FFFFFF"/>
              </a:solidFill>
              <a:latin typeface="Comic Sans MS" panose="030F0702030302020204" pitchFamily="66" charset="0"/>
            </a:endParaRP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47308" y="591344"/>
            <a:ext cx="6906491" cy="5585619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en-GB" sz="2000" dirty="0">
                <a:latin typeface="Comic Sans MS"/>
              </a:rPr>
              <a:t>15 minutes phonics input </a:t>
            </a:r>
            <a:r>
              <a:rPr lang="en-GB" sz="1400" dirty="0">
                <a:latin typeface="Comic Sans MS"/>
              </a:rPr>
              <a:t>(Revise, teach, practise and apply)</a:t>
            </a:r>
            <a:endParaRPr lang="en-GB" sz="14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sz="2000" dirty="0">
                <a:latin typeface="Comic Sans MS"/>
              </a:rPr>
              <a:t>15 minutes Pupil Practice Booklet</a:t>
            </a:r>
          </a:p>
          <a:p>
            <a:pPr marL="0" indent="0">
              <a:buNone/>
            </a:pPr>
            <a:r>
              <a:rPr lang="en-GB" sz="2000" dirty="0">
                <a:latin typeface="Comic Sans MS"/>
              </a:rPr>
              <a:t>15 minutes paired reading</a:t>
            </a:r>
          </a:p>
          <a:p>
            <a:pPr marL="0" indent="0">
              <a:buNone/>
            </a:pPr>
            <a:endParaRPr lang="en-GB" sz="20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sz="2000" dirty="0">
                <a:latin typeface="Comic Sans MS"/>
              </a:rPr>
              <a:t>Extra phonics practice to consolidate and revise</a:t>
            </a:r>
          </a:p>
          <a:p>
            <a:pPr marL="0" indent="0">
              <a:buNone/>
            </a:pPr>
            <a:r>
              <a:rPr lang="en-GB" sz="2000" dirty="0">
                <a:latin typeface="Comic Sans MS"/>
              </a:rPr>
              <a:t>Short oral blending session daily </a:t>
            </a:r>
          </a:p>
          <a:p>
            <a:pPr marL="0" indent="0">
              <a:buNone/>
            </a:pPr>
            <a:endParaRPr lang="en-GB" sz="20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sz="2000" dirty="0">
                <a:latin typeface="Comic Sans MS"/>
                <a:cs typeface="Calibri"/>
              </a:rPr>
              <a:t>Letter formation is taught at the same time when introducing each grapheme</a:t>
            </a:r>
            <a:endParaRPr lang="en-GB" sz="2000" dirty="0">
              <a:latin typeface="Comic Sans MS"/>
            </a:endParaRPr>
          </a:p>
          <a:p>
            <a:pPr marL="0" indent="0">
              <a:buNone/>
            </a:pPr>
            <a:endParaRPr lang="en-GB" sz="2200" dirty="0">
              <a:latin typeface="Comic Sans MS"/>
            </a:endParaRPr>
          </a:p>
        </p:txBody>
      </p:sp>
    </p:spTree>
    <p:extLst>
      <p:ext uri="{BB962C8B-B14F-4D97-AF65-F5344CB8AC3E}">
        <p14:creationId xmlns:p14="http://schemas.microsoft.com/office/powerpoint/2010/main" val="25614196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4" name="Rectangle 33">
            <a:extLst>
              <a:ext uri="{FF2B5EF4-FFF2-40B4-BE49-F238E27FC236}">
                <a16:creationId xmlns:a16="http://schemas.microsoft.com/office/drawing/2014/main" id="{2EB492CD-616E-47F8-933B-5E2D952A0593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36" name="Arc 35">
            <a:extLst>
              <a:ext uri="{FF2B5EF4-FFF2-40B4-BE49-F238E27FC236}">
                <a16:creationId xmlns:a16="http://schemas.microsoft.com/office/drawing/2014/main" id="{59383CF9-23B5-4335-9B21-1791C4CF1C75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3967198" flipH="1">
            <a:off x="8631348" y="490493"/>
            <a:ext cx="2987899" cy="2987899"/>
          </a:xfrm>
          <a:prstGeom prst="arc">
            <a:avLst>
              <a:gd name="adj1" fmla="val 14441841"/>
              <a:gd name="adj2" fmla="val 0"/>
            </a:avLst>
          </a:prstGeom>
          <a:ln w="127000" cap="rnd">
            <a:solidFill>
              <a:schemeClr val="accent4"/>
            </a:solidFill>
            <a:prstDash val="dash"/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DC6FEC2-06F4-725D-E7F8-BFFD1044F9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1566" y="76927"/>
            <a:ext cx="10778460" cy="1325563"/>
          </a:xfrm>
        </p:spPr>
        <p:txBody>
          <a:bodyPr>
            <a:normAutofit/>
          </a:bodyPr>
          <a:lstStyle/>
          <a:p>
            <a:r>
              <a:rPr lang="en-GB">
                <a:latin typeface="Comic Sans MS"/>
                <a:cs typeface="Calibri Light"/>
              </a:rPr>
              <a:t>Order of sounds taught in Reception</a:t>
            </a:r>
          </a:p>
        </p:txBody>
      </p:sp>
      <p:sp>
        <p:nvSpPr>
          <p:cNvPr id="38" name="Freeform: Shape 37">
            <a:extLst>
              <a:ext uri="{FF2B5EF4-FFF2-40B4-BE49-F238E27FC236}">
                <a16:creationId xmlns:a16="http://schemas.microsoft.com/office/drawing/2014/main" id="{0007FE00-9498-4706-B255-6437B0252C02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5486400"/>
            <a:ext cx="2672863" cy="1371600"/>
          </a:xfrm>
          <a:custGeom>
            <a:avLst/>
            <a:gdLst>
              <a:gd name="connsiteX0" fmla="*/ 1721734 w 2672863"/>
              <a:gd name="connsiteY0" fmla="*/ 0 h 1371600"/>
              <a:gd name="connsiteX1" fmla="*/ 2564444 w 2672863"/>
              <a:gd name="connsiteY1" fmla="*/ 213382 h 1371600"/>
              <a:gd name="connsiteX2" fmla="*/ 2672863 w 2672863"/>
              <a:gd name="connsiteY2" fmla="*/ 279248 h 1371600"/>
              <a:gd name="connsiteX3" fmla="*/ 2672863 w 2672863"/>
              <a:gd name="connsiteY3" fmla="*/ 1371600 h 1371600"/>
              <a:gd name="connsiteX4" fmla="*/ 0 w 2672863"/>
              <a:gd name="connsiteY4" fmla="*/ 1371600 h 1371600"/>
              <a:gd name="connsiteX5" fmla="*/ 33268 w 2672863"/>
              <a:gd name="connsiteY5" fmla="*/ 1242216 h 1371600"/>
              <a:gd name="connsiteX6" fmla="*/ 1721734 w 2672863"/>
              <a:gd name="connsiteY6" fmla="*/ 0 h 1371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672863" h="1371600">
                <a:moveTo>
                  <a:pt x="1721734" y="0"/>
                </a:moveTo>
                <a:cubicBezTo>
                  <a:pt x="2026863" y="0"/>
                  <a:pt x="2313937" y="77299"/>
                  <a:pt x="2564444" y="213382"/>
                </a:cubicBezTo>
                <a:lnTo>
                  <a:pt x="2672863" y="279248"/>
                </a:lnTo>
                <a:lnTo>
                  <a:pt x="2672863" y="1371600"/>
                </a:lnTo>
                <a:lnTo>
                  <a:pt x="0" y="1371600"/>
                </a:lnTo>
                <a:lnTo>
                  <a:pt x="33268" y="1242216"/>
                </a:lnTo>
                <a:cubicBezTo>
                  <a:pt x="257110" y="522539"/>
                  <a:pt x="928399" y="0"/>
                  <a:pt x="1721734" y="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4" name="Picture 4" descr="A white and grey table with black text&#10;&#10;Description automatically generated">
            <a:extLst>
              <a:ext uri="{FF2B5EF4-FFF2-40B4-BE49-F238E27FC236}">
                <a16:creationId xmlns:a16="http://schemas.microsoft.com/office/drawing/2014/main" id="{5F220A7A-ED0C-0779-C563-3C914365C81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5031" y="1204388"/>
            <a:ext cx="8601758" cy="2827365"/>
          </a:xfrm>
          <a:custGeom>
            <a:avLst/>
            <a:gdLst/>
            <a:ahLst/>
            <a:cxnLst/>
            <a:rect l="l" t="t" r="r" b="b"/>
            <a:pathLst>
              <a:path w="4777381" h="5643794">
                <a:moveTo>
                  <a:pt x="143704" y="0"/>
                </a:moveTo>
                <a:lnTo>
                  <a:pt x="4633677" y="0"/>
                </a:lnTo>
                <a:cubicBezTo>
                  <a:pt x="4713043" y="0"/>
                  <a:pt x="4777381" y="64338"/>
                  <a:pt x="4777381" y="143704"/>
                </a:cubicBezTo>
                <a:lnTo>
                  <a:pt x="4777381" y="5500090"/>
                </a:lnTo>
                <a:cubicBezTo>
                  <a:pt x="4777381" y="5579456"/>
                  <a:pt x="4713043" y="5643794"/>
                  <a:pt x="4633677" y="5643794"/>
                </a:cubicBezTo>
                <a:lnTo>
                  <a:pt x="143704" y="5643794"/>
                </a:lnTo>
                <a:cubicBezTo>
                  <a:pt x="64338" y="5643794"/>
                  <a:pt x="0" y="5579456"/>
                  <a:pt x="0" y="5500090"/>
                </a:cubicBezTo>
                <a:lnTo>
                  <a:pt x="0" y="143704"/>
                </a:lnTo>
                <a:cubicBezTo>
                  <a:pt x="0" y="64338"/>
                  <a:pt x="64338" y="0"/>
                  <a:pt x="143704" y="0"/>
                </a:cubicBezTo>
                <a:close/>
              </a:path>
            </a:pathLst>
          </a:custGeom>
        </p:spPr>
      </p:pic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7348B587-B591-2934-5B82-F24596406CC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73792" y="4184179"/>
            <a:ext cx="9829555" cy="2596634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US" sz="2000" b="1" u="sng" dirty="0">
                <a:latin typeface="Comic Sans MS"/>
                <a:cs typeface="Calibri" panose="020F0502020204030204"/>
              </a:rPr>
              <a:t>Every week we teach:</a:t>
            </a:r>
          </a:p>
          <a:p>
            <a:r>
              <a:rPr lang="en-US" sz="2000" dirty="0">
                <a:latin typeface="Comic Sans MS"/>
                <a:cs typeface="Calibri" panose="020F0502020204030204"/>
              </a:rPr>
              <a:t>2 sounds (graphemes)</a:t>
            </a:r>
          </a:p>
          <a:p>
            <a:r>
              <a:rPr lang="en-US" sz="2000" dirty="0">
                <a:latin typeface="Comic Sans MS"/>
                <a:cs typeface="Calibri" panose="020F0502020204030204"/>
              </a:rPr>
              <a:t>1 or 2 Common Exception Words </a:t>
            </a:r>
          </a:p>
          <a:p>
            <a:pPr marL="0" indent="0">
              <a:buNone/>
            </a:pPr>
            <a:r>
              <a:rPr lang="en-US" sz="2000" dirty="0">
                <a:latin typeface="Comic Sans MS"/>
                <a:cs typeface="Calibri" panose="020F0502020204030204"/>
              </a:rPr>
              <a:t>At the end of each unit, we assess the children to see if they can use and apply the sounds taught in their </a:t>
            </a:r>
            <a:r>
              <a:rPr lang="en-US" sz="2000" dirty="0">
                <a:solidFill>
                  <a:srgbClr val="FF0000"/>
                </a:solidFill>
                <a:latin typeface="Comic Sans MS"/>
                <a:cs typeface="Calibri" panose="020F0502020204030204"/>
              </a:rPr>
              <a:t>reading and writing. </a:t>
            </a:r>
          </a:p>
          <a:p>
            <a:pPr marL="0" indent="0">
              <a:buNone/>
            </a:pPr>
            <a:r>
              <a:rPr lang="en-US" sz="2000" dirty="0">
                <a:latin typeface="Comic Sans MS"/>
                <a:cs typeface="Calibri" panose="020F0502020204030204"/>
              </a:rPr>
              <a:t>If they are confident with a set of sounds, they can then move onto the next reading book band (as long as all the sounds in the next set have been taught). </a:t>
            </a:r>
          </a:p>
        </p:txBody>
      </p:sp>
    </p:spTree>
    <p:extLst>
      <p:ext uri="{BB962C8B-B14F-4D97-AF65-F5344CB8AC3E}">
        <p14:creationId xmlns:p14="http://schemas.microsoft.com/office/powerpoint/2010/main" val="32170706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2EB492CD-616E-47F8-933B-5E2D952A0593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59383CF9-23B5-4335-9B21-1791C4CF1C75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3967198" flipH="1">
            <a:off x="8631348" y="490493"/>
            <a:ext cx="2987899" cy="2987899"/>
          </a:xfrm>
          <a:prstGeom prst="arc">
            <a:avLst>
              <a:gd name="adj1" fmla="val 14441841"/>
              <a:gd name="adj2" fmla="val 0"/>
            </a:avLst>
          </a:prstGeom>
          <a:ln w="127000" cap="rnd">
            <a:solidFill>
              <a:schemeClr val="accent4"/>
            </a:solidFill>
            <a:prstDash val="dash"/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4554E87-30F8-DA70-79E8-A645F2AD88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63529" y="436361"/>
            <a:ext cx="9513252" cy="1325563"/>
          </a:xfrm>
        </p:spPr>
        <p:txBody>
          <a:bodyPr>
            <a:normAutofit/>
          </a:bodyPr>
          <a:lstStyle/>
          <a:p>
            <a:r>
              <a:rPr lang="en-GB" dirty="0">
                <a:latin typeface="Comic Sans MS"/>
                <a:cs typeface="Calibri Light"/>
              </a:rPr>
              <a:t>How can I help my child at home?</a:t>
            </a:r>
            <a:endParaRPr lang="en-US" dirty="0">
              <a:latin typeface="Comic Sans MS"/>
            </a:endParaRPr>
          </a:p>
        </p:txBody>
      </p: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0007FE00-9498-4706-B255-6437B0252C02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5486400"/>
            <a:ext cx="2672863" cy="1371600"/>
          </a:xfrm>
          <a:custGeom>
            <a:avLst/>
            <a:gdLst>
              <a:gd name="connsiteX0" fmla="*/ 1721734 w 2672863"/>
              <a:gd name="connsiteY0" fmla="*/ 0 h 1371600"/>
              <a:gd name="connsiteX1" fmla="*/ 2564444 w 2672863"/>
              <a:gd name="connsiteY1" fmla="*/ 213382 h 1371600"/>
              <a:gd name="connsiteX2" fmla="*/ 2672863 w 2672863"/>
              <a:gd name="connsiteY2" fmla="*/ 279248 h 1371600"/>
              <a:gd name="connsiteX3" fmla="*/ 2672863 w 2672863"/>
              <a:gd name="connsiteY3" fmla="*/ 1371600 h 1371600"/>
              <a:gd name="connsiteX4" fmla="*/ 0 w 2672863"/>
              <a:gd name="connsiteY4" fmla="*/ 1371600 h 1371600"/>
              <a:gd name="connsiteX5" fmla="*/ 33268 w 2672863"/>
              <a:gd name="connsiteY5" fmla="*/ 1242216 h 1371600"/>
              <a:gd name="connsiteX6" fmla="*/ 1721734 w 2672863"/>
              <a:gd name="connsiteY6" fmla="*/ 0 h 1371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672863" h="1371600">
                <a:moveTo>
                  <a:pt x="1721734" y="0"/>
                </a:moveTo>
                <a:cubicBezTo>
                  <a:pt x="2026863" y="0"/>
                  <a:pt x="2313937" y="77299"/>
                  <a:pt x="2564444" y="213382"/>
                </a:cubicBezTo>
                <a:lnTo>
                  <a:pt x="2672863" y="279248"/>
                </a:lnTo>
                <a:lnTo>
                  <a:pt x="2672863" y="1371600"/>
                </a:lnTo>
                <a:lnTo>
                  <a:pt x="0" y="1371600"/>
                </a:lnTo>
                <a:lnTo>
                  <a:pt x="33268" y="1242216"/>
                </a:lnTo>
                <a:cubicBezTo>
                  <a:pt x="257110" y="522539"/>
                  <a:pt x="928399" y="0"/>
                  <a:pt x="1721734" y="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5" name="Picture 5" descr="A close up of a card&#10;&#10;Description automatically generated">
            <a:extLst>
              <a:ext uri="{FF2B5EF4-FFF2-40B4-BE49-F238E27FC236}">
                <a16:creationId xmlns:a16="http://schemas.microsoft.com/office/drawing/2014/main" id="{331C8DFC-A712-B72B-5E00-5E23E63E3CB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1978" y="1761924"/>
            <a:ext cx="2144641" cy="4457972"/>
          </a:xfrm>
          <a:custGeom>
            <a:avLst/>
            <a:gdLst/>
            <a:ahLst/>
            <a:cxnLst/>
            <a:rect l="l" t="t" r="r" b="b"/>
            <a:pathLst>
              <a:path w="4777381" h="5643794">
                <a:moveTo>
                  <a:pt x="143704" y="0"/>
                </a:moveTo>
                <a:lnTo>
                  <a:pt x="4633677" y="0"/>
                </a:lnTo>
                <a:cubicBezTo>
                  <a:pt x="4713043" y="0"/>
                  <a:pt x="4777381" y="64338"/>
                  <a:pt x="4777381" y="143704"/>
                </a:cubicBezTo>
                <a:lnTo>
                  <a:pt x="4777381" y="5500090"/>
                </a:lnTo>
                <a:cubicBezTo>
                  <a:pt x="4777381" y="5579456"/>
                  <a:pt x="4713043" y="5643794"/>
                  <a:pt x="4633677" y="5643794"/>
                </a:cubicBezTo>
                <a:lnTo>
                  <a:pt x="143704" y="5643794"/>
                </a:lnTo>
                <a:cubicBezTo>
                  <a:pt x="64338" y="5643794"/>
                  <a:pt x="0" y="5579456"/>
                  <a:pt x="0" y="5500090"/>
                </a:cubicBezTo>
                <a:lnTo>
                  <a:pt x="0" y="143704"/>
                </a:lnTo>
                <a:cubicBezTo>
                  <a:pt x="0" y="64338"/>
                  <a:pt x="64338" y="0"/>
                  <a:pt x="143704" y="0"/>
                </a:cubicBezTo>
                <a:close/>
              </a:path>
            </a:pathLst>
          </a:cu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F81B73E-1316-F441-EC05-62105724858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394841" y="1979680"/>
            <a:ext cx="6867819" cy="4192520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0" indent="0">
              <a:buNone/>
            </a:pPr>
            <a:r>
              <a:rPr lang="en-GB" sz="2000" dirty="0">
                <a:solidFill>
                  <a:srgbClr val="FF0000"/>
                </a:solidFill>
                <a:latin typeface="Comic Sans MS"/>
                <a:cs typeface="Calibri" panose="020F0502020204030204"/>
              </a:rPr>
              <a:t>'I can blend' </a:t>
            </a:r>
            <a:r>
              <a:rPr lang="en-GB" sz="2000" dirty="0">
                <a:latin typeface="Comic Sans MS"/>
                <a:cs typeface="Calibri" panose="020F0502020204030204"/>
              </a:rPr>
              <a:t>sheets will be sent home weekly. Please help your child to read and write the words to help consolidate the learning at home</a:t>
            </a:r>
            <a:r>
              <a:rPr lang="en-GB" sz="2000" dirty="0" smtClean="0">
                <a:latin typeface="Comic Sans MS"/>
                <a:cs typeface="Calibri" panose="020F0502020204030204"/>
              </a:rPr>
              <a:t>.</a:t>
            </a:r>
            <a:endParaRPr lang="en-GB" sz="2000" b="1" dirty="0">
              <a:latin typeface="Comic Sans MS"/>
              <a:cs typeface="Calibri" panose="020F0502020204030204"/>
            </a:endParaRPr>
          </a:p>
          <a:p>
            <a:pPr marL="0" indent="0">
              <a:buNone/>
            </a:pPr>
            <a:endParaRPr lang="en-GB" sz="2000" dirty="0">
              <a:latin typeface="Comic Sans MS"/>
              <a:cs typeface="Calibri" panose="020F0502020204030204"/>
            </a:endParaRPr>
          </a:p>
          <a:p>
            <a:pPr marL="0" indent="0">
              <a:buNone/>
            </a:pPr>
            <a:r>
              <a:rPr lang="en-GB" sz="2000" dirty="0">
                <a:latin typeface="Comic Sans MS"/>
                <a:cs typeface="Calibri" panose="020F0502020204030204"/>
              </a:rPr>
              <a:t>We will also be sending home </a:t>
            </a:r>
            <a:r>
              <a:rPr lang="en-GB" sz="2000" dirty="0">
                <a:solidFill>
                  <a:srgbClr val="FF0000"/>
                </a:solidFill>
                <a:latin typeface="Comic Sans MS"/>
                <a:cs typeface="Calibri" panose="020F0502020204030204"/>
              </a:rPr>
              <a:t>common exception word hands</a:t>
            </a:r>
            <a:r>
              <a:rPr lang="en-GB" sz="2000" dirty="0">
                <a:latin typeface="Comic Sans MS"/>
                <a:cs typeface="Calibri" panose="020F0502020204030204"/>
              </a:rPr>
              <a:t> for children to colour in and stick up at home to help them learn the words. These words need to be learnt by sight. </a:t>
            </a:r>
            <a:endParaRPr lang="en-GB" sz="2000" dirty="0" smtClean="0">
              <a:latin typeface="Comic Sans MS"/>
              <a:cs typeface="Calibri" panose="020F0502020204030204"/>
            </a:endParaRPr>
          </a:p>
          <a:p>
            <a:pPr marL="0" indent="0">
              <a:buNone/>
            </a:pPr>
            <a:endParaRPr lang="en-GB" sz="2000" dirty="0">
              <a:latin typeface="Comic Sans MS"/>
              <a:cs typeface="Calibri" panose="020F0502020204030204"/>
            </a:endParaRPr>
          </a:p>
          <a:p>
            <a:pPr marL="0" indent="0">
              <a:buNone/>
            </a:pPr>
            <a:r>
              <a:rPr lang="en-GB" sz="2000" u="sng" dirty="0" smtClean="0">
                <a:latin typeface="Comic Sans MS"/>
                <a:cs typeface="Calibri" panose="020F0502020204030204"/>
              </a:rPr>
              <a:t>Practise oral blending </a:t>
            </a:r>
            <a:r>
              <a:rPr lang="en-GB" sz="2000" dirty="0" smtClean="0">
                <a:latin typeface="Comic Sans MS"/>
                <a:cs typeface="Calibri" panose="020F0502020204030204"/>
              </a:rPr>
              <a:t>e.g. b-o-x</a:t>
            </a:r>
          </a:p>
          <a:p>
            <a:pPr marL="0" indent="0">
              <a:buNone/>
            </a:pPr>
            <a:endParaRPr lang="en-GB" sz="2000" dirty="0">
              <a:latin typeface="Comic Sans MS"/>
              <a:cs typeface="Calibri" panose="020F0502020204030204"/>
            </a:endParaRPr>
          </a:p>
          <a:p>
            <a:pPr marL="0" indent="0">
              <a:buNone/>
            </a:pPr>
            <a:r>
              <a:rPr lang="en-GB" sz="2000" dirty="0" smtClean="0">
                <a:latin typeface="Comic Sans MS"/>
                <a:cs typeface="Calibri" panose="020F0502020204030204"/>
              </a:rPr>
              <a:t>I went to the farm and I saw a </a:t>
            </a:r>
            <a:r>
              <a:rPr lang="en-GB" sz="2000" dirty="0" err="1" smtClean="0">
                <a:latin typeface="Comic Sans MS"/>
                <a:cs typeface="Calibri" panose="020F0502020204030204"/>
              </a:rPr>
              <a:t>sh</a:t>
            </a:r>
            <a:r>
              <a:rPr lang="en-GB" sz="2000" dirty="0" smtClean="0">
                <a:latin typeface="Comic Sans MS"/>
                <a:cs typeface="Calibri" panose="020F0502020204030204"/>
              </a:rPr>
              <a:t>-</a:t>
            </a:r>
            <a:r>
              <a:rPr lang="en-GB" sz="2000" dirty="0" err="1" smtClean="0">
                <a:latin typeface="Comic Sans MS"/>
                <a:cs typeface="Calibri" panose="020F0502020204030204"/>
              </a:rPr>
              <a:t>ee</a:t>
            </a:r>
            <a:r>
              <a:rPr lang="en-GB" sz="2000" dirty="0" smtClean="0">
                <a:latin typeface="Comic Sans MS"/>
                <a:cs typeface="Calibri" panose="020F0502020204030204"/>
              </a:rPr>
              <a:t>-p. (one syllable words)</a:t>
            </a:r>
            <a:endParaRPr lang="en-GB" sz="2000" dirty="0">
              <a:latin typeface="Comic Sans MS"/>
              <a:cs typeface="Calibri" panose="020F0502020204030204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057542" y="3820914"/>
            <a:ext cx="1897239" cy="27636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0056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6834" y="1153572"/>
            <a:ext cx="3200400" cy="4461163"/>
          </a:xfrm>
        </p:spPr>
        <p:txBody>
          <a:bodyPr>
            <a:normAutofit/>
          </a:bodyPr>
          <a:lstStyle/>
          <a:p>
            <a:r>
              <a:rPr lang="en-GB" sz="3400" dirty="0">
                <a:solidFill>
                  <a:srgbClr val="FFFFFF"/>
                </a:solidFill>
                <a:latin typeface="Comic Sans MS"/>
                <a:cs typeface="Calibri Light"/>
              </a:rPr>
              <a:t/>
            </a:r>
            <a:br>
              <a:rPr lang="en-GB" sz="3400" dirty="0">
                <a:solidFill>
                  <a:srgbClr val="FFFFFF"/>
                </a:solidFill>
                <a:latin typeface="Comic Sans MS"/>
                <a:cs typeface="Calibri Light"/>
              </a:rPr>
            </a:br>
            <a:r>
              <a:rPr lang="en-GB" sz="3400" dirty="0">
                <a:solidFill>
                  <a:srgbClr val="FFFFFF"/>
                </a:solidFill>
                <a:latin typeface="Comic Sans MS"/>
                <a:cs typeface="Calibri Light"/>
              </a:rPr>
              <a:t>Reading at home</a:t>
            </a:r>
            <a:br>
              <a:rPr lang="en-GB" sz="3400" dirty="0">
                <a:solidFill>
                  <a:srgbClr val="FFFFFF"/>
                </a:solidFill>
                <a:latin typeface="Comic Sans MS"/>
                <a:cs typeface="Calibri Light"/>
              </a:rPr>
            </a:br>
            <a:r>
              <a:rPr lang="en-GB" sz="3400" dirty="0">
                <a:latin typeface="Comic Sans MS"/>
                <a:cs typeface="Calibri Light"/>
              </a:rPr>
              <a:t/>
            </a:r>
            <a:br>
              <a:rPr lang="en-GB" sz="3400" dirty="0">
                <a:latin typeface="Comic Sans MS"/>
                <a:cs typeface="Calibri Light"/>
              </a:rPr>
            </a:br>
            <a:r>
              <a:rPr lang="en-GB" sz="3400" dirty="0">
                <a:solidFill>
                  <a:srgbClr val="FFFFFF"/>
                </a:solidFill>
                <a:latin typeface="Comic Sans MS"/>
                <a:cs typeface="Calibri Light"/>
              </a:rPr>
              <a:t>Decoding, fluency and comprehension</a:t>
            </a: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67272" y="550583"/>
            <a:ext cx="8024728" cy="6168521"/>
          </a:xfr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GB" sz="2000" dirty="0" smtClean="0">
                <a:latin typeface="Comic Sans MS" panose="030F0702030302020204" pitchFamily="66" charset="0"/>
              </a:rPr>
              <a:t>Once we have covered the first set of sounds (</a:t>
            </a:r>
            <a:r>
              <a:rPr lang="en-GB" sz="2000" dirty="0" err="1" smtClean="0">
                <a:latin typeface="Comic Sans MS" panose="030F0702030302020204" pitchFamily="66" charset="0"/>
              </a:rPr>
              <a:t>satipnmdgock</a:t>
            </a:r>
            <a:r>
              <a:rPr lang="en-GB" sz="2000" dirty="0" smtClean="0">
                <a:latin typeface="Comic Sans MS" panose="030F0702030302020204" pitchFamily="66" charset="0"/>
              </a:rPr>
              <a:t>)               we will assess each child. If they can recognise and blend words with these sounds in, they will start reading Pink A. </a:t>
            </a:r>
            <a:endParaRPr lang="en-GB" sz="2000" dirty="0">
              <a:latin typeface="Comic Sans MS" panose="030F0702030302020204" pitchFamily="66" charset="0"/>
            </a:endParaRPr>
          </a:p>
          <a:p>
            <a:r>
              <a:rPr lang="en-GB" sz="2000" dirty="0" smtClean="0">
                <a:latin typeface="Comic Sans MS" panose="030F0702030302020204" pitchFamily="66" charset="0"/>
              </a:rPr>
              <a:t>All </a:t>
            </a:r>
            <a:r>
              <a:rPr lang="en-GB" sz="2000" dirty="0">
                <a:latin typeface="Comic Sans MS" panose="030F0702030302020204" pitchFamily="66" charset="0"/>
              </a:rPr>
              <a:t>children in Reception </a:t>
            </a:r>
            <a:r>
              <a:rPr lang="en-GB" sz="2000" dirty="0" smtClean="0">
                <a:latin typeface="Comic Sans MS" panose="030F0702030302020204" pitchFamily="66" charset="0"/>
              </a:rPr>
              <a:t>will receive a reading book and a </a:t>
            </a:r>
            <a:r>
              <a:rPr lang="en-GB" sz="2000" dirty="0">
                <a:latin typeface="Comic Sans MS" panose="030F0702030302020204" pitchFamily="66" charset="0"/>
              </a:rPr>
              <a:t>library </a:t>
            </a:r>
            <a:r>
              <a:rPr lang="en-GB" sz="2000" dirty="0" smtClean="0">
                <a:latin typeface="Comic Sans MS" panose="030F0702030302020204" pitchFamily="66" charset="0"/>
              </a:rPr>
              <a:t>book</a:t>
            </a:r>
          </a:p>
          <a:p>
            <a:r>
              <a:rPr lang="en-GB" sz="2000" dirty="0" smtClean="0">
                <a:latin typeface="Comic Sans MS" panose="030F0702030302020204" pitchFamily="66" charset="0"/>
              </a:rPr>
              <a:t>The reading book needs to be read at home and </a:t>
            </a:r>
            <a:r>
              <a:rPr lang="en-GB" sz="2000" dirty="0" smtClean="0">
                <a:latin typeface="Comic Sans MS" panose="030F0702030302020204" pitchFamily="66" charset="0"/>
              </a:rPr>
              <a:t>needs </a:t>
            </a:r>
            <a:r>
              <a:rPr lang="en-GB" sz="2000" dirty="0">
                <a:latin typeface="Comic Sans MS" panose="030F0702030302020204" pitchFamily="66" charset="0"/>
              </a:rPr>
              <a:t>to be returned to school on a </a:t>
            </a:r>
            <a:r>
              <a:rPr lang="en-GB" sz="2000" b="1" dirty="0">
                <a:solidFill>
                  <a:srgbClr val="FF0000"/>
                </a:solidFill>
                <a:latin typeface="Comic Sans MS" panose="030F0702030302020204" pitchFamily="66" charset="0"/>
              </a:rPr>
              <a:t>Thursday. </a:t>
            </a:r>
            <a:r>
              <a:rPr lang="en-GB" sz="2000" dirty="0">
                <a:latin typeface="Comic Sans MS" panose="030F0702030302020204" pitchFamily="66" charset="0"/>
              </a:rPr>
              <a:t>Please ask your child to read and re-read the story over several days to develop their fluency. </a:t>
            </a:r>
            <a:endParaRPr lang="en-GB" sz="2000" b="1" dirty="0">
              <a:latin typeface="Comic Sans MS" panose="030F0702030302020204" pitchFamily="66" charset="0"/>
            </a:endParaRPr>
          </a:p>
          <a:p>
            <a:endParaRPr lang="en-GB" sz="2000" dirty="0">
              <a:latin typeface="Comic Sans MS" panose="030F0702030302020204" pitchFamily="66" charset="0"/>
            </a:endParaRPr>
          </a:p>
          <a:p>
            <a:r>
              <a:rPr lang="en-GB" sz="2000" dirty="0">
                <a:latin typeface="Comic Sans MS" panose="030F0702030302020204" pitchFamily="66" charset="0"/>
              </a:rPr>
              <a:t>We suggest this </a:t>
            </a:r>
            <a:r>
              <a:rPr lang="en-GB" sz="2000" dirty="0" smtClean="0">
                <a:latin typeface="Comic Sans MS" panose="030F0702030302020204" pitchFamily="66" charset="0"/>
              </a:rPr>
              <a:t>pattern:</a:t>
            </a:r>
          </a:p>
          <a:p>
            <a:endParaRPr lang="en-GB" sz="400" dirty="0" smtClean="0">
              <a:latin typeface="Comic Sans MS" panose="030F0702030302020204" pitchFamily="66" charset="0"/>
            </a:endParaRPr>
          </a:p>
          <a:p>
            <a:pPr lvl="1"/>
            <a:r>
              <a:rPr lang="en-GB" sz="1600" b="1" dirty="0" smtClean="0">
                <a:latin typeface="Comic Sans MS" panose="030F0702030302020204" pitchFamily="66" charset="0"/>
              </a:rPr>
              <a:t>1</a:t>
            </a:r>
            <a:r>
              <a:rPr lang="en-GB" sz="1600" b="1" baseline="30000" dirty="0" smtClean="0">
                <a:latin typeface="Comic Sans MS" panose="030F0702030302020204" pitchFamily="66" charset="0"/>
              </a:rPr>
              <a:t>st</a:t>
            </a:r>
            <a:r>
              <a:rPr lang="en-GB" sz="1600" b="1" dirty="0" smtClean="0">
                <a:latin typeface="Comic Sans MS" panose="030F0702030302020204" pitchFamily="66" charset="0"/>
              </a:rPr>
              <a:t> </a:t>
            </a:r>
            <a:r>
              <a:rPr lang="en-GB" sz="1600" b="1" dirty="0">
                <a:latin typeface="Comic Sans MS" panose="030F0702030302020204" pitchFamily="66" charset="0"/>
              </a:rPr>
              <a:t>reading </a:t>
            </a:r>
            <a:r>
              <a:rPr lang="en-GB" sz="1600" dirty="0">
                <a:latin typeface="Comic Sans MS" panose="030F0702030302020204" pitchFamily="66" charset="0"/>
              </a:rPr>
              <a:t>- Look at the </a:t>
            </a:r>
            <a:r>
              <a:rPr lang="en-GB" sz="1600" dirty="0">
                <a:solidFill>
                  <a:srgbClr val="00B050"/>
                </a:solidFill>
                <a:latin typeface="Comic Sans MS" panose="030F0702030302020204" pitchFamily="66" charset="0"/>
              </a:rPr>
              <a:t>pictures</a:t>
            </a:r>
            <a:r>
              <a:rPr lang="en-GB" sz="1600" dirty="0">
                <a:latin typeface="Comic Sans MS" panose="030F0702030302020204" pitchFamily="66" charset="0"/>
              </a:rPr>
              <a:t> and </a:t>
            </a:r>
            <a:r>
              <a:rPr lang="en-GB" sz="1600" dirty="0" smtClean="0">
                <a:latin typeface="Comic Sans MS" panose="030F0702030302020204" pitchFamily="66" charset="0"/>
              </a:rPr>
              <a:t>talk about what is happening</a:t>
            </a:r>
            <a:endParaRPr lang="en-GB" sz="1600" dirty="0">
              <a:latin typeface="Comic Sans MS" panose="030F0702030302020204" pitchFamily="66" charset="0"/>
            </a:endParaRPr>
          </a:p>
          <a:p>
            <a:endParaRPr lang="en-GB" sz="2000" dirty="0">
              <a:latin typeface="Comic Sans MS" panose="030F0702030302020204" pitchFamily="66" charset="0"/>
            </a:endParaRPr>
          </a:p>
          <a:p>
            <a:pPr lvl="1"/>
            <a:r>
              <a:rPr lang="en-GB" sz="1600" b="1" dirty="0">
                <a:latin typeface="Comic Sans MS" panose="030F0702030302020204" pitchFamily="66" charset="0"/>
              </a:rPr>
              <a:t>2</a:t>
            </a:r>
            <a:r>
              <a:rPr lang="en-GB" sz="1600" b="1" baseline="30000" dirty="0">
                <a:latin typeface="Comic Sans MS" panose="030F0702030302020204" pitchFamily="66" charset="0"/>
              </a:rPr>
              <a:t>nd</a:t>
            </a:r>
            <a:r>
              <a:rPr lang="en-GB" sz="1600" b="1" dirty="0">
                <a:latin typeface="Comic Sans MS" panose="030F0702030302020204" pitchFamily="66" charset="0"/>
              </a:rPr>
              <a:t> reading </a:t>
            </a:r>
            <a:r>
              <a:rPr lang="en-GB" sz="1600" dirty="0">
                <a:latin typeface="Comic Sans MS" panose="030F0702030302020204" pitchFamily="66" charset="0"/>
              </a:rPr>
              <a:t>- Ask your child to read the book concentrating on the </a:t>
            </a:r>
            <a:r>
              <a:rPr lang="en-GB" sz="1600" dirty="0">
                <a:solidFill>
                  <a:srgbClr val="00B050"/>
                </a:solidFill>
                <a:latin typeface="Comic Sans MS" panose="030F0702030302020204" pitchFamily="66" charset="0"/>
              </a:rPr>
              <a:t>phonics</a:t>
            </a:r>
          </a:p>
          <a:p>
            <a:endParaRPr lang="en-GB" sz="2000" dirty="0">
              <a:latin typeface="Comic Sans MS" panose="030F0702030302020204" pitchFamily="66" charset="0"/>
            </a:endParaRPr>
          </a:p>
          <a:p>
            <a:pPr lvl="1"/>
            <a:r>
              <a:rPr lang="en-GB" sz="1600" b="1" dirty="0">
                <a:latin typeface="Comic Sans MS" panose="030F0702030302020204" pitchFamily="66" charset="0"/>
              </a:rPr>
              <a:t>3</a:t>
            </a:r>
            <a:r>
              <a:rPr lang="en-GB" sz="1600" b="1" baseline="30000" dirty="0">
                <a:latin typeface="Comic Sans MS" panose="030F0702030302020204" pitchFamily="66" charset="0"/>
              </a:rPr>
              <a:t>rd</a:t>
            </a:r>
            <a:r>
              <a:rPr lang="en-GB" sz="1600" b="1" dirty="0">
                <a:latin typeface="Comic Sans MS" panose="030F0702030302020204" pitchFamily="66" charset="0"/>
              </a:rPr>
              <a:t> reading </a:t>
            </a:r>
            <a:r>
              <a:rPr lang="en-GB" sz="1600" dirty="0">
                <a:latin typeface="Comic Sans MS" panose="030F0702030302020204" pitchFamily="66" charset="0"/>
              </a:rPr>
              <a:t>– Focus on using a </a:t>
            </a:r>
            <a:r>
              <a:rPr lang="en-GB" sz="1600" dirty="0">
                <a:solidFill>
                  <a:srgbClr val="00B050"/>
                </a:solidFill>
                <a:latin typeface="Comic Sans MS" panose="030F0702030302020204" pitchFamily="66" charset="0"/>
              </a:rPr>
              <a:t>storyteller voice </a:t>
            </a:r>
            <a:r>
              <a:rPr lang="en-GB" sz="1600" dirty="0">
                <a:latin typeface="Comic Sans MS" panose="030F0702030302020204" pitchFamily="66" charset="0"/>
              </a:rPr>
              <a:t>and developing fluency for the words read. </a:t>
            </a:r>
          </a:p>
          <a:p>
            <a:endParaRPr lang="en-GB" sz="2000" dirty="0">
              <a:latin typeface="Comic Sans MS" panose="030F0702030302020204" pitchFamily="66" charset="0"/>
            </a:endParaRPr>
          </a:p>
          <a:p>
            <a:pPr lvl="1"/>
            <a:r>
              <a:rPr lang="en-GB" sz="1600" b="1" dirty="0">
                <a:latin typeface="Comic Sans MS" panose="030F0702030302020204" pitchFamily="66" charset="0"/>
              </a:rPr>
              <a:t>4</a:t>
            </a:r>
            <a:r>
              <a:rPr lang="en-GB" sz="1600" b="1" baseline="30000" dirty="0">
                <a:latin typeface="Comic Sans MS" panose="030F0702030302020204" pitchFamily="66" charset="0"/>
              </a:rPr>
              <a:t>th</a:t>
            </a:r>
            <a:r>
              <a:rPr lang="en-GB" sz="1600" b="1" dirty="0">
                <a:latin typeface="Comic Sans MS" panose="030F0702030302020204" pitchFamily="66" charset="0"/>
              </a:rPr>
              <a:t> reading </a:t>
            </a:r>
            <a:r>
              <a:rPr lang="en-GB" sz="1600" dirty="0">
                <a:latin typeface="Comic Sans MS" panose="030F0702030302020204" pitchFamily="66" charset="0"/>
              </a:rPr>
              <a:t>– Ask your child questions about the story to develop their </a:t>
            </a:r>
            <a:r>
              <a:rPr lang="en-GB" sz="1600" dirty="0">
                <a:solidFill>
                  <a:srgbClr val="00B050"/>
                </a:solidFill>
                <a:latin typeface="Comic Sans MS" panose="030F0702030302020204" pitchFamily="66" charset="0"/>
              </a:rPr>
              <a:t>comprehension. </a:t>
            </a:r>
          </a:p>
          <a:p>
            <a:pPr marL="0" indent="0">
              <a:buNone/>
            </a:pPr>
            <a:endParaRPr lang="en-GB" sz="18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274958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14CB15-62A4-A6C2-C618-8E4A22B840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E616FC9-DD44-6CED-A885-301F17EE894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9598" y="206296"/>
            <a:ext cx="10705206" cy="64454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20727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59045F-B5FD-0A8A-0350-D075E08CB4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095B06E-DE20-B827-D920-5CDBA2E5CCF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94492" y="134460"/>
            <a:ext cx="5886450" cy="6819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241269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F2B682E-0B92-F673-138E-1A42DF8945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5027720"/>
          </a:xfrm>
        </p:spPr>
        <p:txBody>
          <a:bodyPr/>
          <a:lstStyle/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D2CF8D2-4D22-59C1-986A-7DDBD6CB286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6076" y="187239"/>
            <a:ext cx="10502234" cy="6483522"/>
          </a:xfrm>
          <a:prstGeom prst="rect">
            <a:avLst/>
          </a:prstGeom>
        </p:spPr>
      </p:pic>
      <p:sp>
        <p:nvSpPr>
          <p:cNvPr id="3" name="Cloud Callout 2"/>
          <p:cNvSpPr/>
          <p:nvPr/>
        </p:nvSpPr>
        <p:spPr>
          <a:xfrm>
            <a:off x="345233" y="5365102"/>
            <a:ext cx="3909526" cy="905069"/>
          </a:xfrm>
          <a:prstGeom prst="cloudCallout">
            <a:avLst>
              <a:gd name="adj1" fmla="val -56394"/>
              <a:gd name="adj2" fmla="val 88273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latin typeface="Comic Sans MS" panose="030F0702030302020204" pitchFamily="66" charset="0"/>
              </a:rPr>
              <a:t>Point to the c-a-t</a:t>
            </a:r>
          </a:p>
          <a:p>
            <a:pPr algn="ctr"/>
            <a:r>
              <a:rPr lang="en-GB" dirty="0" err="1">
                <a:latin typeface="Comic Sans MS" panose="030F0702030302020204" pitchFamily="66" charset="0"/>
              </a:rPr>
              <a:t>c</a:t>
            </a:r>
            <a:r>
              <a:rPr lang="en-GB" dirty="0" err="1" smtClean="0">
                <a:latin typeface="Comic Sans MS" panose="030F0702030302020204" pitchFamily="66" charset="0"/>
              </a:rPr>
              <a:t>h</a:t>
            </a:r>
            <a:r>
              <a:rPr lang="en-GB" dirty="0" smtClean="0">
                <a:latin typeface="Comic Sans MS" panose="030F0702030302020204" pitchFamily="66" charset="0"/>
              </a:rPr>
              <a:t>-air</a:t>
            </a:r>
            <a:endParaRPr lang="en-GB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16590187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E5C3AF22-787E-CB25-DEB9-EA4AA0039D9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7780" y="267245"/>
            <a:ext cx="4933950" cy="6515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3802121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A37D5E-9536-B0D9-6EFD-2B41EEB59F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1000" y="1050925"/>
            <a:ext cx="10515600" cy="4801235"/>
          </a:xfrm>
        </p:spPr>
        <p:txBody>
          <a:bodyPr>
            <a:noAutofit/>
          </a:bodyPr>
          <a:lstStyle/>
          <a:p>
            <a:r>
              <a:rPr lang="en-GB" sz="2800" dirty="0" smtClean="0">
                <a:latin typeface="Comic Sans MS" panose="030F0702030302020204" pitchFamily="66" charset="0"/>
              </a:rPr>
              <a:t>Please record in your child’s home school link book what they have read.</a:t>
            </a:r>
            <a:br>
              <a:rPr lang="en-GB" sz="2800" dirty="0" smtClean="0">
                <a:latin typeface="Comic Sans MS" panose="030F0702030302020204" pitchFamily="66" charset="0"/>
              </a:rPr>
            </a:br>
            <a:r>
              <a:rPr lang="en-GB" sz="2800" dirty="0">
                <a:latin typeface="Comic Sans MS" panose="030F0702030302020204" pitchFamily="66" charset="0"/>
              </a:rPr>
              <a:t/>
            </a:r>
            <a:br>
              <a:rPr lang="en-GB" sz="2800" dirty="0">
                <a:latin typeface="Comic Sans MS" panose="030F0702030302020204" pitchFamily="66" charset="0"/>
              </a:rPr>
            </a:br>
            <a:r>
              <a:rPr lang="en-GB" sz="2800" dirty="0" smtClean="0">
                <a:latin typeface="Comic Sans MS" panose="030F0702030302020204" pitchFamily="66" charset="0"/>
              </a:rPr>
              <a:t>I.e. 1</a:t>
            </a:r>
            <a:r>
              <a:rPr lang="en-GB" sz="2800" baseline="30000" dirty="0" smtClean="0">
                <a:latin typeface="Comic Sans MS" panose="030F0702030302020204" pitchFamily="66" charset="0"/>
              </a:rPr>
              <a:t>st</a:t>
            </a:r>
            <a:r>
              <a:rPr lang="en-GB" sz="2800" dirty="0" smtClean="0">
                <a:latin typeface="Comic Sans MS" panose="030F0702030302020204" pitchFamily="66" charset="0"/>
              </a:rPr>
              <a:t> read – Joe looked at the pictures and was able to oral blend to spot different things </a:t>
            </a:r>
            <a:r>
              <a:rPr lang="en-GB" sz="2800" dirty="0" smtClean="0">
                <a:latin typeface="Comic Sans MS" panose="030F0702030302020204" pitchFamily="66" charset="0"/>
                <a:sym typeface="Wingdings" panose="05000000000000000000" pitchFamily="2" charset="2"/>
              </a:rPr>
              <a:t></a:t>
            </a:r>
            <a:br>
              <a:rPr lang="en-GB" sz="2800" dirty="0" smtClean="0">
                <a:latin typeface="Comic Sans MS" panose="030F0702030302020204" pitchFamily="66" charset="0"/>
                <a:sym typeface="Wingdings" panose="05000000000000000000" pitchFamily="2" charset="2"/>
              </a:rPr>
            </a:br>
            <a:r>
              <a:rPr lang="en-GB" sz="2800" dirty="0">
                <a:latin typeface="Comic Sans MS" panose="030F0702030302020204" pitchFamily="66" charset="0"/>
                <a:sym typeface="Wingdings" panose="05000000000000000000" pitchFamily="2" charset="2"/>
              </a:rPr>
              <a:t/>
            </a:r>
            <a:br>
              <a:rPr lang="en-GB" sz="2800" dirty="0">
                <a:latin typeface="Comic Sans MS" panose="030F0702030302020204" pitchFamily="66" charset="0"/>
                <a:sym typeface="Wingdings" panose="05000000000000000000" pitchFamily="2" charset="2"/>
              </a:rPr>
            </a:br>
            <a:r>
              <a:rPr lang="en-GB" sz="2800" dirty="0" smtClean="0">
                <a:latin typeface="Comic Sans MS" panose="030F0702030302020204" pitchFamily="66" charset="0"/>
                <a:sym typeface="Wingdings" panose="05000000000000000000" pitchFamily="2" charset="2"/>
              </a:rPr>
              <a:t>2</a:t>
            </a:r>
            <a:r>
              <a:rPr lang="en-GB" sz="2800" baseline="30000" dirty="0" smtClean="0">
                <a:latin typeface="Comic Sans MS" panose="030F0702030302020204" pitchFamily="66" charset="0"/>
                <a:sym typeface="Wingdings" panose="05000000000000000000" pitchFamily="2" charset="2"/>
              </a:rPr>
              <a:t>nd</a:t>
            </a:r>
            <a:r>
              <a:rPr lang="en-GB" sz="2800" dirty="0" smtClean="0">
                <a:latin typeface="Comic Sans MS" panose="030F0702030302020204" pitchFamily="66" charset="0"/>
                <a:sym typeface="Wingdings" panose="05000000000000000000" pitchFamily="2" charset="2"/>
              </a:rPr>
              <a:t> read –  pat </a:t>
            </a:r>
            <a:r>
              <a:rPr lang="en-GB" sz="2800" dirty="0" smtClean="0">
                <a:latin typeface="Comic Sans MS" panose="030F0702030302020204" pitchFamily="66" charset="0"/>
                <a:sym typeface="Symbol" panose="05050102010706020507" pitchFamily="18" charset="2"/>
              </a:rPr>
              <a:t></a:t>
            </a:r>
            <a:br>
              <a:rPr lang="en-GB" sz="2800" dirty="0" smtClean="0">
                <a:latin typeface="Comic Sans MS" panose="030F0702030302020204" pitchFamily="66" charset="0"/>
                <a:sym typeface="Symbol" panose="05050102010706020507" pitchFamily="18" charset="2"/>
              </a:rPr>
            </a:br>
            <a:r>
              <a:rPr lang="en-GB" sz="2800" dirty="0">
                <a:latin typeface="Comic Sans MS" panose="030F0702030302020204" pitchFamily="66" charset="0"/>
                <a:sym typeface="Symbol" panose="05050102010706020507" pitchFamily="18" charset="2"/>
              </a:rPr>
              <a:t>	</a:t>
            </a:r>
            <a:r>
              <a:rPr lang="en-GB" sz="2800" dirty="0" smtClean="0">
                <a:latin typeface="Comic Sans MS" panose="030F0702030302020204" pitchFamily="66" charset="0"/>
                <a:sym typeface="Symbol" panose="05050102010706020507" pitchFamily="18" charset="2"/>
              </a:rPr>
              <a:t>	dot </a:t>
            </a:r>
            <a:br>
              <a:rPr lang="en-GB" sz="2800" dirty="0" smtClean="0">
                <a:latin typeface="Comic Sans MS" panose="030F0702030302020204" pitchFamily="66" charset="0"/>
                <a:sym typeface="Symbol" panose="05050102010706020507" pitchFamily="18" charset="2"/>
              </a:rPr>
            </a:br>
            <a:r>
              <a:rPr lang="en-GB" sz="2800" dirty="0" smtClean="0">
                <a:latin typeface="Comic Sans MS" panose="030F0702030302020204" pitchFamily="66" charset="0"/>
                <a:sym typeface="Symbol" panose="05050102010706020507" pitchFamily="18" charset="2"/>
              </a:rPr>
              <a:t>		Joe needed help with not</a:t>
            </a:r>
            <a:br>
              <a:rPr lang="en-GB" sz="2800" dirty="0" smtClean="0">
                <a:latin typeface="Comic Sans MS" panose="030F0702030302020204" pitchFamily="66" charset="0"/>
                <a:sym typeface="Symbol" panose="05050102010706020507" pitchFamily="18" charset="2"/>
              </a:rPr>
            </a:br>
            <a:r>
              <a:rPr lang="en-GB" sz="2800" dirty="0">
                <a:latin typeface="Comic Sans MS" panose="030F0702030302020204" pitchFamily="66" charset="0"/>
                <a:sym typeface="Symbol" panose="05050102010706020507" pitchFamily="18" charset="2"/>
              </a:rPr>
              <a:t/>
            </a:r>
            <a:br>
              <a:rPr lang="en-GB" sz="2800" dirty="0">
                <a:latin typeface="Comic Sans MS" panose="030F0702030302020204" pitchFamily="66" charset="0"/>
                <a:sym typeface="Symbol" panose="05050102010706020507" pitchFamily="18" charset="2"/>
              </a:rPr>
            </a:br>
            <a:r>
              <a:rPr lang="en-GB" sz="2800" dirty="0" smtClean="0">
                <a:latin typeface="Comic Sans MS" panose="030F0702030302020204" pitchFamily="66" charset="0"/>
                <a:sym typeface="Symbol" panose="05050102010706020507" pitchFamily="18" charset="2"/>
              </a:rPr>
              <a:t>3</a:t>
            </a:r>
            <a:r>
              <a:rPr lang="en-GB" sz="2800" baseline="30000" dirty="0" smtClean="0">
                <a:latin typeface="Comic Sans MS" panose="030F0702030302020204" pitchFamily="66" charset="0"/>
                <a:sym typeface="Symbol" panose="05050102010706020507" pitchFamily="18" charset="2"/>
              </a:rPr>
              <a:t>rd</a:t>
            </a:r>
            <a:r>
              <a:rPr lang="en-GB" sz="2800" dirty="0" smtClean="0">
                <a:latin typeface="Comic Sans MS" panose="030F0702030302020204" pitchFamily="66" charset="0"/>
                <a:sym typeface="Symbol" panose="05050102010706020507" pitchFamily="18" charset="2"/>
              </a:rPr>
              <a:t> read – Joe re-read the story well and was able to sight read dot.</a:t>
            </a:r>
            <a:br>
              <a:rPr lang="en-GB" sz="2800" dirty="0" smtClean="0">
                <a:latin typeface="Comic Sans MS" panose="030F0702030302020204" pitchFamily="66" charset="0"/>
                <a:sym typeface="Symbol" panose="05050102010706020507" pitchFamily="18" charset="2"/>
              </a:rPr>
            </a:br>
            <a:r>
              <a:rPr lang="en-GB" sz="2800" dirty="0">
                <a:latin typeface="Comic Sans MS" panose="030F0702030302020204" pitchFamily="66" charset="0"/>
                <a:sym typeface="Symbol" panose="05050102010706020507" pitchFamily="18" charset="2"/>
              </a:rPr>
              <a:t/>
            </a:r>
            <a:br>
              <a:rPr lang="en-GB" sz="2800" dirty="0">
                <a:latin typeface="Comic Sans MS" panose="030F0702030302020204" pitchFamily="66" charset="0"/>
                <a:sym typeface="Symbol" panose="05050102010706020507" pitchFamily="18" charset="2"/>
              </a:rPr>
            </a:br>
            <a:r>
              <a:rPr lang="en-GB" sz="2800" dirty="0" smtClean="0">
                <a:latin typeface="Comic Sans MS" panose="030F0702030302020204" pitchFamily="66" charset="0"/>
                <a:sym typeface="Symbol" panose="05050102010706020507" pitchFamily="18" charset="2"/>
              </a:rPr>
              <a:t>4</a:t>
            </a:r>
            <a:r>
              <a:rPr lang="en-GB" sz="2800" baseline="30000" dirty="0" smtClean="0">
                <a:latin typeface="Comic Sans MS" panose="030F0702030302020204" pitchFamily="66" charset="0"/>
                <a:sym typeface="Symbol" panose="05050102010706020507" pitchFamily="18" charset="2"/>
              </a:rPr>
              <a:t>th</a:t>
            </a:r>
            <a:r>
              <a:rPr lang="en-GB" sz="2800" dirty="0" smtClean="0">
                <a:latin typeface="Comic Sans MS" panose="030F0702030302020204" pitchFamily="66" charset="0"/>
                <a:sym typeface="Symbol" panose="05050102010706020507" pitchFamily="18" charset="2"/>
              </a:rPr>
              <a:t> read –  1. 3 boys</a:t>
            </a:r>
            <a:br>
              <a:rPr lang="en-GB" sz="2800" dirty="0" smtClean="0">
                <a:latin typeface="Comic Sans MS" panose="030F0702030302020204" pitchFamily="66" charset="0"/>
                <a:sym typeface="Symbol" panose="05050102010706020507" pitchFamily="18" charset="2"/>
              </a:rPr>
            </a:br>
            <a:r>
              <a:rPr lang="en-GB" sz="2800" dirty="0">
                <a:latin typeface="Comic Sans MS" panose="030F0702030302020204" pitchFamily="66" charset="0"/>
                <a:sym typeface="Symbol" panose="05050102010706020507" pitchFamily="18" charset="2"/>
              </a:rPr>
              <a:t>	</a:t>
            </a:r>
            <a:r>
              <a:rPr lang="en-GB" sz="2800" dirty="0" smtClean="0">
                <a:latin typeface="Comic Sans MS" panose="030F0702030302020204" pitchFamily="66" charset="0"/>
                <a:sym typeface="Symbol" panose="05050102010706020507" pitchFamily="18" charset="2"/>
              </a:rPr>
              <a:t>	2. Pat</a:t>
            </a:r>
            <a:br>
              <a:rPr lang="en-GB" sz="2800" dirty="0" smtClean="0">
                <a:latin typeface="Comic Sans MS" panose="030F0702030302020204" pitchFamily="66" charset="0"/>
                <a:sym typeface="Symbol" panose="05050102010706020507" pitchFamily="18" charset="2"/>
              </a:rPr>
            </a:br>
            <a:r>
              <a:rPr lang="en-GB" sz="2800" dirty="0">
                <a:latin typeface="Comic Sans MS" panose="030F0702030302020204" pitchFamily="66" charset="0"/>
                <a:sym typeface="Symbol" panose="05050102010706020507" pitchFamily="18" charset="2"/>
              </a:rPr>
              <a:t/>
            </a:r>
            <a:br>
              <a:rPr lang="en-GB" sz="2800" dirty="0">
                <a:latin typeface="Comic Sans MS" panose="030F0702030302020204" pitchFamily="66" charset="0"/>
                <a:sym typeface="Symbol" panose="05050102010706020507" pitchFamily="18" charset="2"/>
              </a:rPr>
            </a:br>
            <a:r>
              <a:rPr lang="en-GB" sz="1800" dirty="0" smtClean="0">
                <a:latin typeface="Comic Sans MS" panose="030F0702030302020204" pitchFamily="66" charset="0"/>
                <a:sym typeface="Symbol" panose="05050102010706020507" pitchFamily="18" charset="2"/>
              </a:rPr>
              <a:t>Children are able to look back in their book if they need to find the answer! </a:t>
            </a:r>
            <a:endParaRPr lang="en-GB" sz="28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85774948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Most importantly…</a:t>
            </a:r>
            <a:endParaRPr lang="en-GB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709127" y="1912776"/>
            <a:ext cx="10730204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latin typeface="Comic Sans MS" panose="030F0702030302020204" pitchFamily="66" charset="0"/>
              </a:rPr>
              <a:t>Say sounds as pure as possible e.g. </a:t>
            </a:r>
            <a:r>
              <a:rPr lang="en-GB" sz="2400" dirty="0" err="1" smtClean="0">
                <a:latin typeface="Comic Sans MS" panose="030F0702030302020204" pitchFamily="66" charset="0"/>
              </a:rPr>
              <a:t>mmmmm</a:t>
            </a:r>
            <a:r>
              <a:rPr lang="en-GB" sz="2400" dirty="0" smtClean="0">
                <a:latin typeface="Comic Sans MS" panose="030F0702030302020204" pitchFamily="66" charset="0"/>
              </a:rPr>
              <a:t>, </a:t>
            </a:r>
            <a:r>
              <a:rPr lang="en-GB" sz="2400" dirty="0" err="1" smtClean="0">
                <a:latin typeface="Comic Sans MS" panose="030F0702030302020204" pitchFamily="66" charset="0"/>
              </a:rPr>
              <a:t>nnnnnn</a:t>
            </a:r>
            <a:r>
              <a:rPr lang="en-GB" sz="2400" dirty="0" smtClean="0">
                <a:latin typeface="Comic Sans MS" panose="030F0702030302020204" pitchFamily="66" charset="0"/>
              </a:rPr>
              <a:t>, p (not </a:t>
            </a:r>
            <a:r>
              <a:rPr lang="en-GB" sz="2400" dirty="0" err="1" smtClean="0">
                <a:latin typeface="Comic Sans MS" panose="030F0702030302020204" pitchFamily="66" charset="0"/>
              </a:rPr>
              <a:t>puh</a:t>
            </a:r>
            <a:r>
              <a:rPr lang="en-GB" sz="2400" dirty="0" smtClean="0">
                <a:latin typeface="Comic Sans MS" panose="030F0702030302020204" pitchFamily="66" charset="0"/>
              </a:rPr>
              <a:t>) </a:t>
            </a:r>
            <a:r>
              <a:rPr lang="en-GB" sz="2400" dirty="0" err="1" smtClean="0">
                <a:latin typeface="Comic Sans MS" panose="030F0702030302020204" pitchFamily="66" charset="0"/>
              </a:rPr>
              <a:t>etc</a:t>
            </a:r>
            <a:endParaRPr lang="en-GB" sz="2400" dirty="0" smtClean="0">
              <a:latin typeface="Comic Sans MS" panose="030F0702030302020204" pitchFamily="66" charset="0"/>
            </a:endParaRP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 smtClean="0">
                <a:latin typeface="Comic Sans MS" panose="030F0702030302020204" pitchFamily="66" charset="0"/>
              </a:rPr>
              <a:t>Don’t forget to talk about the story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 smtClean="0">
                <a:latin typeface="Comic Sans MS" panose="030F0702030302020204" pitchFamily="66" charset="0"/>
              </a:rPr>
              <a:t>Continue to read stories to your children for pleasure. We want to foster that love of reading! 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endParaRPr lang="en-GB" sz="2400" dirty="0" smtClean="0">
              <a:latin typeface="Comic Sans MS" panose="030F0702030302020204" pitchFamily="66" charset="0"/>
            </a:endParaRP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i="1" dirty="0" smtClean="0">
                <a:latin typeface="Comic Sans MS" panose="030F0702030302020204" pitchFamily="66" charset="0"/>
              </a:rPr>
              <a:t>There are many benefits of reading…. Language development, helps teach empathy, provides comfort, relaxation, happiness and fun, builds self-esteem, feeds imagination…</a:t>
            </a:r>
            <a:endParaRPr lang="en-GB" sz="2400" i="1" dirty="0">
              <a:latin typeface="Comic Sans MS" panose="030F0702030302020204" pitchFamily="66" charset="0"/>
            </a:endParaRPr>
          </a:p>
          <a:p>
            <a:endParaRPr lang="en-GB" sz="24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81600341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30576" y="680453"/>
            <a:ext cx="5529652" cy="50398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0448823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2EB492CD-616E-47F8-933B-5E2D952A0593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59383CF9-23B5-4335-9B21-1791C4CF1C75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3967198" flipH="1">
            <a:off x="8631348" y="490493"/>
            <a:ext cx="2987899" cy="2987899"/>
          </a:xfrm>
          <a:prstGeom prst="arc">
            <a:avLst>
              <a:gd name="adj1" fmla="val 14441841"/>
              <a:gd name="adj2" fmla="val 0"/>
            </a:avLst>
          </a:prstGeom>
          <a:ln w="127000" cap="rnd">
            <a:solidFill>
              <a:schemeClr val="accent4"/>
            </a:solidFill>
            <a:prstDash val="dash"/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4554E87-30F8-DA70-79E8-A645F2AD88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63529" y="436361"/>
            <a:ext cx="9513252" cy="1325563"/>
          </a:xfrm>
        </p:spPr>
        <p:txBody>
          <a:bodyPr>
            <a:normAutofit/>
          </a:bodyPr>
          <a:lstStyle/>
          <a:p>
            <a:r>
              <a:rPr lang="en-GB" dirty="0" smtClean="0">
                <a:latin typeface="Comic Sans MS"/>
                <a:cs typeface="Calibri Light"/>
              </a:rPr>
              <a:t>Thank you for coming! </a:t>
            </a:r>
            <a:endParaRPr lang="en-US" dirty="0">
              <a:latin typeface="Comic Sans MS"/>
            </a:endParaRPr>
          </a:p>
        </p:txBody>
      </p: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0007FE00-9498-4706-B255-6437B0252C02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5486400"/>
            <a:ext cx="2672863" cy="1371600"/>
          </a:xfrm>
          <a:custGeom>
            <a:avLst/>
            <a:gdLst>
              <a:gd name="connsiteX0" fmla="*/ 1721734 w 2672863"/>
              <a:gd name="connsiteY0" fmla="*/ 0 h 1371600"/>
              <a:gd name="connsiteX1" fmla="*/ 2564444 w 2672863"/>
              <a:gd name="connsiteY1" fmla="*/ 213382 h 1371600"/>
              <a:gd name="connsiteX2" fmla="*/ 2672863 w 2672863"/>
              <a:gd name="connsiteY2" fmla="*/ 279248 h 1371600"/>
              <a:gd name="connsiteX3" fmla="*/ 2672863 w 2672863"/>
              <a:gd name="connsiteY3" fmla="*/ 1371600 h 1371600"/>
              <a:gd name="connsiteX4" fmla="*/ 0 w 2672863"/>
              <a:gd name="connsiteY4" fmla="*/ 1371600 h 1371600"/>
              <a:gd name="connsiteX5" fmla="*/ 33268 w 2672863"/>
              <a:gd name="connsiteY5" fmla="*/ 1242216 h 1371600"/>
              <a:gd name="connsiteX6" fmla="*/ 1721734 w 2672863"/>
              <a:gd name="connsiteY6" fmla="*/ 0 h 1371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672863" h="1371600">
                <a:moveTo>
                  <a:pt x="1721734" y="0"/>
                </a:moveTo>
                <a:cubicBezTo>
                  <a:pt x="2026863" y="0"/>
                  <a:pt x="2313937" y="77299"/>
                  <a:pt x="2564444" y="213382"/>
                </a:cubicBezTo>
                <a:lnTo>
                  <a:pt x="2672863" y="279248"/>
                </a:lnTo>
                <a:lnTo>
                  <a:pt x="2672863" y="1371600"/>
                </a:lnTo>
                <a:lnTo>
                  <a:pt x="0" y="1371600"/>
                </a:lnTo>
                <a:lnTo>
                  <a:pt x="33268" y="1242216"/>
                </a:lnTo>
                <a:cubicBezTo>
                  <a:pt x="257110" y="522539"/>
                  <a:pt x="928399" y="0"/>
                  <a:pt x="1721734" y="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F81B73E-1316-F441-EC05-62105724858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25081" y="1665902"/>
            <a:ext cx="6867819" cy="4192520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0" indent="0">
              <a:buNone/>
            </a:pPr>
            <a:r>
              <a:rPr lang="en-GB" sz="4000" dirty="0" smtClean="0">
                <a:solidFill>
                  <a:srgbClr val="FF0000"/>
                </a:solidFill>
                <a:latin typeface="Comic Sans MS"/>
                <a:cs typeface="Calibri" panose="020F0502020204030204"/>
              </a:rPr>
              <a:t>Any questions?</a:t>
            </a:r>
            <a:endParaRPr lang="en-GB" sz="4000" dirty="0">
              <a:latin typeface="Comic Sans MS"/>
              <a:cs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4863383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1FA6E98444773541B2FFAA1AD96D1FA1" ma:contentTypeVersion="17" ma:contentTypeDescription="Create a new document." ma:contentTypeScope="" ma:versionID="4b6af4fd6f7fef78e60138038f1f798a">
  <xsd:schema xmlns:xsd="http://www.w3.org/2001/XMLSchema" xmlns:xs="http://www.w3.org/2001/XMLSchema" xmlns:p="http://schemas.microsoft.com/office/2006/metadata/properties" xmlns:ns2="b7690056-a357-435e-b8ff-9edb59231559" xmlns:ns3="76668642-f934-4610-b993-d2030cf93ae0" targetNamespace="http://schemas.microsoft.com/office/2006/metadata/properties" ma:root="true" ma:fieldsID="9e587bf64c96a8074a700410001c9980" ns2:_="" ns3:_="">
    <xsd:import namespace="b7690056-a357-435e-b8ff-9edb59231559"/>
    <xsd:import namespace="76668642-f934-4610-b993-d2030cf93ae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DateTaken" minOccurs="0"/>
                <xsd:element ref="ns3:SharedWithUsers" minOccurs="0"/>
                <xsd:element ref="ns3:SharedWithDetail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Location" minOccurs="0"/>
                <xsd:element ref="ns2:MediaServiceAutoKeyPoints" minOccurs="0"/>
                <xsd:element ref="ns2:MediaServiceKeyPoints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bjectDetectorVersion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690056-a357-435e-b8ff-9edb5923155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MediaServiceAutoTags" ma:description="" ma:internalName="MediaServiceAutoTags" ma:readOnly="true">
      <xsd:simpleType>
        <xsd:restriction base="dms:Text"/>
      </xsd:simpleType>
    </xsd:element>
    <xsd:element name="MediaServiceDateTaken" ma:index="11" nillable="true" ma:displayName="MediaServiceDateTaken" ma:description="" ma:hidden="true" ma:internalName="MediaServiceDateTaken" ma:readOnly="true">
      <xsd:simpleType>
        <xsd:restriction base="dms:Text"/>
      </xsd:simpleType>
    </xsd:element>
    <xsd:element name="MediaServiceOCR" ma:index="14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a0b1f9e3-a32c-47c2-a0c8-0018341ad028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4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6668642-f934-4610-b993-d2030cf93ae0" elementFormDefault="qualified">
    <xsd:import namespace="http://schemas.microsoft.com/office/2006/documentManagement/types"/>
    <xsd:import namespace="http://schemas.microsoft.com/office/infopath/2007/PartnerControls"/>
    <xsd:element name="SharedWithUsers" ma:index="12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3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560a6596-e18b-4682-aa9e-410f0d070486}" ma:internalName="TaxCatchAll" ma:showField="CatchAllData" ma:web="76668642-f934-4610-b993-d2030cf93ae0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76668642-f934-4610-b993-d2030cf93ae0" xsi:nil="true"/>
    <lcf76f155ced4ddcb4097134ff3c332f xmlns="b7690056-a357-435e-b8ff-9edb59231559">
      <Terms xmlns="http://schemas.microsoft.com/office/infopath/2007/PartnerControls"/>
    </lcf76f155ced4ddcb4097134ff3c332f>
    <SharedWithUsers xmlns="76668642-f934-4610-b993-d2030cf93ae0">
      <UserInfo>
        <DisplayName>deputy</DisplayName>
        <AccountId>16</AccountId>
        <AccountType/>
      </UserInfo>
    </SharedWithUsers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AB3C04C4-8020-43FE-846F-AF27AF16CAA3}">
  <ds:schemaRefs>
    <ds:schemaRef ds:uri="76668642-f934-4610-b993-d2030cf93ae0"/>
    <ds:schemaRef ds:uri="b7690056-a357-435e-b8ff-9edb59231559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2.xml><?xml version="1.0" encoding="utf-8"?>
<ds:datastoreItem xmlns:ds="http://schemas.openxmlformats.org/officeDocument/2006/customXml" ds:itemID="{DF5E693C-23E9-4A49-BF23-D10DC74E4655}">
  <ds:schemaRefs>
    <ds:schemaRef ds:uri="b7690056-a357-435e-b8ff-9edb59231559"/>
    <ds:schemaRef ds:uri="http://purl.org/dc/elements/1.1/"/>
    <ds:schemaRef ds:uri="http://schemas.microsoft.com/office/infopath/2007/PartnerControls"/>
    <ds:schemaRef ds:uri="http://purl.org/dc/terms/"/>
    <ds:schemaRef ds:uri="76668642-f934-4610-b993-d2030cf93ae0"/>
    <ds:schemaRef ds:uri="http://schemas.openxmlformats.org/package/2006/metadata/core-properties"/>
    <ds:schemaRef ds:uri="http://schemas.microsoft.com/office/2006/documentManagement/types"/>
    <ds:schemaRef ds:uri="http://schemas.microsoft.com/office/2006/metadata/properties"/>
    <ds:schemaRef ds:uri="http://www.w3.org/XML/1998/namespace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7CEF89EE-FD40-428E-A43D-FE0EFE093168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2157</TotalTime>
  <Words>1025</Words>
  <Application>Microsoft Office PowerPoint</Application>
  <PresentationFormat>Widescreen</PresentationFormat>
  <Paragraphs>161</Paragraphs>
  <Slides>33</Slides>
  <Notes>9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33</vt:i4>
      </vt:variant>
    </vt:vector>
  </HeadingPairs>
  <TitlesOfParts>
    <vt:vector size="41" baseType="lpstr">
      <vt:lpstr>Arial</vt:lpstr>
      <vt:lpstr>Calibri</vt:lpstr>
      <vt:lpstr>Calibri Light</vt:lpstr>
      <vt:lpstr>Comic Sans MS</vt:lpstr>
      <vt:lpstr>Symbol</vt:lpstr>
      <vt:lpstr>Twinkl SemiBold</vt:lpstr>
      <vt:lpstr>Wingdings</vt:lpstr>
      <vt:lpstr>Office Theme</vt:lpstr>
      <vt:lpstr>Welcome to Sapphire Class Phonics Workshop</vt:lpstr>
      <vt:lpstr>Aims</vt:lpstr>
      <vt:lpstr>Why teach phonics?</vt:lpstr>
      <vt:lpstr>Find the rhymes</vt:lpstr>
      <vt:lpstr>Initial sounds</vt:lpstr>
      <vt:lpstr>PowerPoint Presentation</vt:lpstr>
      <vt:lpstr>Rhyming with picture books</vt:lpstr>
      <vt:lpstr>PowerPoint Presentation</vt:lpstr>
      <vt:lpstr>Phonics consists of:</vt:lpstr>
      <vt:lpstr>How to say the sounds</vt:lpstr>
      <vt:lpstr>Graphemes we teach in Reception</vt:lpstr>
      <vt:lpstr>PowerPoint Presentation</vt:lpstr>
      <vt:lpstr>Blending for reading</vt:lpstr>
      <vt:lpstr>PowerPoint Presentation</vt:lpstr>
      <vt:lpstr>Segmenting for spelling</vt:lpstr>
      <vt:lpstr>Segmenting activity</vt:lpstr>
      <vt:lpstr>How many phonemes are in each word?</vt:lpstr>
      <vt:lpstr>Supporting segmenting to write  </vt:lpstr>
      <vt:lpstr>Common Exception Words</vt:lpstr>
      <vt:lpstr>PowerPoint Presentation</vt:lpstr>
      <vt:lpstr>Autumn 1</vt:lpstr>
      <vt:lpstr>Daily Phonics</vt:lpstr>
      <vt:lpstr>Order of sounds taught in Reception</vt:lpstr>
      <vt:lpstr>How can I help my child at home?</vt:lpstr>
      <vt:lpstr> Reading at home  Decoding, fluency and comprehension</vt:lpstr>
      <vt:lpstr>PowerPoint Presentation</vt:lpstr>
      <vt:lpstr>PowerPoint Presentation</vt:lpstr>
      <vt:lpstr>PowerPoint Presentation</vt:lpstr>
      <vt:lpstr>PowerPoint Presentation</vt:lpstr>
      <vt:lpstr>Please record in your child’s home school link book what they have read.  I.e. 1st read – Joe looked at the pictures and was able to oral blend to spot different things   2nd read –  pat    dot    Joe needed help with not  3rd read – Joe re-read the story well and was able to sight read dot.  4th read –  1. 3 boys   2. Pat  Children are able to look back in their book if they need to find the answer! </vt:lpstr>
      <vt:lpstr>Most importantly…</vt:lpstr>
      <vt:lpstr>PowerPoint Presentation</vt:lpstr>
      <vt:lpstr>Thank you for coming!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Naomi King</dc:creator>
  <cp:lastModifiedBy>Naomi King</cp:lastModifiedBy>
  <cp:revision>58</cp:revision>
  <dcterms:created xsi:type="dcterms:W3CDTF">2023-07-19T20:33:38Z</dcterms:created>
  <dcterms:modified xsi:type="dcterms:W3CDTF">2024-09-25T20:06:52Z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0x0101001FA6E98444773541B2FFAA1AD96D1FA1</vt:lpwstr>
  </property>
  <property fmtid="{D5CDD505-2E9C-101B-9397-08002B2CF9AE}" pid="3" name="MediaServiceImageTags">
    <vt:lpwstr/>
  </property>
</Properties>
</file>