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5"/>
  </p:notesMasterIdLst>
  <p:sldIdLst>
    <p:sldId id="256" r:id="rId2"/>
    <p:sldId id="257" r:id="rId3"/>
    <p:sldId id="258" r:id="rId4"/>
    <p:sldId id="283" r:id="rId5"/>
    <p:sldId id="259" r:id="rId6"/>
    <p:sldId id="260" r:id="rId7"/>
    <p:sldId id="261" r:id="rId8"/>
    <p:sldId id="267" r:id="rId9"/>
    <p:sldId id="268" r:id="rId10"/>
    <p:sldId id="269" r:id="rId11"/>
    <p:sldId id="270" r:id="rId12"/>
    <p:sldId id="271" r:id="rId13"/>
    <p:sldId id="272" r:id="rId14"/>
    <p:sldId id="262" r:id="rId15"/>
    <p:sldId id="263" r:id="rId16"/>
    <p:sldId id="273" r:id="rId17"/>
    <p:sldId id="264" r:id="rId18"/>
    <p:sldId id="274" r:id="rId19"/>
    <p:sldId id="277" r:id="rId20"/>
    <p:sldId id="279" r:id="rId21"/>
    <p:sldId id="281" r:id="rId22"/>
    <p:sldId id="280" r:id="rId23"/>
    <p:sldId id="282" r:id="rId24"/>
  </p:sldIdLst>
  <p:sldSz cx="18288000" cy="10287000"/>
  <p:notesSz cx="6797675" cy="9926638"/>
  <p:embeddedFontLst>
    <p:embeddedFont>
      <p:font typeface="Bodoni MT Condensed" panose="02070606080606020203" pitchFamily="18" charset="0"/>
      <p:regular r:id="rId26"/>
      <p:bold r:id="rId27"/>
      <p:italic r:id="rId28"/>
      <p:boldItalic r:id="rId29"/>
    </p:embeddedFont>
    <p:embeddedFont>
      <p:font typeface="Moontime" panose="020B0604020202020204" charset="0"/>
      <p:regular r:id="rId30"/>
    </p:embeddedFont>
    <p:embeddedFont>
      <p:font typeface="Calibri" panose="020F0502020204030204" pitchFamily="34" charset="0"/>
      <p:regular r:id="rId31"/>
      <p:bold r:id="rId32"/>
      <p:italic r:id="rId33"/>
      <p:boldItalic r:id="rId34"/>
    </p:embeddedFont>
    <p:embeddedFont>
      <p:font typeface="Bradley Hand ITC" panose="03070402050302030203" pitchFamily="66" charset="0"/>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66117" autoAdjust="0"/>
  </p:normalViewPr>
  <p:slideViewPr>
    <p:cSldViewPr>
      <p:cViewPr varScale="1">
        <p:scale>
          <a:sx n="49" d="100"/>
          <a:sy n="49" d="100"/>
        </p:scale>
        <p:origin x="189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5557" tIns="47779" rIns="95557" bIns="47779" rtlCol="0"/>
          <a:lstStyle>
            <a:lvl1pPr algn="l">
              <a:defRPr sz="13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5557" tIns="47779" rIns="95557" bIns="47779" rtlCol="0"/>
          <a:lstStyle>
            <a:lvl1pPr algn="r">
              <a:defRPr sz="1300"/>
            </a:lvl1pPr>
          </a:lstStyle>
          <a:p>
            <a:fld id="{AA749D5E-C950-4500-BABC-6F10E74A97ED}" type="datetimeFigureOut">
              <a:rPr lang="en-GB" smtClean="0"/>
              <a:t>03/07/2025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5557" tIns="47779" rIns="95557" bIns="47779"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5557" tIns="47779" rIns="95557" bIns="47779"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5"/>
            <a:ext cx="2945659" cy="498055"/>
          </a:xfrm>
          <a:prstGeom prst="rect">
            <a:avLst/>
          </a:prstGeom>
        </p:spPr>
        <p:txBody>
          <a:bodyPr vert="horz" lIns="95557" tIns="47779" rIns="95557" bIns="47779" rtlCol="0" anchor="b"/>
          <a:lstStyle>
            <a:lvl1pPr algn="l">
              <a:defRPr sz="1300"/>
            </a:lvl1pPr>
          </a:lstStyle>
          <a:p>
            <a:endParaRPr lang="en-GB"/>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5557" tIns="47779" rIns="95557" bIns="47779" rtlCol="0" anchor="b"/>
          <a:lstStyle>
            <a:lvl1pPr algn="r">
              <a:defRPr sz="1300"/>
            </a:lvl1pPr>
          </a:lstStyle>
          <a:p>
            <a:fld id="{B8618C20-0343-45D8-8BE3-29F79A274BE7}" type="slidenum">
              <a:rPr lang="en-GB" smtClean="0"/>
              <a:t>‹#›</a:t>
            </a:fld>
            <a:endParaRPr lang="en-GB"/>
          </a:p>
        </p:txBody>
      </p:sp>
    </p:spTree>
    <p:extLst>
      <p:ext uri="{BB962C8B-B14F-4D97-AF65-F5344CB8AC3E}">
        <p14:creationId xmlns:p14="http://schemas.microsoft.com/office/powerpoint/2010/main" val="855092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300" dirty="0" smtClean="0"/>
              <a:t>My name is Joe </a:t>
            </a:r>
            <a:r>
              <a:rPr lang="en-GB" altLang="en-US" sz="1300" dirty="0" err="1" smtClean="0"/>
              <a:t>Blaney</a:t>
            </a:r>
            <a:r>
              <a:rPr lang="en-GB" altLang="en-US" sz="1300" dirty="0" smtClean="0"/>
              <a:t>, I am your new</a:t>
            </a:r>
            <a:r>
              <a:rPr lang="en-GB" altLang="en-US" sz="1300" baseline="0" dirty="0" smtClean="0"/>
              <a:t> Headteacher.</a:t>
            </a:r>
            <a:endParaRPr lang="en-GB" altLang="en-US" sz="1300" b="1" dirty="0"/>
          </a:p>
          <a:p>
            <a:pPr eaLnBrk="1" hangingPunct="1">
              <a:spcBef>
                <a:spcPct val="0"/>
              </a:spcBef>
            </a:pPr>
            <a:endParaRPr lang="en-GB" altLang="en-US" sz="1300" dirty="0"/>
          </a:p>
          <a:p>
            <a:pPr eaLnBrk="1" hangingPunct="1">
              <a:spcBef>
                <a:spcPct val="0"/>
              </a:spcBef>
            </a:pPr>
            <a:r>
              <a:rPr lang="en-GB" altLang="en-US" sz="1300" b="1" dirty="0"/>
              <a:t>Our door is always </a:t>
            </a:r>
            <a:r>
              <a:rPr lang="en-GB" altLang="en-US" sz="1300" b="1" i="1" dirty="0" err="1"/>
              <a:t>always</a:t>
            </a:r>
            <a:r>
              <a:rPr lang="en-GB" altLang="en-US" sz="1300" b="1" dirty="0"/>
              <a:t> open!  No question is too small.  </a:t>
            </a:r>
            <a:r>
              <a:rPr lang="en-GB" altLang="en-US" sz="1300" dirty="0"/>
              <a:t>Please come and find us if you would like to share something or you have a suggestion.</a:t>
            </a:r>
          </a:p>
          <a:p>
            <a:pPr eaLnBrk="1" hangingPunct="1">
              <a:spcBef>
                <a:spcPct val="0"/>
              </a:spcBef>
            </a:pPr>
            <a:endParaRPr lang="en-GB" altLang="en-US" sz="1300" dirty="0"/>
          </a:p>
          <a:p>
            <a:pPr eaLnBrk="1" hangingPunct="1">
              <a:spcBef>
                <a:spcPct val="0"/>
              </a:spcBef>
            </a:pPr>
            <a:r>
              <a:rPr lang="en-GB" altLang="en-US" sz="1300" dirty="0"/>
              <a:t>We put great </a:t>
            </a:r>
            <a:r>
              <a:rPr lang="en-GB" altLang="en-US" sz="1300" b="1" dirty="0"/>
              <a:t>emphasis on our partnership with parents </a:t>
            </a:r>
            <a:r>
              <a:rPr lang="en-GB" altLang="en-US" sz="1300" dirty="0"/>
              <a:t>to reinforce our vision that every child flourishes. </a:t>
            </a:r>
            <a:r>
              <a:rPr lang="en-GB" altLang="en-US" sz="1300" b="1" dirty="0"/>
              <a:t>Your support is invaluable.</a:t>
            </a:r>
          </a:p>
          <a:p>
            <a:pPr eaLnBrk="1" hangingPunct="1">
              <a:spcBef>
                <a:spcPct val="0"/>
              </a:spcBef>
            </a:pPr>
            <a:r>
              <a:rPr lang="en-GB" altLang="en-US" sz="1300" dirty="0"/>
              <a:t>With this in mind – </a:t>
            </a:r>
            <a:r>
              <a:rPr lang="en-GB" altLang="en-US" sz="1300" b="1" dirty="0"/>
              <a:t>we’d like to ask for your help</a:t>
            </a:r>
            <a:r>
              <a:rPr lang="en-GB" altLang="en-US" sz="1300" dirty="0"/>
              <a:t>… </a:t>
            </a:r>
          </a:p>
          <a:p>
            <a:pPr eaLnBrk="1" hangingPunct="1">
              <a:spcBef>
                <a:spcPct val="0"/>
              </a:spcBef>
            </a:pPr>
            <a:r>
              <a:rPr lang="en-GB" altLang="en-US" sz="1300" dirty="0"/>
              <a:t>///  We teach our children </a:t>
            </a:r>
            <a:r>
              <a:rPr lang="en-GB" altLang="en-US" sz="1300" b="1" dirty="0"/>
              <a:t>to accept when they don’t win </a:t>
            </a:r>
            <a:r>
              <a:rPr lang="en-GB" altLang="en-US" sz="1300" dirty="0"/>
              <a:t>and encourage them to </a:t>
            </a:r>
            <a:r>
              <a:rPr lang="en-GB" altLang="en-US" sz="1300" b="1" dirty="0"/>
              <a:t>lose with good grace </a:t>
            </a:r>
          </a:p>
          <a:p>
            <a:pPr eaLnBrk="1" hangingPunct="1">
              <a:spcBef>
                <a:spcPct val="0"/>
              </a:spcBef>
            </a:pPr>
            <a:r>
              <a:rPr lang="en-GB" altLang="en-US" sz="1300" dirty="0"/>
              <a:t>///  We teach our children to </a:t>
            </a:r>
            <a:r>
              <a:rPr lang="en-GB" altLang="en-US" sz="1300" b="1" dirty="0"/>
              <a:t>accept responsibility for their actions</a:t>
            </a:r>
            <a:r>
              <a:rPr lang="en-GB" altLang="en-US" sz="1300" dirty="0"/>
              <a:t> </a:t>
            </a:r>
          </a:p>
          <a:p>
            <a:pPr eaLnBrk="1" hangingPunct="1">
              <a:spcBef>
                <a:spcPct val="0"/>
              </a:spcBef>
            </a:pPr>
            <a:r>
              <a:rPr lang="en-GB" altLang="en-US" sz="1300" dirty="0"/>
              <a:t>///  We teach them to </a:t>
            </a:r>
            <a:r>
              <a:rPr lang="en-GB" altLang="en-US" sz="1300" b="1" dirty="0"/>
              <a:t>accept it when we say no to them</a:t>
            </a:r>
            <a:r>
              <a:rPr lang="en-GB" altLang="en-US" sz="1300" dirty="0"/>
              <a:t>.  </a:t>
            </a:r>
          </a:p>
          <a:p>
            <a:pPr eaLnBrk="1" hangingPunct="1">
              <a:spcBef>
                <a:spcPct val="0"/>
              </a:spcBef>
            </a:pPr>
            <a:r>
              <a:rPr lang="en-GB" altLang="en-US" sz="1300" b="1" dirty="0"/>
              <a:t>If we can all nurture resilience to lose with grace,  </a:t>
            </a:r>
            <a:r>
              <a:rPr lang="en-GB" altLang="en-US" sz="1300" dirty="0"/>
              <a:t>/// </a:t>
            </a:r>
            <a:r>
              <a:rPr lang="en-GB" altLang="en-US" sz="1300" b="1" dirty="0"/>
              <a:t>learn from mistakes and quickly move on</a:t>
            </a:r>
            <a:r>
              <a:rPr lang="en-GB" altLang="en-US" sz="1300" dirty="0"/>
              <a:t> and /// </a:t>
            </a:r>
            <a:r>
              <a:rPr lang="en-GB" altLang="en-US" sz="1300" b="1" dirty="0"/>
              <a:t>comply when they are denied something </a:t>
            </a:r>
            <a:r>
              <a:rPr lang="en-GB" altLang="en-US" sz="1300" dirty="0"/>
              <a:t>/// </a:t>
            </a:r>
            <a:r>
              <a:rPr lang="en-GB" altLang="en-US" sz="1300" b="1" dirty="0"/>
              <a:t>it would reduce our collective daily challenges</a:t>
            </a:r>
            <a:r>
              <a:rPr lang="en-GB" altLang="en-US" sz="1300" dirty="0"/>
              <a:t>.</a:t>
            </a:r>
          </a:p>
          <a:p>
            <a:pPr eaLnBrk="1" hangingPunct="1">
              <a:spcBef>
                <a:spcPct val="0"/>
              </a:spcBef>
            </a:pPr>
            <a:endParaRPr lang="en-GB" altLang="en-US" sz="1300" dirty="0"/>
          </a:p>
          <a:p>
            <a:pPr eaLnBrk="1" hangingPunct="1">
              <a:spcBef>
                <a:spcPct val="0"/>
              </a:spcBef>
            </a:pPr>
            <a:r>
              <a:rPr lang="en-GB" altLang="en-US" sz="1300" dirty="0"/>
              <a:t>So, to the TEAM - this is one of my favourite evenings when I get the opportunity to say a very big </a:t>
            </a:r>
            <a:r>
              <a:rPr lang="en-GB" altLang="en-US" sz="1300" dirty="0" err="1"/>
              <a:t>cheesey</a:t>
            </a:r>
            <a:r>
              <a:rPr lang="en-GB" altLang="en-US" sz="1300" dirty="0"/>
              <a:t> thank you to our dedicated volunteers and staff for their unwavering support this year // we are so lucky to have a very talented group of people, with lots and lots of experience to call upon – I ask you to give our team a very hearty round of applause…</a:t>
            </a:r>
          </a:p>
          <a:p>
            <a:pPr eaLnBrk="1" hangingPunct="1">
              <a:spcBef>
                <a:spcPct val="0"/>
              </a:spcBef>
            </a:pPr>
            <a:r>
              <a:rPr lang="en-GB" altLang="en-US" sz="1300" b="1" dirty="0"/>
              <a:t>Thank you!  </a:t>
            </a:r>
          </a:p>
          <a:p>
            <a:pPr eaLnBrk="1" hangingPunct="1">
              <a:spcBef>
                <a:spcPct val="0"/>
              </a:spcBef>
            </a:pPr>
            <a:r>
              <a:rPr lang="en-GB" altLang="en-US" sz="1300" b="1" dirty="0"/>
              <a:t>And so to our wonderful teams;</a:t>
            </a: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a:t>
            </a:fld>
            <a:endParaRPr lang="en-GB"/>
          </a:p>
        </p:txBody>
      </p:sp>
    </p:spTree>
    <p:extLst>
      <p:ext uri="{BB962C8B-B14F-4D97-AF65-F5344CB8AC3E}">
        <p14:creationId xmlns:p14="http://schemas.microsoft.com/office/powerpoint/2010/main" val="287013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I’m going to race through a lot of names now of the people who either work at Thorpe or volunteer at Thorpe so that your children get the very best opportunity they can.</a:t>
            </a:r>
          </a:p>
          <a:p>
            <a:pPr eaLnBrk="1" hangingPunct="1">
              <a:spcBef>
                <a:spcPct val="0"/>
              </a:spcBef>
            </a:pPr>
            <a:endParaRPr lang="en-GB" altLang="en-US" dirty="0" smtClean="0"/>
          </a:p>
          <a:p>
            <a:pPr eaLnBrk="1" hangingPunct="1">
              <a:spcBef>
                <a:spcPct val="0"/>
              </a:spcBef>
            </a:pPr>
            <a:r>
              <a:rPr lang="en-GB" altLang="en-US" dirty="0" smtClean="0"/>
              <a:t>You will get to know these people as you travel through the school. </a:t>
            </a:r>
          </a:p>
          <a:p>
            <a:pPr eaLnBrk="1" hangingPunct="1">
              <a:spcBef>
                <a:spcPct val="0"/>
              </a:spcBef>
            </a:pPr>
            <a:endParaRPr lang="en-GB" altLang="en-US" dirty="0" smtClean="0"/>
          </a:p>
          <a:p>
            <a:pPr eaLnBrk="1" hangingPunct="1">
              <a:spcBef>
                <a:spcPct val="0"/>
              </a:spcBef>
            </a:pPr>
            <a:r>
              <a:rPr lang="en-GB" altLang="en-US" dirty="0" smtClean="0"/>
              <a:t>Please could all members of our senior leadership team stand up.</a:t>
            </a: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2</a:t>
            </a:fld>
            <a:endParaRPr lang="en-GB"/>
          </a:p>
        </p:txBody>
      </p:sp>
    </p:spTree>
    <p:extLst>
      <p:ext uri="{BB962C8B-B14F-4D97-AF65-F5344CB8AC3E}">
        <p14:creationId xmlns:p14="http://schemas.microsoft.com/office/powerpoint/2010/main" val="2817121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I’d like to introduce some of our Governors… Linda Gillham on behalf of the Governing Body.</a:t>
            </a:r>
          </a:p>
          <a:p>
            <a:pPr eaLnBrk="1" hangingPunct="1">
              <a:spcBef>
                <a:spcPct val="0"/>
              </a:spcBef>
            </a:pPr>
            <a:endParaRPr lang="en-GB" altLang="en-US" dirty="0" smtClean="0"/>
          </a:p>
          <a:p>
            <a:pPr eaLnBrk="1" hangingPunct="1">
              <a:spcBef>
                <a:spcPct val="0"/>
              </a:spcBef>
            </a:pPr>
            <a:r>
              <a:rPr lang="en-GB" altLang="en-US" dirty="0" smtClean="0"/>
              <a:t>We have a strong Governing Body who work very hard for every child in the school.  Our Governors come from a variety of back grounds and give their time on a voluntary basis to enhance the provision and opportunities for your children.  They hold the senior leadership to account and offer support as a critical friend.  We are very lucky to have such an amazing governing body.</a:t>
            </a:r>
          </a:p>
          <a:p>
            <a:pPr>
              <a:buFontTx/>
              <a:buNone/>
            </a:pPr>
            <a:endParaRPr lang="en-GB" altLang="en-US" sz="1300" dirty="0">
              <a:solidFill>
                <a:srgbClr val="003366"/>
              </a:solidFill>
              <a:latin typeface="Bradley Hand ITC" panose="03070402050302030203" pitchFamily="66" charset="0"/>
            </a:endParaRP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3</a:t>
            </a:fld>
            <a:endParaRPr lang="en-GB"/>
          </a:p>
        </p:txBody>
      </p:sp>
    </p:spTree>
    <p:extLst>
      <p:ext uri="{BB962C8B-B14F-4D97-AF65-F5344CB8AC3E}">
        <p14:creationId xmlns:p14="http://schemas.microsoft.com/office/powerpoint/2010/main" val="3840786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smtClean="0"/>
          </a:p>
          <a:p>
            <a:pPr>
              <a:buFontTx/>
              <a:buNone/>
            </a:pPr>
            <a:endParaRPr lang="en-GB" altLang="en-US" sz="1300" dirty="0">
              <a:solidFill>
                <a:srgbClr val="003366"/>
              </a:solidFill>
              <a:latin typeface="Bradley Hand ITC" panose="03070402050302030203" pitchFamily="66" charset="0"/>
            </a:endParaRP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4</a:t>
            </a:fld>
            <a:endParaRPr lang="en-GB"/>
          </a:p>
        </p:txBody>
      </p:sp>
    </p:spTree>
    <p:extLst>
      <p:ext uri="{BB962C8B-B14F-4D97-AF65-F5344CB8AC3E}">
        <p14:creationId xmlns:p14="http://schemas.microsoft.com/office/powerpoint/2010/main" val="924724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5</a:t>
            </a:fld>
            <a:endParaRPr lang="en-GB"/>
          </a:p>
        </p:txBody>
      </p:sp>
    </p:spTree>
    <p:extLst>
      <p:ext uri="{BB962C8B-B14F-4D97-AF65-F5344CB8AC3E}">
        <p14:creationId xmlns:p14="http://schemas.microsoft.com/office/powerpoint/2010/main" val="3004398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6</a:t>
            </a:fld>
            <a:endParaRPr lang="en-GB"/>
          </a:p>
        </p:txBody>
      </p:sp>
    </p:spTree>
    <p:extLst>
      <p:ext uri="{BB962C8B-B14F-4D97-AF65-F5344CB8AC3E}">
        <p14:creationId xmlns:p14="http://schemas.microsoft.com/office/powerpoint/2010/main" val="2258507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7</a:t>
            </a:fld>
            <a:endParaRPr lang="en-GB"/>
          </a:p>
        </p:txBody>
      </p:sp>
    </p:spTree>
    <p:extLst>
      <p:ext uri="{BB962C8B-B14F-4D97-AF65-F5344CB8AC3E}">
        <p14:creationId xmlns:p14="http://schemas.microsoft.com/office/powerpoint/2010/main" val="762907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8</a:t>
            </a:fld>
            <a:endParaRPr lang="en-GB"/>
          </a:p>
        </p:txBody>
      </p:sp>
    </p:spTree>
    <p:extLst>
      <p:ext uri="{BB962C8B-B14F-4D97-AF65-F5344CB8AC3E}">
        <p14:creationId xmlns:p14="http://schemas.microsoft.com/office/powerpoint/2010/main" val="445195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9</a:t>
            </a:fld>
            <a:endParaRPr lang="en-GB"/>
          </a:p>
        </p:txBody>
      </p:sp>
    </p:spTree>
    <p:extLst>
      <p:ext uri="{BB962C8B-B14F-4D97-AF65-F5344CB8AC3E}">
        <p14:creationId xmlns:p14="http://schemas.microsoft.com/office/powerpoint/2010/main" val="2848774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10</a:t>
            </a:fld>
            <a:endParaRPr lang="en-GB"/>
          </a:p>
        </p:txBody>
      </p:sp>
    </p:spTree>
    <p:extLst>
      <p:ext uri="{BB962C8B-B14F-4D97-AF65-F5344CB8AC3E}">
        <p14:creationId xmlns:p14="http://schemas.microsoft.com/office/powerpoint/2010/main" val="3983194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11</a:t>
            </a:fld>
            <a:endParaRPr lang="en-GB"/>
          </a:p>
        </p:txBody>
      </p:sp>
    </p:spTree>
    <p:extLst>
      <p:ext uri="{BB962C8B-B14F-4D97-AF65-F5344CB8AC3E}">
        <p14:creationId xmlns:p14="http://schemas.microsoft.com/office/powerpoint/2010/main" val="1399622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12</a:t>
            </a:fld>
            <a:endParaRPr lang="en-GB"/>
          </a:p>
        </p:txBody>
      </p:sp>
    </p:spTree>
    <p:extLst>
      <p:ext uri="{BB962C8B-B14F-4D97-AF65-F5344CB8AC3E}">
        <p14:creationId xmlns:p14="http://schemas.microsoft.com/office/powerpoint/2010/main" val="25599757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8618C20-0343-45D8-8BE3-29F79A274BE7}" type="slidenum">
              <a:rPr lang="en-GB" smtClean="0"/>
              <a:t>13</a:t>
            </a:fld>
            <a:endParaRPr lang="en-GB"/>
          </a:p>
        </p:txBody>
      </p:sp>
    </p:spTree>
    <p:extLst>
      <p:ext uri="{BB962C8B-B14F-4D97-AF65-F5344CB8AC3E}">
        <p14:creationId xmlns:p14="http://schemas.microsoft.com/office/powerpoint/2010/main" val="33220915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solidFill>
                  <a:srgbClr val="003366"/>
                </a:solidFill>
              </a:rPr>
              <a:t>We take the children in Year 5 &amp; 6 on a Residential Trip to High </a:t>
            </a:r>
            <a:r>
              <a:rPr lang="en-GB" altLang="en-US" dirty="0" err="1" smtClean="0">
                <a:solidFill>
                  <a:srgbClr val="003366"/>
                </a:solidFill>
              </a:rPr>
              <a:t>Ashurst</a:t>
            </a:r>
            <a:r>
              <a:rPr lang="en-GB" altLang="en-US" dirty="0" smtClean="0">
                <a:solidFill>
                  <a:srgbClr val="003366"/>
                </a:solidFill>
              </a:rPr>
              <a:t>, </a:t>
            </a:r>
          </a:p>
          <a:p>
            <a:endParaRPr lang="en-GB" altLang="en-US" dirty="0" smtClean="0">
              <a:solidFill>
                <a:srgbClr val="003366"/>
              </a:solidFill>
            </a:endParaRPr>
          </a:p>
          <a:p>
            <a:r>
              <a:rPr lang="en-GB" altLang="en-US" dirty="0" smtClean="0">
                <a:solidFill>
                  <a:srgbClr val="003366"/>
                </a:solidFill>
              </a:rPr>
              <a:t>Our Class trips include: Kensington Palace, Guildford Cathedral, Windsor Castle, </a:t>
            </a:r>
            <a:r>
              <a:rPr lang="en-GB" altLang="en-US" dirty="0" err="1" smtClean="0">
                <a:solidFill>
                  <a:srgbClr val="003366"/>
                </a:solidFill>
              </a:rPr>
              <a:t>Bockett’s</a:t>
            </a:r>
            <a:r>
              <a:rPr lang="en-GB" altLang="en-US" dirty="0" smtClean="0">
                <a:solidFill>
                  <a:srgbClr val="003366"/>
                </a:solidFill>
              </a:rPr>
              <a:t> Farm, </a:t>
            </a:r>
            <a:r>
              <a:rPr lang="en-GB" altLang="en-US" dirty="0" err="1" smtClean="0">
                <a:solidFill>
                  <a:srgbClr val="003366"/>
                </a:solidFill>
              </a:rPr>
              <a:t>Haslemere</a:t>
            </a:r>
            <a:r>
              <a:rPr lang="en-GB" altLang="en-US" dirty="0" smtClean="0">
                <a:solidFill>
                  <a:srgbClr val="003366"/>
                </a:solidFill>
              </a:rPr>
              <a:t> Museum, Victorian School &amp; Henley Fort </a:t>
            </a:r>
          </a:p>
          <a:p>
            <a:endParaRPr lang="en-GB" altLang="en-US" dirty="0" smtClean="0">
              <a:solidFill>
                <a:srgbClr val="003366"/>
              </a:solidFill>
            </a:endParaRPr>
          </a:p>
          <a:p>
            <a:r>
              <a:rPr lang="en-GB" altLang="en-US" dirty="0" smtClean="0">
                <a:solidFill>
                  <a:srgbClr val="003366"/>
                </a:solidFill>
              </a:rPr>
              <a:t>We have had inspirational visitors including</a:t>
            </a:r>
            <a:r>
              <a:rPr lang="en-GB" altLang="en-US" baseline="0" dirty="0" smtClean="0">
                <a:solidFill>
                  <a:srgbClr val="003366"/>
                </a:solidFill>
              </a:rPr>
              <a:t> </a:t>
            </a:r>
            <a:r>
              <a:rPr lang="en-GB" altLang="en-US" dirty="0" smtClean="0">
                <a:solidFill>
                  <a:srgbClr val="003366"/>
                </a:solidFill>
              </a:rPr>
              <a:t>athletes, firemen, nurses and hope to welcome them back next academic year.</a:t>
            </a:r>
          </a:p>
          <a:p>
            <a:endParaRPr lang="en-GB" altLang="en-US" dirty="0" smtClean="0">
              <a:solidFill>
                <a:srgbClr val="003366"/>
              </a:solidFill>
            </a:endParaRPr>
          </a:p>
          <a:p>
            <a:r>
              <a:rPr lang="en-GB" altLang="en-US" dirty="0" smtClean="0">
                <a:solidFill>
                  <a:srgbClr val="003366"/>
                </a:solidFill>
              </a:rPr>
              <a:t>We aim to offer our children enrichment days; Roman, Greek, Victorian, African, Y6 production</a:t>
            </a:r>
          </a:p>
          <a:p>
            <a:pPr eaLnBrk="1" hangingPunct="1"/>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14</a:t>
            </a:fld>
            <a:endParaRPr lang="en-GB"/>
          </a:p>
        </p:txBody>
      </p:sp>
    </p:spTree>
    <p:extLst>
      <p:ext uri="{BB962C8B-B14F-4D97-AF65-F5344CB8AC3E}">
        <p14:creationId xmlns:p14="http://schemas.microsoft.com/office/powerpoint/2010/main" val="1699066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These meetings have been successful for us to </a:t>
            </a:r>
            <a:r>
              <a:rPr lang="en-GB" altLang="en-US" b="1" dirty="0" smtClean="0"/>
              <a:t>make sure communication between parents and staff is good</a:t>
            </a:r>
            <a:r>
              <a:rPr lang="en-GB" altLang="en-US" dirty="0" smtClean="0"/>
              <a:t>… if you would like to know more, please come along to our next meeting on Friday 20</a:t>
            </a:r>
            <a:r>
              <a:rPr lang="en-GB" altLang="en-US" baseline="30000" dirty="0" smtClean="0"/>
              <a:t>th</a:t>
            </a:r>
            <a:r>
              <a:rPr lang="en-GB" altLang="en-US" dirty="0" smtClean="0"/>
              <a:t> September.</a:t>
            </a:r>
          </a:p>
          <a:p>
            <a:pPr eaLnBrk="1" hangingPunct="1">
              <a:spcBef>
                <a:spcPct val="0"/>
              </a:spcBef>
            </a:pPr>
            <a:endParaRPr lang="en-GB" altLang="en-US" dirty="0" smtClean="0"/>
          </a:p>
          <a:p>
            <a:pPr eaLnBrk="1" hangingPunct="1">
              <a:spcBef>
                <a:spcPct val="0"/>
              </a:spcBef>
            </a:pPr>
            <a:r>
              <a:rPr lang="en-GB" altLang="en-US" sz="1800" b="1" dirty="0"/>
              <a:t>They really do have an impact on what we do in school.</a:t>
            </a: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15</a:t>
            </a:fld>
            <a:endParaRPr lang="en-GB"/>
          </a:p>
        </p:txBody>
      </p:sp>
    </p:spTree>
    <p:extLst>
      <p:ext uri="{BB962C8B-B14F-4D97-AF65-F5344CB8AC3E}">
        <p14:creationId xmlns:p14="http://schemas.microsoft.com/office/powerpoint/2010/main" val="3974667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These meetings have been successful for us to </a:t>
            </a:r>
            <a:r>
              <a:rPr lang="en-GB" altLang="en-US" b="1" dirty="0" smtClean="0"/>
              <a:t>make sure communication between parents and staff is good</a:t>
            </a:r>
            <a:r>
              <a:rPr lang="en-GB" altLang="en-US" dirty="0" smtClean="0"/>
              <a:t>… if you would like to know more, please come along to our next meeting on Friday 22</a:t>
            </a:r>
            <a:r>
              <a:rPr lang="en-GB" altLang="en-US" baseline="30000" dirty="0" smtClean="0"/>
              <a:t>nd</a:t>
            </a:r>
            <a:r>
              <a:rPr lang="en-GB" altLang="en-US" dirty="0" smtClean="0"/>
              <a:t> September.</a:t>
            </a:r>
          </a:p>
          <a:p>
            <a:pPr eaLnBrk="1" hangingPunct="1">
              <a:spcBef>
                <a:spcPct val="0"/>
              </a:spcBef>
            </a:pPr>
            <a:endParaRPr lang="en-GB" altLang="en-US" dirty="0" smtClean="0"/>
          </a:p>
          <a:p>
            <a:pPr eaLnBrk="1" hangingPunct="1">
              <a:spcBef>
                <a:spcPct val="0"/>
              </a:spcBef>
            </a:pPr>
            <a:r>
              <a:rPr lang="en-GB" altLang="en-US" sz="1800" b="1" dirty="0"/>
              <a:t>They really do have an impact on what we do in school.</a:t>
            </a:r>
          </a:p>
          <a:p>
            <a:pPr eaLnBrk="1" hangingPunct="1">
              <a:spcBef>
                <a:spcPct val="0"/>
              </a:spcBef>
            </a:pPr>
            <a:endParaRPr lang="en-GB" altLang="en-US" sz="1800" b="1" dirty="0"/>
          </a:p>
          <a:p>
            <a:pPr eaLnBrk="1" hangingPunct="1">
              <a:spcBef>
                <a:spcPct val="0"/>
              </a:spcBef>
            </a:pPr>
            <a:r>
              <a:rPr lang="en-GB" altLang="en-US" sz="1800" b="1" dirty="0"/>
              <a:t>Our Friends Association FOTSA is a huge part of our school and even more important in this current economic climate.  FOTSA is now a charity, which is amazing and will hopefully open financial doors that were closed to us before regarding bids and funding.</a:t>
            </a:r>
          </a:p>
          <a:p>
            <a:pPr eaLnBrk="1" hangingPunct="1">
              <a:spcBef>
                <a:spcPct val="0"/>
              </a:spcBef>
            </a:pPr>
            <a:endParaRPr lang="en-GB" altLang="en-US" sz="1800" b="1" dirty="0"/>
          </a:p>
          <a:p>
            <a:pPr eaLnBrk="1" hangingPunct="1">
              <a:spcBef>
                <a:spcPct val="0"/>
              </a:spcBef>
            </a:pPr>
            <a:r>
              <a:rPr lang="en-GB" altLang="en-US" sz="1800" dirty="0"/>
              <a:t>Every </a:t>
            </a:r>
            <a:r>
              <a:rPr lang="en-GB" altLang="en-US" sz="1800" b="1" dirty="0"/>
              <a:t>parent is automatically a member of FOTSA </a:t>
            </a:r>
            <a:r>
              <a:rPr lang="en-GB" altLang="en-US" sz="1800" dirty="0"/>
              <a:t>and encouraged to attend meetings have your say and make a difference to raise money for the children at our school.  This year we have been lucky enough to have money from FOTSA</a:t>
            </a:r>
          </a:p>
          <a:p>
            <a:endParaRPr lang="en-GB" altLang="en-US" sz="1800" dirty="0"/>
          </a:p>
          <a:p>
            <a:r>
              <a:rPr lang="en-GB" altLang="en-US" sz="1800" dirty="0"/>
              <a:t>to fund resources for the children in each class.              		£200 per class </a:t>
            </a:r>
          </a:p>
          <a:p>
            <a:r>
              <a:rPr lang="en-GB" altLang="en-US" sz="1800" dirty="0"/>
              <a:t>Maintaining Sand pit                                 	              		  </a:t>
            </a:r>
          </a:p>
          <a:p>
            <a:r>
              <a:rPr lang="en-GB" altLang="en-US" sz="1800" dirty="0"/>
              <a:t>Laptops and trolley				£3500</a:t>
            </a:r>
          </a:p>
          <a:p>
            <a:pPr eaLnBrk="1" hangingPunct="1">
              <a:spcBef>
                <a:spcPct val="0"/>
              </a:spcBef>
            </a:pPr>
            <a:endParaRPr lang="en-GB" altLang="en-US" sz="1800" dirty="0"/>
          </a:p>
          <a:p>
            <a:pPr eaLnBrk="1" hangingPunct="1">
              <a:spcBef>
                <a:spcPct val="0"/>
              </a:spcBef>
            </a:pPr>
            <a:r>
              <a:rPr lang="en-GB" altLang="en-US" sz="1800" dirty="0"/>
              <a:t>Typical FOTSA events are:</a:t>
            </a:r>
          </a:p>
          <a:p>
            <a:pPr eaLnBrk="1" hangingPunct="1">
              <a:spcBef>
                <a:spcPct val="0"/>
              </a:spcBef>
            </a:pPr>
            <a:endParaRPr lang="en-GB" altLang="en-US" sz="1800" dirty="0"/>
          </a:p>
          <a:p>
            <a:pPr>
              <a:buFontTx/>
              <a:buChar char="•"/>
            </a:pPr>
            <a:r>
              <a:rPr lang="en-GB" altLang="en-US" sz="1800" dirty="0">
                <a:solidFill>
                  <a:srgbClr val="003366"/>
                </a:solidFill>
              </a:rPr>
              <a:t>Summer Events</a:t>
            </a:r>
          </a:p>
          <a:p>
            <a:pPr>
              <a:buFontTx/>
              <a:buChar char="•"/>
            </a:pPr>
            <a:r>
              <a:rPr lang="en-GB" altLang="en-US" sz="1800" dirty="0">
                <a:solidFill>
                  <a:srgbClr val="003366"/>
                </a:solidFill>
              </a:rPr>
              <a:t>Winter Events</a:t>
            </a:r>
          </a:p>
          <a:p>
            <a:pPr>
              <a:buFontTx/>
              <a:buChar char="•"/>
            </a:pPr>
            <a:r>
              <a:rPr lang="en-GB" altLang="en-US" sz="1800" dirty="0">
                <a:solidFill>
                  <a:srgbClr val="003366"/>
                </a:solidFill>
              </a:rPr>
              <a:t>Disco Events</a:t>
            </a:r>
          </a:p>
          <a:p>
            <a:pPr>
              <a:buFontTx/>
              <a:buChar char="•"/>
            </a:pPr>
            <a:r>
              <a:rPr lang="en-GB" altLang="en-US" sz="1800" dirty="0">
                <a:solidFill>
                  <a:srgbClr val="003366"/>
                </a:solidFill>
              </a:rPr>
              <a:t>Cake Sales </a:t>
            </a:r>
          </a:p>
          <a:p>
            <a:pPr>
              <a:buFontTx/>
              <a:buChar char="•"/>
            </a:pPr>
            <a:r>
              <a:rPr lang="en-GB" altLang="en-US" sz="1800" dirty="0">
                <a:solidFill>
                  <a:srgbClr val="003366"/>
                </a:solidFill>
              </a:rPr>
              <a:t>Ice-cream sales</a:t>
            </a:r>
          </a:p>
          <a:p>
            <a:pPr>
              <a:buFontTx/>
              <a:buChar char="•"/>
            </a:pPr>
            <a:r>
              <a:rPr lang="en-GB" altLang="en-US" sz="1800" dirty="0">
                <a:solidFill>
                  <a:srgbClr val="003366"/>
                </a:solidFill>
              </a:rPr>
              <a:t>Cinema Events</a:t>
            </a:r>
          </a:p>
          <a:p>
            <a:pPr>
              <a:buFontTx/>
              <a:buChar char="•"/>
            </a:pPr>
            <a:r>
              <a:rPr lang="en-GB" altLang="en-US" sz="1800" dirty="0">
                <a:solidFill>
                  <a:srgbClr val="003366"/>
                </a:solidFill>
              </a:rPr>
              <a:t>Parent Evening Events</a:t>
            </a:r>
          </a:p>
          <a:p>
            <a:pPr>
              <a:buFontTx/>
              <a:buChar char="•"/>
            </a:pPr>
            <a:r>
              <a:rPr lang="en-GB" altLang="en-US" sz="1800" dirty="0">
                <a:solidFill>
                  <a:srgbClr val="003366"/>
                </a:solidFill>
              </a:rPr>
              <a:t>Refreshments at School Events</a:t>
            </a:r>
          </a:p>
          <a:p>
            <a:pPr>
              <a:buFontTx/>
              <a:buChar char="•"/>
            </a:pPr>
            <a:r>
              <a:rPr lang="en-GB" altLang="en-US" sz="1800" dirty="0">
                <a:solidFill>
                  <a:srgbClr val="003366"/>
                </a:solidFill>
              </a:rPr>
              <a:t>Second hand uniform sales</a:t>
            </a:r>
          </a:p>
          <a:p>
            <a:pPr eaLnBrk="1" hangingPunct="1">
              <a:spcBef>
                <a:spcPct val="0"/>
              </a:spcBef>
            </a:pPr>
            <a:endParaRPr lang="en-GB" altLang="en-US" sz="1800" dirty="0"/>
          </a:p>
          <a:p>
            <a:pPr eaLnBrk="1" hangingPunct="1">
              <a:spcBef>
                <a:spcPct val="0"/>
              </a:spcBef>
            </a:pPr>
            <a:endParaRPr lang="en-GB" altLang="en-US" sz="1800" dirty="0"/>
          </a:p>
          <a:p>
            <a:pPr eaLnBrk="1" hangingPunct="1">
              <a:spcBef>
                <a:spcPct val="0"/>
              </a:spcBef>
            </a:pPr>
            <a:endParaRPr lang="en-GB" altLang="en-US" sz="1800" b="1" dirty="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16</a:t>
            </a:fld>
            <a:endParaRPr lang="en-GB"/>
          </a:p>
        </p:txBody>
      </p:sp>
    </p:spTree>
    <p:extLst>
      <p:ext uri="{BB962C8B-B14F-4D97-AF65-F5344CB8AC3E}">
        <p14:creationId xmlns:p14="http://schemas.microsoft.com/office/powerpoint/2010/main" val="9150142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We have printed off some leaflets for you.  They are aimed at slightly older children but a lot of children have tablets and access to computers so we were advised to give these out so you can take or leave what is relevant to your child.</a:t>
            </a:r>
          </a:p>
          <a:p>
            <a:pPr eaLnBrk="1" hangingPunct="1">
              <a:spcBef>
                <a:spcPct val="0"/>
              </a:spcBef>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17</a:t>
            </a:fld>
            <a:endParaRPr lang="en-GB"/>
          </a:p>
        </p:txBody>
      </p:sp>
    </p:spTree>
    <p:extLst>
      <p:ext uri="{BB962C8B-B14F-4D97-AF65-F5344CB8AC3E}">
        <p14:creationId xmlns:p14="http://schemas.microsoft.com/office/powerpoint/2010/main" val="3578526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5569">
              <a:defRPr/>
            </a:pPr>
            <a:r>
              <a:rPr lang="en-GB" altLang="en-US" dirty="0" smtClean="0"/>
              <a:t>Please do not allow your children to have apps or games beyond their years.  We have had SO much trouble with children misinterpreting their peers on apps like WhatsApp and leads to heart ache and trauma.  Their development is not ready for the</a:t>
            </a:r>
            <a:r>
              <a:rPr lang="en-GB" altLang="en-US" baseline="0" dirty="0" smtClean="0"/>
              <a:t> content of many of these apps and they get too much stimulation/sensory feedback.  Please </a:t>
            </a:r>
            <a:r>
              <a:rPr lang="en-GB" altLang="en-US" baseline="0" dirty="0" err="1" smtClean="0"/>
              <a:t>please</a:t>
            </a:r>
            <a:r>
              <a:rPr lang="en-GB" altLang="en-US" baseline="0" dirty="0" smtClean="0"/>
              <a:t> know what your children are doing and limit/ban the use of electronics.</a:t>
            </a: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18</a:t>
            </a:fld>
            <a:endParaRPr lang="en-GB"/>
          </a:p>
        </p:txBody>
      </p:sp>
    </p:spTree>
    <p:extLst>
      <p:ext uri="{BB962C8B-B14F-4D97-AF65-F5344CB8AC3E}">
        <p14:creationId xmlns:p14="http://schemas.microsoft.com/office/powerpoint/2010/main" val="644919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majority of behaviour at Thorpe</a:t>
            </a:r>
            <a:r>
              <a:rPr lang="en-GB" baseline="0" dirty="0" smtClean="0"/>
              <a:t> is amazing and w</a:t>
            </a:r>
            <a:r>
              <a:rPr lang="en-GB" dirty="0" smtClean="0"/>
              <a:t>e want your children to bounce into school and want to be here.  Sometimes, poor behaviour can stop that from happening.</a:t>
            </a:r>
            <a:r>
              <a:rPr lang="en-GB" baseline="0" dirty="0" smtClean="0"/>
              <a:t>  The majority of parents are 100% on board with supporting school if we report an issue, </a:t>
            </a:r>
          </a:p>
          <a:p>
            <a:endParaRPr lang="en-GB" baseline="0" dirty="0" smtClean="0"/>
          </a:p>
          <a:p>
            <a:r>
              <a:rPr lang="en-GB" baseline="0" dirty="0" smtClean="0"/>
              <a:t>but occasionally we have parents and carers that will choose to enable their children’s poor behaviour.  That very small minority can have a big impact and can be very damaging to everyone involved. </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No child wants to be out of control, children like to follow the rules and know where they are and be praised for it… if they are getting different messages at home to school, this make everything very confusing for them. If we call you to say that we need support with your child, please believe us and support your child at home with sanctions.  If we work together we can work wonders.</a:t>
            </a:r>
          </a:p>
          <a:p>
            <a:endParaRPr lang="en-GB" baseline="0" dirty="0" smtClean="0"/>
          </a:p>
          <a:p>
            <a:r>
              <a:rPr lang="en-GB" baseline="0" dirty="0" smtClean="0"/>
              <a:t>We use a yellow and red card system to support children at our school.  Warning, then yellow, then red if they’ve had two yellow.</a:t>
            </a:r>
          </a:p>
          <a:p>
            <a:endParaRPr lang="en-GB" baseline="0" dirty="0" smtClean="0"/>
          </a:p>
          <a:p>
            <a:r>
              <a:rPr lang="en-GB" baseline="0" dirty="0" smtClean="0"/>
              <a:t>We use emotion coaching language and Zones of regulation to allow children to express how they are feeling.</a:t>
            </a:r>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19</a:t>
            </a:fld>
            <a:endParaRPr lang="en-GB"/>
          </a:p>
        </p:txBody>
      </p:sp>
    </p:spTree>
    <p:extLst>
      <p:ext uri="{BB962C8B-B14F-4D97-AF65-F5344CB8AC3E}">
        <p14:creationId xmlns:p14="http://schemas.microsoft.com/office/powerpoint/2010/main" val="2395305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We take this very seriously at Thorpe.</a:t>
            </a:r>
          </a:p>
          <a:p>
            <a:r>
              <a:rPr lang="en-GB" sz="1300" dirty="0"/>
              <a:t>Everyone who comes into contact with our children will have had regular safeguarding training and be screened using the Disclosure and Barring Service.</a:t>
            </a:r>
          </a:p>
          <a:p>
            <a:r>
              <a:rPr lang="en-GB" sz="1300" dirty="0"/>
              <a:t>We are all diligent in recording any worries we have and refer for support or advice when needed.</a:t>
            </a:r>
          </a:p>
          <a:p>
            <a:r>
              <a:rPr lang="en-GB" sz="1300" dirty="0"/>
              <a:t>We work closely with parents regarding any issues and support or signpost.</a:t>
            </a:r>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20</a:t>
            </a:fld>
            <a:endParaRPr lang="en-GB"/>
          </a:p>
        </p:txBody>
      </p:sp>
    </p:spTree>
    <p:extLst>
      <p:ext uri="{BB962C8B-B14F-4D97-AF65-F5344CB8AC3E}">
        <p14:creationId xmlns:p14="http://schemas.microsoft.com/office/powerpoint/2010/main" val="30445184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t>Your child’s class teacher will speak more about this and go</a:t>
            </a:r>
            <a:r>
              <a:rPr lang="en-GB" altLang="en-US" baseline="0" dirty="0" smtClean="0"/>
              <a:t> through uniform and behaviour expectations.</a:t>
            </a: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21</a:t>
            </a:fld>
            <a:endParaRPr lang="en-GB"/>
          </a:p>
        </p:txBody>
      </p:sp>
    </p:spTree>
    <p:extLst>
      <p:ext uri="{BB962C8B-B14F-4D97-AF65-F5344CB8AC3E}">
        <p14:creationId xmlns:p14="http://schemas.microsoft.com/office/powerpoint/2010/main" val="622257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t>Support your child with </a:t>
            </a:r>
            <a:r>
              <a:rPr lang="en-GB" altLang="en-US" b="1" dirty="0" smtClean="0"/>
              <a:t>Home learning activities</a:t>
            </a:r>
            <a:r>
              <a:rPr lang="en-GB" altLang="en-US" dirty="0" smtClean="0"/>
              <a:t>; especially reading &amp; times tables… </a:t>
            </a:r>
          </a:p>
          <a:p>
            <a:endParaRPr lang="en-GB" altLang="en-US" dirty="0" smtClean="0"/>
          </a:p>
          <a:p>
            <a:r>
              <a:rPr lang="en-GB" altLang="en-US" b="1" dirty="0" smtClean="0"/>
              <a:t>Attend FOTSA events </a:t>
            </a:r>
            <a:r>
              <a:rPr lang="en-GB" altLang="en-US" dirty="0" smtClean="0"/>
              <a:t>and </a:t>
            </a:r>
            <a:r>
              <a:rPr lang="en-GB" altLang="en-US" b="1" dirty="0" smtClean="0"/>
              <a:t>support with getting events ready</a:t>
            </a:r>
            <a:r>
              <a:rPr lang="en-GB" altLang="en-US" dirty="0" smtClean="0"/>
              <a:t>… so important for the extra things we are able to offer our children; Opal Play, Swimming, trips and events to name a few</a:t>
            </a:r>
          </a:p>
          <a:p>
            <a:endParaRPr lang="en-GB" altLang="en-US" dirty="0" smtClean="0"/>
          </a:p>
          <a:p>
            <a:r>
              <a:rPr lang="en-GB" altLang="en-US" dirty="0" smtClean="0"/>
              <a:t>Come along to </a:t>
            </a:r>
            <a:r>
              <a:rPr lang="en-GB" altLang="en-US" b="1" dirty="0" smtClean="0"/>
              <a:t>parent Voice meetings </a:t>
            </a:r>
            <a:r>
              <a:rPr lang="en-GB" altLang="en-US" dirty="0" smtClean="0"/>
              <a:t>and help others to express their worries, concerns, share things they are happy with, offer solutions for things we can fix.</a:t>
            </a:r>
          </a:p>
          <a:p>
            <a:endParaRPr lang="en-GB" altLang="en-US" dirty="0" smtClean="0"/>
          </a:p>
          <a:p>
            <a:r>
              <a:rPr lang="en-GB" altLang="en-US" dirty="0" smtClean="0"/>
              <a:t>Consider coming along </a:t>
            </a:r>
            <a:r>
              <a:rPr lang="en-GB" altLang="en-US" b="1" dirty="0" smtClean="0"/>
              <a:t>to help in your child’s class </a:t>
            </a:r>
            <a:r>
              <a:rPr lang="en-GB" altLang="en-US" dirty="0" smtClean="0"/>
              <a:t>– please</a:t>
            </a:r>
            <a:r>
              <a:rPr lang="en-GB" altLang="en-US" baseline="0" dirty="0" smtClean="0"/>
              <a:t> note that you will need to have a safeguarding talk with me before helping in school.</a:t>
            </a:r>
            <a:endParaRPr lang="en-GB" altLang="en-US" dirty="0" smtClean="0"/>
          </a:p>
          <a:p>
            <a:endParaRPr lang="en-GB" altLang="en-US" dirty="0" smtClean="0"/>
          </a:p>
          <a:p>
            <a:r>
              <a:rPr lang="en-GB" altLang="en-US" b="1" dirty="0" smtClean="0"/>
              <a:t>Share your worries </a:t>
            </a:r>
            <a:r>
              <a:rPr lang="en-GB" altLang="en-US" dirty="0" smtClean="0"/>
              <a:t>with us and we will do our best to make things better.  No worry is too small.</a:t>
            </a:r>
          </a:p>
          <a:p>
            <a:endParaRPr lang="en-GB" altLang="en-US" dirty="0" smtClean="0"/>
          </a:p>
          <a:p>
            <a:r>
              <a:rPr lang="en-GB" altLang="en-US" b="1" dirty="0" smtClean="0"/>
              <a:t>Offer your congratulations </a:t>
            </a:r>
            <a:r>
              <a:rPr lang="en-GB" altLang="en-US" dirty="0" smtClean="0"/>
              <a:t>when things go well.  It is always so lovely to receive an email or card from parents and children when they are really happy with something.</a:t>
            </a:r>
          </a:p>
          <a:p>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22</a:t>
            </a:fld>
            <a:endParaRPr lang="en-GB"/>
          </a:p>
        </p:txBody>
      </p:sp>
    </p:spTree>
    <p:extLst>
      <p:ext uri="{BB962C8B-B14F-4D97-AF65-F5344CB8AC3E}">
        <p14:creationId xmlns:p14="http://schemas.microsoft.com/office/powerpoint/2010/main" val="16165336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Class teachers</a:t>
            </a:r>
            <a:r>
              <a:rPr lang="en-GB" baseline="0" dirty="0" smtClean="0"/>
              <a:t> to lead their parents out of the hall.</a:t>
            </a:r>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23</a:t>
            </a:fld>
            <a:endParaRPr lang="en-GB"/>
          </a:p>
        </p:txBody>
      </p:sp>
    </p:spTree>
    <p:extLst>
      <p:ext uri="{BB962C8B-B14F-4D97-AF65-F5344CB8AC3E}">
        <p14:creationId xmlns:p14="http://schemas.microsoft.com/office/powerpoint/2010/main" val="2691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8.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0.png"/><Relationship Id="rId4" Type="http://schemas.openxmlformats.org/officeDocument/2006/relationships/image" Target="../media/image16.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0.png"/><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4.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14.png"/><Relationship Id="rId10" Type="http://schemas.openxmlformats.org/officeDocument/2006/relationships/image" Target="../media/image8.svg"/><Relationship Id="rId4" Type="http://schemas.openxmlformats.org/officeDocument/2006/relationships/image" Target="../media/image24.svg"/><Relationship Id="rId9"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12.png"/><Relationship Id="rId4" Type="http://schemas.openxmlformats.org/officeDocument/2006/relationships/image" Target="../media/image20.sv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10" Type="http://schemas.openxmlformats.org/officeDocument/2006/relationships/hyperlink" Target="https://www.internetmatters.org/resources/online-safety-guide-6-10-year-olds/" TargetMode="External"/><Relationship Id="rId4" Type="http://schemas.openxmlformats.org/officeDocument/2006/relationships/image" Target="../media/image12.svg"/><Relationship Id="rId9" Type="http://schemas.openxmlformats.org/officeDocument/2006/relationships/hyperlink" Target="https://www.internetmatters.org/resources/online-safety-guide-0-5-year-old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7.png"/><Relationship Id="rId7"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961255" y="-2017079"/>
            <a:ext cx="13902753" cy="13381400"/>
          </a:xfrm>
          <a:custGeom>
            <a:avLst/>
            <a:gdLst/>
            <a:ahLst/>
            <a:cxnLst/>
            <a:rect l="l" t="t" r="r" b="b"/>
            <a:pathLst>
              <a:path w="13902753" h="13381400">
                <a:moveTo>
                  <a:pt x="0" y="0"/>
                </a:moveTo>
                <a:lnTo>
                  <a:pt x="13902754" y="0"/>
                </a:lnTo>
                <a:lnTo>
                  <a:pt x="13902754" y="13381400"/>
                </a:lnTo>
                <a:lnTo>
                  <a:pt x="0" y="13381400"/>
                </a:lnTo>
                <a:lnTo>
                  <a:pt x="0" y="0"/>
                </a:lnTo>
                <a:close/>
              </a:path>
            </a:pathLst>
          </a:custGeom>
          <a:blipFill>
            <a:blip r:embed="rId3"/>
            <a:stretch>
              <a:fillRect/>
            </a:stretch>
          </a:blipFill>
        </p:spPr>
      </p:sp>
      <p:sp>
        <p:nvSpPr>
          <p:cNvPr id="3" name="Freeform 3"/>
          <p:cNvSpPr/>
          <p:nvPr/>
        </p:nvSpPr>
        <p:spPr>
          <a:xfrm>
            <a:off x="562172" y="-668293"/>
            <a:ext cx="2446436" cy="4114800"/>
          </a:xfrm>
          <a:custGeom>
            <a:avLst/>
            <a:gdLst/>
            <a:ahLst/>
            <a:cxnLst/>
            <a:rect l="l" t="t" r="r" b="b"/>
            <a:pathLst>
              <a:path w="2446436" h="4114800">
                <a:moveTo>
                  <a:pt x="0" y="0"/>
                </a:moveTo>
                <a:lnTo>
                  <a:pt x="2446436" y="0"/>
                </a:lnTo>
                <a:lnTo>
                  <a:pt x="2446436" y="4114800"/>
                </a:lnTo>
                <a:lnTo>
                  <a:pt x="0" y="411480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a:off x="15864009" y="6950278"/>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7" name="Rectangle 110"/>
          <p:cNvSpPr txBox="1">
            <a:spLocks noChangeArrowheads="1"/>
          </p:cNvSpPr>
          <p:nvPr/>
        </p:nvSpPr>
        <p:spPr>
          <a:xfrm>
            <a:off x="15240" y="1198607"/>
            <a:ext cx="16047917" cy="22479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ts val="14282"/>
              </a:lnSpc>
            </a:pPr>
            <a:r>
              <a:rPr lang="en-US" sz="20000" dirty="0" smtClean="0">
                <a:solidFill>
                  <a:srgbClr val="22423D"/>
                </a:solidFill>
                <a:latin typeface="Moontime"/>
              </a:rPr>
              <a:t>Welcome</a:t>
            </a:r>
            <a:r>
              <a:rPr lang="en-US" sz="7200" dirty="0" smtClean="0">
                <a:solidFill>
                  <a:srgbClr val="22423D"/>
                </a:solidFill>
                <a:latin typeface="Moontime"/>
              </a:rPr>
              <a:t> </a:t>
            </a:r>
          </a:p>
          <a:p>
            <a:pPr>
              <a:lnSpc>
                <a:spcPts val="14282"/>
              </a:lnSpc>
            </a:pPr>
            <a:r>
              <a:rPr lang="en-US" sz="7200" dirty="0" smtClean="0">
                <a:solidFill>
                  <a:srgbClr val="22423D"/>
                </a:solidFill>
                <a:latin typeface="Moontime"/>
              </a:rPr>
              <a:t>To </a:t>
            </a:r>
          </a:p>
          <a:p>
            <a:pPr>
              <a:lnSpc>
                <a:spcPts val="14282"/>
              </a:lnSpc>
            </a:pPr>
            <a:r>
              <a:rPr lang="en-US" sz="15000" dirty="0" smtClean="0">
                <a:solidFill>
                  <a:srgbClr val="22423D"/>
                </a:solidFill>
                <a:latin typeface="Moontime"/>
              </a:rPr>
              <a:t>Meet the Team</a:t>
            </a:r>
          </a:p>
          <a:p>
            <a:pPr>
              <a:lnSpc>
                <a:spcPts val="14282"/>
              </a:lnSpc>
            </a:pPr>
            <a:r>
              <a:rPr lang="en-US" sz="7200" dirty="0" smtClean="0">
                <a:solidFill>
                  <a:srgbClr val="22423D"/>
                </a:solidFill>
                <a:latin typeface="Moontime"/>
              </a:rPr>
              <a:t>2025</a:t>
            </a:r>
            <a:endParaRPr lang="en-US" sz="7200" dirty="0">
              <a:solidFill>
                <a:srgbClr val="22423D"/>
              </a:solidFill>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4799324" y="-2500429"/>
            <a:ext cx="5452110" cy="8229600"/>
          </a:xfrm>
          <a:custGeom>
            <a:avLst/>
            <a:gdLst/>
            <a:ahLst/>
            <a:cxnLst/>
            <a:rect l="l" t="t" r="r" b="b"/>
            <a:pathLst>
              <a:path w="5452110" h="8229600">
                <a:moveTo>
                  <a:pt x="0" y="0"/>
                </a:moveTo>
                <a:lnTo>
                  <a:pt x="5452110" y="0"/>
                </a:lnTo>
                <a:lnTo>
                  <a:pt x="5452110" y="8229600"/>
                </a:lnTo>
                <a:lnTo>
                  <a:pt x="0" y="8229600"/>
                </a:lnTo>
                <a:lnTo>
                  <a:pt x="0" y="0"/>
                </a:lnTo>
                <a:close/>
              </a:path>
            </a:pathLst>
          </a:custGeom>
          <a:blipFill>
            <a:blip r:embed="rId3"/>
            <a:stretch>
              <a:fillRect/>
            </a:stretch>
          </a:blipFill>
        </p:spPr>
      </p:sp>
      <p:sp>
        <p:nvSpPr>
          <p:cNvPr id="3" name="Freeform 3"/>
          <p:cNvSpPr/>
          <p:nvPr/>
        </p:nvSpPr>
        <p:spPr>
          <a:xfrm>
            <a:off x="-1131147" y="7220542"/>
            <a:ext cx="4868329" cy="5014197"/>
          </a:xfrm>
          <a:custGeom>
            <a:avLst/>
            <a:gdLst/>
            <a:ahLst/>
            <a:cxnLst/>
            <a:rect l="l" t="t" r="r" b="b"/>
            <a:pathLst>
              <a:path w="4868329" h="5014197">
                <a:moveTo>
                  <a:pt x="0" y="0"/>
                </a:moveTo>
                <a:lnTo>
                  <a:pt x="4868329" y="0"/>
                </a:lnTo>
                <a:lnTo>
                  <a:pt x="4868329" y="5014196"/>
                </a:lnTo>
                <a:lnTo>
                  <a:pt x="0" y="5014196"/>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6" name="Freeform 6"/>
          <p:cNvSpPr/>
          <p:nvPr/>
        </p:nvSpPr>
        <p:spPr>
          <a:xfrm>
            <a:off x="-1045422" y="7030042"/>
            <a:ext cx="4868329" cy="5014197"/>
          </a:xfrm>
          <a:custGeom>
            <a:avLst/>
            <a:gdLst/>
            <a:ahLst/>
            <a:cxnLst/>
            <a:rect l="l" t="t" r="r" b="b"/>
            <a:pathLst>
              <a:path w="4868329" h="5014197">
                <a:moveTo>
                  <a:pt x="0" y="0"/>
                </a:moveTo>
                <a:lnTo>
                  <a:pt x="4868329" y="0"/>
                </a:lnTo>
                <a:lnTo>
                  <a:pt x="4868329" y="5014196"/>
                </a:lnTo>
                <a:lnTo>
                  <a:pt x="0" y="5014196"/>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4" name="TextBox 4"/>
          <p:cNvSpPr txBox="1"/>
          <p:nvPr/>
        </p:nvSpPr>
        <p:spPr>
          <a:xfrm>
            <a:off x="998921" y="367963"/>
            <a:ext cx="5819421" cy="5501506"/>
          </a:xfrm>
          <a:prstGeom prst="rect">
            <a:avLst/>
          </a:prstGeom>
        </p:spPr>
        <p:txBody>
          <a:bodyPr lIns="0" tIns="0" rIns="0" bIns="0" rtlCol="0" anchor="t">
            <a:spAutoFit/>
          </a:bodyPr>
          <a:lstStyle/>
          <a:p>
            <a:pPr>
              <a:lnSpc>
                <a:spcPts val="14282"/>
              </a:lnSpc>
            </a:pPr>
            <a:r>
              <a:rPr lang="en-US" sz="9600" dirty="0" smtClean="0">
                <a:solidFill>
                  <a:srgbClr val="22423D"/>
                </a:solidFill>
                <a:latin typeface="Moontime"/>
              </a:rPr>
              <a:t>the Senior Leadership Team 2025-2026</a:t>
            </a:r>
            <a:endParaRPr lang="en-US" sz="9000" dirty="0">
              <a:solidFill>
                <a:srgbClr val="22423D"/>
              </a:solidFill>
              <a:latin typeface="Bradley Hand ITC" panose="03070402050302030203" pitchFamily="66" charset="0"/>
            </a:endParaRPr>
          </a:p>
        </p:txBody>
      </p:sp>
      <p:sp>
        <p:nvSpPr>
          <p:cNvPr id="5" name="TextBox 5"/>
          <p:cNvSpPr txBox="1"/>
          <p:nvPr/>
        </p:nvSpPr>
        <p:spPr>
          <a:xfrm>
            <a:off x="6794694" y="5066106"/>
            <a:ext cx="10883706" cy="3693319"/>
          </a:xfrm>
          <a:prstGeom prst="rect">
            <a:avLst/>
          </a:prstGeom>
        </p:spPr>
        <p:txBody>
          <a:bodyPr wrap="square" lIns="0" tIns="0" rIns="0" bIns="0" rtlCol="0" anchor="t">
            <a:spAutoFit/>
          </a:bodyPr>
          <a:lstStyle/>
          <a:p>
            <a:r>
              <a:rPr lang="en-GB" altLang="en-US" sz="4000" b="1" dirty="0" smtClean="0">
                <a:solidFill>
                  <a:srgbClr val="003366"/>
                </a:solidFill>
                <a:latin typeface="Bradley Hand ITC" panose="03070402050302030203" pitchFamily="66" charset="0"/>
              </a:rPr>
              <a:t>Joe </a:t>
            </a:r>
            <a:r>
              <a:rPr lang="en-GB" altLang="en-US" sz="4000" b="1" dirty="0" err="1" smtClean="0">
                <a:solidFill>
                  <a:srgbClr val="003366"/>
                </a:solidFill>
                <a:latin typeface="Bradley Hand ITC" panose="03070402050302030203" pitchFamily="66" charset="0"/>
              </a:rPr>
              <a:t>Blaney</a:t>
            </a:r>
            <a:r>
              <a:rPr lang="en-GB" altLang="en-US" sz="4000" b="1" dirty="0" smtClean="0">
                <a:solidFill>
                  <a:srgbClr val="003366"/>
                </a:solidFill>
                <a:latin typeface="Bradley Hand ITC" panose="03070402050302030203" pitchFamily="66" charset="0"/>
              </a:rPr>
              <a:t> </a:t>
            </a:r>
            <a:r>
              <a:rPr lang="en-GB" altLang="en-US" sz="4000" dirty="0">
                <a:solidFill>
                  <a:srgbClr val="003366"/>
                </a:solidFill>
                <a:latin typeface="Bradley Hand ITC" panose="03070402050302030203" pitchFamily="66" charset="0"/>
              </a:rPr>
              <a:t>– Headteacher </a:t>
            </a:r>
            <a:r>
              <a:rPr lang="en-GB" altLang="en-US" sz="4000" dirty="0" smtClean="0">
                <a:solidFill>
                  <a:srgbClr val="003366"/>
                </a:solidFill>
                <a:latin typeface="Bradley Hand ITC" panose="03070402050302030203" pitchFamily="66" charset="0"/>
              </a:rPr>
              <a:t>DSL</a:t>
            </a:r>
            <a:endParaRPr lang="en-GB" altLang="en-US" sz="4000" dirty="0">
              <a:solidFill>
                <a:srgbClr val="003366"/>
              </a:solidFill>
              <a:latin typeface="Bradley Hand ITC" panose="03070402050302030203" pitchFamily="66" charset="0"/>
            </a:endParaRPr>
          </a:p>
          <a:p>
            <a:r>
              <a:rPr lang="en-GB" altLang="en-US" sz="4000" b="1" dirty="0" smtClean="0">
                <a:solidFill>
                  <a:srgbClr val="003366"/>
                </a:solidFill>
                <a:latin typeface="Bradley Hand ITC" panose="03070402050302030203" pitchFamily="66" charset="0"/>
              </a:rPr>
              <a:t>Carly Orriss </a:t>
            </a:r>
            <a:r>
              <a:rPr lang="en-GB" altLang="en-US" sz="4000" dirty="0" smtClean="0">
                <a:solidFill>
                  <a:srgbClr val="003366"/>
                </a:solidFill>
                <a:latin typeface="Bradley Hand ITC" panose="03070402050302030203" pitchFamily="66" charset="0"/>
              </a:rPr>
              <a:t>– AHT, SENCO </a:t>
            </a:r>
            <a:r>
              <a:rPr lang="en-GB" altLang="en-US" sz="4000" dirty="0" smtClean="0">
                <a:latin typeface="Bradley Hand ITC" panose="03070402050302030203" pitchFamily="66" charset="0"/>
              </a:rPr>
              <a:t>&amp; DDSL</a:t>
            </a:r>
          </a:p>
          <a:p>
            <a:r>
              <a:rPr lang="en-GB" altLang="en-US" sz="4000" b="1" dirty="0" smtClean="0">
                <a:solidFill>
                  <a:srgbClr val="003366"/>
                </a:solidFill>
                <a:latin typeface="Bradley Hand ITC" panose="03070402050302030203" pitchFamily="66" charset="0"/>
              </a:rPr>
              <a:t>Naomi Warren </a:t>
            </a:r>
            <a:r>
              <a:rPr lang="en-GB" altLang="en-US" sz="4000" dirty="0" smtClean="0">
                <a:solidFill>
                  <a:srgbClr val="003366"/>
                </a:solidFill>
                <a:latin typeface="Bradley Hand ITC" panose="03070402050302030203" pitchFamily="66" charset="0"/>
              </a:rPr>
              <a:t>– AHT, English Specialist</a:t>
            </a:r>
            <a:endParaRPr lang="en-GB" altLang="en-US" sz="4000" dirty="0">
              <a:solidFill>
                <a:srgbClr val="003366"/>
              </a:solidFill>
              <a:latin typeface="Bradley Hand ITC" panose="03070402050302030203" pitchFamily="66" charset="0"/>
            </a:endParaRPr>
          </a:p>
          <a:p>
            <a:r>
              <a:rPr lang="en-GB" altLang="en-US" sz="4000" b="1" dirty="0">
                <a:solidFill>
                  <a:srgbClr val="003366"/>
                </a:solidFill>
                <a:latin typeface="Bradley Hand ITC" panose="03070402050302030203" pitchFamily="66" charset="0"/>
              </a:rPr>
              <a:t>Mandy Ambridge </a:t>
            </a:r>
            <a:r>
              <a:rPr lang="en-GB" altLang="en-US" sz="4000" dirty="0">
                <a:solidFill>
                  <a:srgbClr val="003366"/>
                </a:solidFill>
                <a:latin typeface="Bradley Hand ITC" panose="03070402050302030203" pitchFamily="66" charset="0"/>
              </a:rPr>
              <a:t>– Maths </a:t>
            </a:r>
            <a:r>
              <a:rPr lang="en-GB" altLang="en-US" sz="4000" dirty="0" smtClean="0">
                <a:solidFill>
                  <a:srgbClr val="003366"/>
                </a:solidFill>
                <a:latin typeface="Bradley Hand ITC" panose="03070402050302030203" pitchFamily="66" charset="0"/>
              </a:rPr>
              <a:t>Specialist</a:t>
            </a:r>
            <a:endParaRPr lang="en-GB" altLang="en-US" sz="4000" dirty="0">
              <a:solidFill>
                <a:srgbClr val="003366"/>
              </a:solidFill>
              <a:latin typeface="Bradley Hand ITC" panose="03070402050302030203" pitchFamily="66" charset="0"/>
            </a:endParaRPr>
          </a:p>
          <a:p>
            <a:r>
              <a:rPr lang="en-GB" altLang="en-US" sz="4000" b="1" dirty="0" smtClean="0">
                <a:solidFill>
                  <a:srgbClr val="003366"/>
                </a:solidFill>
                <a:latin typeface="Bradley Hand ITC" panose="03070402050302030203" pitchFamily="66" charset="0"/>
              </a:rPr>
              <a:t>Lisa Wallage – </a:t>
            </a:r>
            <a:r>
              <a:rPr lang="en-GB" altLang="en-US" sz="4000" dirty="0" smtClean="0">
                <a:solidFill>
                  <a:srgbClr val="003366"/>
                </a:solidFill>
                <a:latin typeface="Bradley Hand ITC" panose="03070402050302030203" pitchFamily="66" charset="0"/>
              </a:rPr>
              <a:t>RE Specialist</a:t>
            </a:r>
            <a:endParaRPr lang="en-GB" altLang="en-US" sz="4000" b="1" dirty="0" smtClean="0">
              <a:solidFill>
                <a:srgbClr val="003366"/>
              </a:solidFill>
              <a:latin typeface="Bradley Hand ITC" panose="03070402050302030203" pitchFamily="66" charset="0"/>
            </a:endParaRPr>
          </a:p>
          <a:p>
            <a:r>
              <a:rPr lang="en-GB" altLang="en-US" sz="4000" b="1" dirty="0" smtClean="0">
                <a:solidFill>
                  <a:srgbClr val="003366"/>
                </a:solidFill>
                <a:latin typeface="Bradley Hand ITC" panose="03070402050302030203" pitchFamily="66" charset="0"/>
              </a:rPr>
              <a:t>Susan </a:t>
            </a:r>
            <a:r>
              <a:rPr lang="en-GB" altLang="en-US" sz="4000" b="1" dirty="0">
                <a:solidFill>
                  <a:srgbClr val="003366"/>
                </a:solidFill>
                <a:latin typeface="Bradley Hand ITC" panose="03070402050302030203" pitchFamily="66" charset="0"/>
              </a:rPr>
              <a:t>Holmes </a:t>
            </a:r>
            <a:r>
              <a:rPr lang="en-GB" altLang="en-US" sz="4000" dirty="0">
                <a:solidFill>
                  <a:srgbClr val="003366"/>
                </a:solidFill>
                <a:latin typeface="Bradley Hand ITC" panose="03070402050302030203" pitchFamily="66" charset="0"/>
              </a:rPr>
              <a:t>– </a:t>
            </a:r>
            <a:r>
              <a:rPr lang="en-GB" altLang="en-US" sz="4000" dirty="0" smtClean="0">
                <a:solidFill>
                  <a:srgbClr val="003366"/>
                </a:solidFill>
                <a:latin typeface="Bradley Hand ITC" panose="03070402050302030203" pitchFamily="66" charset="0"/>
              </a:rPr>
              <a:t>SBM </a:t>
            </a:r>
            <a:r>
              <a:rPr lang="en-GB" altLang="en-US" sz="4000" dirty="0">
                <a:solidFill>
                  <a:srgbClr val="003366"/>
                </a:solidFill>
                <a:latin typeface="Bradley Hand ITC" panose="03070402050302030203" pitchFamily="66" charset="0"/>
              </a:rPr>
              <a:t>and Governor</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533400" y="723900"/>
            <a:ext cx="16840200" cy="1833835"/>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Governors</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Content Placeholder 2"/>
          <p:cNvSpPr txBox="1">
            <a:spLocks/>
          </p:cNvSpPr>
          <p:nvPr/>
        </p:nvSpPr>
        <p:spPr>
          <a:xfrm>
            <a:off x="1295400" y="3056619"/>
            <a:ext cx="13689012" cy="391935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AutoNum type="arabicPeriod"/>
            </a:pPr>
            <a:r>
              <a:rPr lang="en-GB" altLang="en-US" sz="2800" dirty="0" smtClean="0">
                <a:solidFill>
                  <a:srgbClr val="003366"/>
                </a:solidFill>
                <a:latin typeface="Bradley Hand ITC" panose="03070402050302030203" pitchFamily="66" charset="0"/>
              </a:rPr>
              <a:t>Linda Gillham – Co-Chair (Local Authority)</a:t>
            </a:r>
          </a:p>
          <a:p>
            <a:pPr>
              <a:buFontTx/>
              <a:buAutoNum type="arabicPeriod"/>
            </a:pPr>
            <a:r>
              <a:rPr lang="en-GB" altLang="en-US" sz="2800" dirty="0">
                <a:solidFill>
                  <a:srgbClr val="003366"/>
                </a:solidFill>
                <a:latin typeface="Bradley Hand ITC" panose="03070402050302030203" pitchFamily="66" charset="0"/>
              </a:rPr>
              <a:t>Andy West(Foundation) </a:t>
            </a:r>
            <a:r>
              <a:rPr lang="en-GB" altLang="en-US" sz="2800" dirty="0" smtClean="0">
                <a:solidFill>
                  <a:srgbClr val="003366"/>
                </a:solidFill>
                <a:latin typeface="Bradley Hand ITC" panose="03070402050302030203" pitchFamily="66" charset="0"/>
              </a:rPr>
              <a:t>Co-Chair </a:t>
            </a:r>
          </a:p>
          <a:p>
            <a:pPr>
              <a:buFontTx/>
              <a:buAutoNum type="arabicPeriod"/>
            </a:pPr>
            <a:r>
              <a:rPr lang="en-GB" altLang="en-US" sz="2800" dirty="0" smtClean="0">
                <a:solidFill>
                  <a:srgbClr val="003366"/>
                </a:solidFill>
                <a:latin typeface="Bradley Hand ITC" panose="03070402050302030203" pitchFamily="66" charset="0"/>
              </a:rPr>
              <a:t>Stephen </a:t>
            </a:r>
            <a:r>
              <a:rPr lang="en-GB" altLang="en-US" sz="2800" dirty="0" err="1" smtClean="0">
                <a:solidFill>
                  <a:srgbClr val="003366"/>
                </a:solidFill>
                <a:latin typeface="Bradley Hand ITC" panose="03070402050302030203" pitchFamily="66" charset="0"/>
              </a:rPr>
              <a:t>Girling</a:t>
            </a:r>
            <a:r>
              <a:rPr lang="en-GB" altLang="en-US" sz="2800" dirty="0" smtClean="0">
                <a:solidFill>
                  <a:srgbClr val="003366"/>
                </a:solidFill>
                <a:latin typeface="Bradley Hand ITC" panose="03070402050302030203" pitchFamily="66" charset="0"/>
              </a:rPr>
              <a:t>– Vice Chair (Ex Officio), Vicar at St Mary’s</a:t>
            </a:r>
          </a:p>
          <a:p>
            <a:pPr>
              <a:buFontTx/>
              <a:buAutoNum type="arabicPeriod"/>
            </a:pPr>
            <a:r>
              <a:rPr lang="en-GB" altLang="en-US" sz="2800" dirty="0" smtClean="0">
                <a:solidFill>
                  <a:srgbClr val="003366"/>
                </a:solidFill>
                <a:latin typeface="Bradley Hand ITC" panose="03070402050302030203" pitchFamily="66" charset="0"/>
              </a:rPr>
              <a:t>Joe </a:t>
            </a:r>
            <a:r>
              <a:rPr lang="en-GB" altLang="en-US" sz="2800" dirty="0" err="1" smtClean="0">
                <a:solidFill>
                  <a:srgbClr val="003366"/>
                </a:solidFill>
                <a:latin typeface="Bradley Hand ITC" panose="03070402050302030203" pitchFamily="66" charset="0"/>
              </a:rPr>
              <a:t>Blaney</a:t>
            </a:r>
            <a:r>
              <a:rPr lang="en-GB" altLang="en-US" sz="2800" dirty="0" smtClean="0">
                <a:solidFill>
                  <a:srgbClr val="003366"/>
                </a:solidFill>
                <a:latin typeface="Bradley Hand ITC" panose="03070402050302030203" pitchFamily="66" charset="0"/>
              </a:rPr>
              <a:t> – Headteacher (Ex Officio)</a:t>
            </a:r>
          </a:p>
          <a:p>
            <a:pPr>
              <a:buFontTx/>
              <a:buAutoNum type="arabicPeriod"/>
            </a:pPr>
            <a:r>
              <a:rPr lang="en-GB" altLang="en-US" sz="2800" dirty="0" smtClean="0">
                <a:solidFill>
                  <a:srgbClr val="003366"/>
                </a:solidFill>
                <a:latin typeface="Bradley Hand ITC" panose="03070402050302030203" pitchFamily="66" charset="0"/>
              </a:rPr>
              <a:t>Stuart Bainbridge – Chair of Finance and Staffing Committee(Parent Governor)</a:t>
            </a:r>
          </a:p>
          <a:p>
            <a:pPr>
              <a:buFontTx/>
              <a:buAutoNum type="arabicPeriod"/>
            </a:pPr>
            <a:r>
              <a:rPr lang="en-GB" altLang="en-US" sz="2800" dirty="0" smtClean="0">
                <a:solidFill>
                  <a:srgbClr val="003366"/>
                </a:solidFill>
                <a:latin typeface="Bradley Hand ITC" panose="03070402050302030203" pitchFamily="66" charset="0"/>
              </a:rPr>
              <a:t>Bryan Nixon – Chair of Physical Environment Committee(Foundation Governor)</a:t>
            </a:r>
          </a:p>
          <a:p>
            <a:pPr>
              <a:buFontTx/>
              <a:buAutoNum type="arabicPeriod"/>
            </a:pPr>
            <a:r>
              <a:rPr lang="en-GB" altLang="en-US" sz="2800" dirty="0">
                <a:solidFill>
                  <a:srgbClr val="003366"/>
                </a:solidFill>
                <a:latin typeface="Bradley Hand ITC" panose="03070402050302030203" pitchFamily="66" charset="0"/>
              </a:rPr>
              <a:t>Andrea Stirling – Williams Chair of Children’s Learning (Foundation)</a:t>
            </a:r>
          </a:p>
          <a:p>
            <a:pPr>
              <a:buFontTx/>
              <a:buAutoNum type="arabicPeriod"/>
            </a:pPr>
            <a:r>
              <a:rPr lang="en-GB" altLang="en-US" sz="2800" dirty="0" smtClean="0">
                <a:solidFill>
                  <a:srgbClr val="003366"/>
                </a:solidFill>
                <a:latin typeface="Bradley Hand ITC" panose="03070402050302030203" pitchFamily="66" charset="0"/>
              </a:rPr>
              <a:t>Susan Holmes – SBM Link Governor (Co-opted)</a:t>
            </a:r>
          </a:p>
          <a:p>
            <a:pPr>
              <a:buFontTx/>
              <a:buAutoNum type="arabicPeriod"/>
            </a:pPr>
            <a:r>
              <a:rPr lang="en-GB" altLang="en-US" sz="2800" dirty="0" smtClean="0">
                <a:solidFill>
                  <a:srgbClr val="FF0000"/>
                </a:solidFill>
                <a:latin typeface="Bradley Hand ITC" panose="03070402050302030203" pitchFamily="66" charset="0"/>
              </a:rPr>
              <a:t>TBC(Staff Governor)</a:t>
            </a:r>
          </a:p>
          <a:p>
            <a:pPr>
              <a:buFontTx/>
              <a:buAutoNum type="arabicPeriod"/>
            </a:pPr>
            <a:r>
              <a:rPr lang="en-GB" altLang="en-US" sz="2800" dirty="0" smtClean="0">
                <a:solidFill>
                  <a:srgbClr val="003366"/>
                </a:solidFill>
                <a:latin typeface="Bradley Hand ITC" panose="03070402050302030203" pitchFamily="66" charset="0"/>
              </a:rPr>
              <a:t>Margaret </a:t>
            </a:r>
            <a:r>
              <a:rPr lang="en-GB" altLang="en-US" sz="2800" dirty="0" err="1" smtClean="0">
                <a:solidFill>
                  <a:srgbClr val="003366"/>
                </a:solidFill>
                <a:latin typeface="Bradley Hand ITC" panose="03070402050302030203" pitchFamily="66" charset="0"/>
              </a:rPr>
              <a:t>Harnden</a:t>
            </a:r>
            <a:r>
              <a:rPr lang="en-GB" altLang="en-US" sz="2800" dirty="0" smtClean="0">
                <a:solidFill>
                  <a:srgbClr val="003366"/>
                </a:solidFill>
                <a:latin typeface="Bradley Hand ITC" panose="03070402050302030203" pitchFamily="66" charset="0"/>
              </a:rPr>
              <a:t> (Foundation)</a:t>
            </a:r>
          </a:p>
          <a:p>
            <a:pPr>
              <a:buFontTx/>
              <a:buAutoNum type="arabicPeriod"/>
            </a:pPr>
            <a:r>
              <a:rPr lang="en-GB" altLang="en-US" sz="2800" dirty="0" smtClean="0">
                <a:solidFill>
                  <a:srgbClr val="003366"/>
                </a:solidFill>
                <a:latin typeface="Bradley Hand ITC" panose="03070402050302030203" pitchFamily="66" charset="0"/>
              </a:rPr>
              <a:t>Margaret Roberts (Foundation)</a:t>
            </a:r>
          </a:p>
          <a:p>
            <a:pPr>
              <a:buFontTx/>
              <a:buAutoNum type="arabicPeriod"/>
            </a:pPr>
            <a:r>
              <a:rPr lang="en-GB" altLang="en-US" sz="2800" dirty="0" smtClean="0">
                <a:solidFill>
                  <a:srgbClr val="FF0000"/>
                </a:solidFill>
                <a:latin typeface="Bradley Hand ITC" panose="03070402050302030203" pitchFamily="66" charset="0"/>
              </a:rPr>
              <a:t> Vacancy(Foundation</a:t>
            </a:r>
            <a:r>
              <a:rPr lang="en-GB" altLang="en-US" sz="2800" dirty="0">
                <a:solidFill>
                  <a:srgbClr val="FF0000"/>
                </a:solidFill>
                <a:latin typeface="Bradley Hand ITC" panose="03070402050302030203" pitchFamily="66" charset="0"/>
              </a:rPr>
              <a:t>) </a:t>
            </a:r>
            <a:endParaRPr lang="en-GB" altLang="en-US" sz="2800" dirty="0" smtClean="0">
              <a:solidFill>
                <a:srgbClr val="FF0000"/>
              </a:solidFill>
              <a:latin typeface="Bradley Hand ITC" panose="03070402050302030203" pitchFamily="66" charset="0"/>
            </a:endParaRPr>
          </a:p>
          <a:p>
            <a:pPr>
              <a:buFontTx/>
              <a:buAutoNum type="arabicPeriod"/>
            </a:pPr>
            <a:r>
              <a:rPr lang="en-GB" altLang="en-US" sz="2800" dirty="0" smtClean="0">
                <a:solidFill>
                  <a:srgbClr val="003366"/>
                </a:solidFill>
                <a:latin typeface="Bradley Hand ITC" panose="03070402050302030203" pitchFamily="66" charset="0"/>
              </a:rPr>
              <a:t>Harriet </a:t>
            </a:r>
            <a:r>
              <a:rPr lang="en-GB" altLang="en-US" sz="2800" dirty="0">
                <a:solidFill>
                  <a:srgbClr val="003366"/>
                </a:solidFill>
                <a:latin typeface="Bradley Hand ITC" panose="03070402050302030203" pitchFamily="66" charset="0"/>
              </a:rPr>
              <a:t>Turk-  (Parent Governor) </a:t>
            </a:r>
          </a:p>
          <a:p>
            <a:pPr>
              <a:buFontTx/>
              <a:buAutoNum type="arabicPeriod"/>
            </a:pPr>
            <a:endParaRPr lang="en-GB" altLang="en-US" sz="2800" dirty="0" smtClean="0">
              <a:solidFill>
                <a:srgbClr val="003366"/>
              </a:solidFill>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533400" y="723900"/>
            <a:ext cx="16840200" cy="1833835"/>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Governors &amp; the Vicar</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Content Placeholder 2"/>
          <p:cNvSpPr txBox="1">
            <a:spLocks/>
          </p:cNvSpPr>
          <p:nvPr/>
        </p:nvSpPr>
        <p:spPr>
          <a:xfrm>
            <a:off x="1295400" y="3056619"/>
            <a:ext cx="13689012" cy="391935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AutoNum type="arabicPeriod"/>
            </a:pPr>
            <a:r>
              <a:rPr lang="en-GB" altLang="en-US" sz="2800" dirty="0" smtClean="0">
                <a:solidFill>
                  <a:srgbClr val="003366"/>
                </a:solidFill>
                <a:latin typeface="Bradley Hand ITC" panose="03070402050302030203" pitchFamily="66" charset="0"/>
              </a:rPr>
              <a:t>A welcome from Linda Gilham &amp; Andy West Chair of Governors</a:t>
            </a:r>
          </a:p>
          <a:p>
            <a:pPr>
              <a:buFontTx/>
              <a:buAutoNum type="arabicPeriod"/>
            </a:pPr>
            <a:r>
              <a:rPr lang="en-GB" altLang="en-US" sz="2800" dirty="0" smtClean="0">
                <a:solidFill>
                  <a:srgbClr val="003366"/>
                </a:solidFill>
                <a:latin typeface="Bradley Hand ITC" panose="03070402050302030203" pitchFamily="66" charset="0"/>
              </a:rPr>
              <a:t>A welcome from Fr Stephen, Vicar at St Mary’s Church</a:t>
            </a:r>
            <a:endParaRPr lang="en-GB" altLang="en-US" sz="2800" dirty="0">
              <a:solidFill>
                <a:srgbClr val="003366"/>
              </a:solidFill>
              <a:latin typeface="Bradley Hand ITC" panose="03070402050302030203" pitchFamily="66" charset="0"/>
            </a:endParaRPr>
          </a:p>
          <a:p>
            <a:pPr>
              <a:buFontTx/>
              <a:buAutoNum type="arabicPeriod"/>
            </a:pPr>
            <a:endParaRPr lang="en-GB" altLang="en-US" sz="2800" dirty="0" smtClean="0">
              <a:solidFill>
                <a:srgbClr val="003366"/>
              </a:solidFill>
              <a:latin typeface="Bradley Hand ITC" panose="03070402050302030203" pitchFamily="66" charset="0"/>
            </a:endParaRPr>
          </a:p>
        </p:txBody>
      </p:sp>
    </p:spTree>
    <p:extLst>
      <p:ext uri="{BB962C8B-B14F-4D97-AF65-F5344CB8AC3E}">
        <p14:creationId xmlns:p14="http://schemas.microsoft.com/office/powerpoint/2010/main" val="306625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3" name="Freeform 3"/>
          <p:cNvSpPr/>
          <p:nvPr/>
        </p:nvSpPr>
        <p:spPr>
          <a:xfrm>
            <a:off x="-1207440" y="-349084"/>
            <a:ext cx="4813501" cy="5492584"/>
          </a:xfrm>
          <a:custGeom>
            <a:avLst/>
            <a:gdLst/>
            <a:ahLst/>
            <a:cxnLst/>
            <a:rect l="l" t="t" r="r" b="b"/>
            <a:pathLst>
              <a:path w="4813501" h="5492584">
                <a:moveTo>
                  <a:pt x="0" y="0"/>
                </a:moveTo>
                <a:lnTo>
                  <a:pt x="4813501" y="0"/>
                </a:lnTo>
                <a:lnTo>
                  <a:pt x="4813501" y="5492584"/>
                </a:lnTo>
                <a:lnTo>
                  <a:pt x="0" y="549258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5" name="Freeform 5"/>
          <p:cNvSpPr/>
          <p:nvPr/>
        </p:nvSpPr>
        <p:spPr>
          <a:xfrm>
            <a:off x="14365267" y="7366108"/>
            <a:ext cx="4734603" cy="4114800"/>
          </a:xfrm>
          <a:custGeom>
            <a:avLst/>
            <a:gdLst/>
            <a:ahLst/>
            <a:cxnLst/>
            <a:rect l="l" t="t" r="r" b="b"/>
            <a:pathLst>
              <a:path w="4734603" h="4114800">
                <a:moveTo>
                  <a:pt x="0" y="0"/>
                </a:moveTo>
                <a:lnTo>
                  <a:pt x="4734602" y="0"/>
                </a:lnTo>
                <a:lnTo>
                  <a:pt x="4734602"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8" name="Rectangle 7"/>
          <p:cNvSpPr/>
          <p:nvPr/>
        </p:nvSpPr>
        <p:spPr>
          <a:xfrm>
            <a:off x="3474337" y="361614"/>
            <a:ext cx="11376832" cy="1926168"/>
          </a:xfrm>
          <a:prstGeom prst="rect">
            <a:avLst/>
          </a:prstGeom>
        </p:spPr>
        <p:txBody>
          <a:bodyPr wrap="none">
            <a:spAutoFit/>
          </a:bodyPr>
          <a:lstStyle/>
          <a:p>
            <a:pPr algn="ctr">
              <a:lnSpc>
                <a:spcPts val="14282"/>
              </a:lnSpc>
            </a:pPr>
            <a:r>
              <a:rPr lang="en-US" sz="14000" dirty="0" smtClean="0">
                <a:solidFill>
                  <a:srgbClr val="22423D"/>
                </a:solidFill>
                <a:latin typeface="Moontime"/>
              </a:rPr>
              <a:t>Whole School Support</a:t>
            </a:r>
            <a:endParaRPr lang="en-US" sz="14000" dirty="0">
              <a:solidFill>
                <a:srgbClr val="22423D"/>
              </a:solidFill>
              <a:latin typeface="Moontime"/>
            </a:endParaRPr>
          </a:p>
        </p:txBody>
      </p:sp>
      <p:sp>
        <p:nvSpPr>
          <p:cNvPr id="9" name="Rectangle 8"/>
          <p:cNvSpPr/>
          <p:nvPr/>
        </p:nvSpPr>
        <p:spPr>
          <a:xfrm>
            <a:off x="1828800" y="3924300"/>
            <a:ext cx="13792200" cy="4708981"/>
          </a:xfrm>
          <a:prstGeom prst="rect">
            <a:avLst/>
          </a:prstGeom>
        </p:spPr>
        <p:txBody>
          <a:bodyPr wrap="square">
            <a:spAutoFit/>
          </a:bodyPr>
          <a:lstStyle/>
          <a:p>
            <a:r>
              <a:rPr lang="en-GB" altLang="en-US" sz="6000" dirty="0">
                <a:solidFill>
                  <a:srgbClr val="003366"/>
                </a:solidFill>
                <a:latin typeface="Bradley Hand ITC" panose="03070402050302030203" pitchFamily="66" charset="0"/>
              </a:rPr>
              <a:t>Mrs Wright -  Office Administrator</a:t>
            </a:r>
          </a:p>
          <a:p>
            <a:r>
              <a:rPr lang="en-GB" altLang="en-US" sz="6000" dirty="0">
                <a:solidFill>
                  <a:srgbClr val="003366"/>
                </a:solidFill>
                <a:latin typeface="Bradley Hand ITC" panose="03070402050302030203" pitchFamily="66" charset="0"/>
              </a:rPr>
              <a:t>Mrs Tiller – Office Administrator </a:t>
            </a:r>
          </a:p>
          <a:p>
            <a:r>
              <a:rPr lang="en-GB" altLang="en-US" sz="6000" dirty="0">
                <a:solidFill>
                  <a:srgbClr val="003366"/>
                </a:solidFill>
                <a:latin typeface="Bradley Hand ITC" panose="03070402050302030203" pitchFamily="66" charset="0"/>
              </a:rPr>
              <a:t>Mrs </a:t>
            </a:r>
            <a:r>
              <a:rPr lang="en-GB" altLang="en-US" sz="6000" dirty="0" smtClean="0">
                <a:solidFill>
                  <a:srgbClr val="003366"/>
                </a:solidFill>
                <a:latin typeface="Bradley Hand ITC" panose="03070402050302030203" pitchFamily="66" charset="0"/>
              </a:rPr>
              <a:t>Fountain </a:t>
            </a:r>
            <a:r>
              <a:rPr lang="en-GB" altLang="en-US" sz="6000" dirty="0">
                <a:solidFill>
                  <a:srgbClr val="003366"/>
                </a:solidFill>
                <a:latin typeface="Bradley Hand ITC" panose="03070402050302030203" pitchFamily="66" charset="0"/>
              </a:rPr>
              <a:t>– School Secretary</a:t>
            </a:r>
          </a:p>
          <a:p>
            <a:r>
              <a:rPr lang="en-GB" altLang="en-US" sz="6000" dirty="0">
                <a:solidFill>
                  <a:srgbClr val="003366"/>
                </a:solidFill>
                <a:latin typeface="Bradley Hand ITC" panose="03070402050302030203" pitchFamily="66" charset="0"/>
              </a:rPr>
              <a:t>Mrs Holmes – School Business Manager</a:t>
            </a:r>
          </a:p>
          <a:p>
            <a:r>
              <a:rPr lang="en-GB" altLang="en-US" sz="6000" dirty="0">
                <a:solidFill>
                  <a:srgbClr val="003366"/>
                </a:solidFill>
                <a:latin typeface="Bradley Hand ITC" panose="03070402050302030203" pitchFamily="66" charset="0"/>
              </a:rPr>
              <a:t>Mr Lubbock – Site Manager</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232469" y="-1406956"/>
            <a:ext cx="4813501" cy="5492584"/>
          </a:xfrm>
          <a:custGeom>
            <a:avLst/>
            <a:gdLst/>
            <a:ahLst/>
            <a:cxnLst/>
            <a:rect l="l" t="t" r="r" b="b"/>
            <a:pathLst>
              <a:path w="4813501" h="5492584">
                <a:moveTo>
                  <a:pt x="0" y="0"/>
                </a:moveTo>
                <a:lnTo>
                  <a:pt x="4813501" y="0"/>
                </a:lnTo>
                <a:lnTo>
                  <a:pt x="4813501" y="5492584"/>
                </a:lnTo>
                <a:lnTo>
                  <a:pt x="0" y="549258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6" name="Freeform 6"/>
          <p:cNvSpPr/>
          <p:nvPr/>
        </p:nvSpPr>
        <p:spPr>
          <a:xfrm>
            <a:off x="14365267" y="7366108"/>
            <a:ext cx="4734603" cy="4114800"/>
          </a:xfrm>
          <a:custGeom>
            <a:avLst/>
            <a:gdLst/>
            <a:ahLst/>
            <a:cxnLst/>
            <a:rect l="l" t="t" r="r" b="b"/>
            <a:pathLst>
              <a:path w="4734603" h="4114800">
                <a:moveTo>
                  <a:pt x="0" y="0"/>
                </a:moveTo>
                <a:lnTo>
                  <a:pt x="4734602" y="0"/>
                </a:lnTo>
                <a:lnTo>
                  <a:pt x="4734602"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1" name="Rectangle 10"/>
          <p:cNvSpPr/>
          <p:nvPr/>
        </p:nvSpPr>
        <p:spPr>
          <a:xfrm>
            <a:off x="3474337" y="361614"/>
            <a:ext cx="11376832" cy="1926168"/>
          </a:xfrm>
          <a:prstGeom prst="rect">
            <a:avLst/>
          </a:prstGeom>
        </p:spPr>
        <p:txBody>
          <a:bodyPr wrap="none">
            <a:spAutoFit/>
          </a:bodyPr>
          <a:lstStyle/>
          <a:p>
            <a:pPr algn="ctr">
              <a:lnSpc>
                <a:spcPts val="14282"/>
              </a:lnSpc>
            </a:pPr>
            <a:r>
              <a:rPr lang="en-US" sz="14000" dirty="0" smtClean="0">
                <a:solidFill>
                  <a:srgbClr val="22423D"/>
                </a:solidFill>
                <a:latin typeface="Moontime"/>
              </a:rPr>
              <a:t>Whole School Support</a:t>
            </a:r>
            <a:endParaRPr lang="en-US" sz="14000" dirty="0">
              <a:solidFill>
                <a:srgbClr val="22423D"/>
              </a:solidFill>
              <a:latin typeface="Moontime"/>
            </a:endParaRPr>
          </a:p>
        </p:txBody>
      </p:sp>
      <p:sp>
        <p:nvSpPr>
          <p:cNvPr id="12" name="Rectangle 11"/>
          <p:cNvSpPr/>
          <p:nvPr/>
        </p:nvSpPr>
        <p:spPr>
          <a:xfrm>
            <a:off x="1212380" y="2287782"/>
            <a:ext cx="16161219" cy="3785652"/>
          </a:xfrm>
          <a:prstGeom prst="rect">
            <a:avLst/>
          </a:prstGeom>
        </p:spPr>
        <p:txBody>
          <a:bodyPr wrap="square">
            <a:spAutoFit/>
          </a:bodyPr>
          <a:lstStyle/>
          <a:p>
            <a:r>
              <a:rPr lang="en-GB" altLang="en-US" sz="4800" b="1" dirty="0">
                <a:latin typeface="Bradley Hand ITC" panose="03070402050302030203" pitchFamily="66" charset="0"/>
              </a:rPr>
              <a:t>ELSA, </a:t>
            </a:r>
            <a:r>
              <a:rPr lang="en-GB" altLang="en-US" sz="4800" b="1" dirty="0" smtClean="0">
                <a:latin typeface="Bradley Hand ITC" panose="03070402050302030203" pitchFamily="66" charset="0"/>
              </a:rPr>
              <a:t>DDSL, SALT </a:t>
            </a:r>
            <a:r>
              <a:rPr lang="en-GB" altLang="en-US" sz="4800" dirty="0" smtClean="0">
                <a:latin typeface="Bradley Hand ITC" panose="03070402050302030203" pitchFamily="66" charset="0"/>
              </a:rPr>
              <a:t>Mrs McLaren</a:t>
            </a:r>
            <a:endParaRPr lang="en-GB" altLang="en-US" sz="4800" dirty="0">
              <a:latin typeface="Bradley Hand ITC" panose="03070402050302030203" pitchFamily="66" charset="0"/>
            </a:endParaRPr>
          </a:p>
          <a:p>
            <a:r>
              <a:rPr lang="en-GB" altLang="en-US" sz="4800" b="1" dirty="0" smtClean="0">
                <a:latin typeface="Bradley Hand ITC" panose="03070402050302030203" pitchFamily="66" charset="0"/>
              </a:rPr>
              <a:t>Earlybirds</a:t>
            </a:r>
            <a:r>
              <a:rPr lang="en-GB" altLang="en-US" sz="4800" dirty="0" smtClean="0">
                <a:latin typeface="Bradley Hand ITC" panose="03070402050302030203" pitchFamily="66" charset="0"/>
              </a:rPr>
              <a:t> Mrs Chamberlain, Mrs Mellor, Mrs Elmer, Mrs McLaren, Mrs Sims </a:t>
            </a:r>
          </a:p>
          <a:p>
            <a:r>
              <a:rPr lang="en-GB" altLang="en-US" sz="4800" b="1" dirty="0" smtClean="0">
                <a:latin typeface="Bradley Hand ITC" panose="03070402050302030203" pitchFamily="66" charset="0"/>
              </a:rPr>
              <a:t>Owl Club </a:t>
            </a:r>
            <a:r>
              <a:rPr lang="en-GB" altLang="en-US" sz="4800" b="1" dirty="0" smtClean="0">
                <a:latin typeface="Bradley Hand ITC" panose="03070402050302030203" pitchFamily="66" charset="0"/>
              </a:rPr>
              <a:t>Managers </a:t>
            </a:r>
            <a:r>
              <a:rPr lang="en-GB" altLang="en-US" sz="4800" dirty="0" smtClean="0">
                <a:latin typeface="Bradley Hand ITC" panose="03070402050302030203" pitchFamily="66" charset="0"/>
              </a:rPr>
              <a:t>Mrs Sevier DDSL &amp; Mrs Sims DDSL</a:t>
            </a:r>
          </a:p>
          <a:p>
            <a:r>
              <a:rPr lang="en-GB" altLang="en-US" sz="4800" b="1" dirty="0">
                <a:latin typeface="Bradley Hand ITC" panose="03070402050302030203" pitchFamily="66" charset="0"/>
              </a:rPr>
              <a:t>Sports’ </a:t>
            </a:r>
            <a:r>
              <a:rPr lang="en-GB" altLang="en-US" sz="4800" b="1" dirty="0" smtClean="0">
                <a:latin typeface="Bradley Hand ITC" panose="03070402050302030203" pitchFamily="66" charset="0"/>
              </a:rPr>
              <a:t>Coach </a:t>
            </a:r>
            <a:r>
              <a:rPr lang="en-GB" altLang="en-US" sz="4800" dirty="0" smtClean="0">
                <a:latin typeface="Bradley Hand ITC" panose="03070402050302030203" pitchFamily="66" charset="0"/>
              </a:rPr>
              <a:t>Mr Orriss</a:t>
            </a:r>
            <a:endParaRPr lang="en-GB" altLang="en-US" sz="4800" dirty="0">
              <a:solidFill>
                <a:srgbClr val="FF0000"/>
              </a:solidFill>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Sapphire Teaching Team (YR)</a:t>
            </a:r>
            <a:endParaRPr lang="en-US" sz="17003" dirty="0">
              <a:solidFill>
                <a:srgbClr val="22423D"/>
              </a:solidFill>
              <a:latin typeface="Moontime"/>
            </a:endParaRPr>
          </a:p>
        </p:txBody>
      </p:sp>
      <p:sp>
        <p:nvSpPr>
          <p:cNvPr id="6" name="Rectangle 5"/>
          <p:cNvSpPr/>
          <p:nvPr/>
        </p:nvSpPr>
        <p:spPr>
          <a:xfrm>
            <a:off x="533400" y="4391571"/>
            <a:ext cx="17754600" cy="3139321"/>
          </a:xfrm>
          <a:prstGeom prst="rect">
            <a:avLst/>
          </a:prstGeom>
        </p:spPr>
        <p:txBody>
          <a:bodyPr wrap="square">
            <a:spAutoFit/>
          </a:bodyPr>
          <a:lstStyle/>
          <a:p>
            <a:pPr lvl="0"/>
            <a:r>
              <a:rPr lang="en-GB" sz="6600" b="1" dirty="0">
                <a:solidFill>
                  <a:srgbClr val="0000FF"/>
                </a:solidFill>
                <a:latin typeface="Bradley Hand ITC" panose="03070402050302030203" pitchFamily="66" charset="0"/>
              </a:rPr>
              <a:t>Sapphire Class Year R	</a:t>
            </a:r>
            <a:endParaRPr lang="en-GB" sz="6600" b="1" dirty="0" smtClean="0">
              <a:solidFill>
                <a:srgbClr val="0000FF"/>
              </a:solidFill>
              <a:latin typeface="Bradley Hand ITC" panose="03070402050302030203" pitchFamily="66" charset="0"/>
            </a:endParaRPr>
          </a:p>
          <a:p>
            <a:pPr lvl="0"/>
            <a:r>
              <a:rPr lang="en-GB" sz="6600" dirty="0" smtClean="0">
                <a:solidFill>
                  <a:srgbClr val="0000FF"/>
                </a:solidFill>
                <a:latin typeface="Bradley Hand ITC" panose="03070402050302030203" pitchFamily="66" charset="0"/>
              </a:rPr>
              <a:t>CTs</a:t>
            </a:r>
            <a:r>
              <a:rPr lang="en-GB" sz="6600" b="1" dirty="0" smtClean="0">
                <a:solidFill>
                  <a:srgbClr val="0000FF"/>
                </a:solidFill>
                <a:latin typeface="Bradley Hand ITC" panose="03070402050302030203" pitchFamily="66" charset="0"/>
              </a:rPr>
              <a:t> </a:t>
            </a:r>
            <a:r>
              <a:rPr lang="en-GB" sz="6600" dirty="0" smtClean="0">
                <a:solidFill>
                  <a:srgbClr val="0000FF"/>
                </a:solidFill>
                <a:latin typeface="Bradley Hand ITC" panose="03070402050302030203" pitchFamily="66" charset="0"/>
              </a:rPr>
              <a:t>Mrs </a:t>
            </a:r>
            <a:r>
              <a:rPr lang="en-GB" sz="6600" dirty="0">
                <a:solidFill>
                  <a:srgbClr val="0000FF"/>
                </a:solidFill>
                <a:latin typeface="Bradley Hand ITC" panose="03070402050302030203" pitchFamily="66" charset="0"/>
              </a:rPr>
              <a:t>Wallage (</a:t>
            </a:r>
            <a:r>
              <a:rPr lang="en-GB" sz="6600" dirty="0" smtClean="0">
                <a:solidFill>
                  <a:srgbClr val="0000FF"/>
                </a:solidFill>
                <a:latin typeface="Bradley Hand ITC" panose="03070402050302030203" pitchFamily="66" charset="0"/>
              </a:rPr>
              <a:t>M, W-F) </a:t>
            </a:r>
            <a:r>
              <a:rPr lang="en-GB" sz="6600" dirty="0">
                <a:solidFill>
                  <a:srgbClr val="0000FF"/>
                </a:solidFill>
                <a:latin typeface="Bradley Hand ITC" panose="03070402050302030203" pitchFamily="66" charset="0"/>
              </a:rPr>
              <a:t>Mrs </a:t>
            </a:r>
            <a:r>
              <a:rPr lang="en-GB" sz="6600" dirty="0" smtClean="0">
                <a:solidFill>
                  <a:srgbClr val="0000FF"/>
                </a:solidFill>
                <a:latin typeface="Bradley Hand ITC" panose="03070402050302030203" pitchFamily="66" charset="0"/>
              </a:rPr>
              <a:t>Metla </a:t>
            </a:r>
            <a:r>
              <a:rPr lang="en-GB" sz="6600" dirty="0">
                <a:solidFill>
                  <a:srgbClr val="0000FF"/>
                </a:solidFill>
                <a:latin typeface="Bradley Hand ITC" panose="03070402050302030203" pitchFamily="66" charset="0"/>
              </a:rPr>
              <a:t>(</a:t>
            </a:r>
            <a:r>
              <a:rPr lang="en-GB" sz="6600" dirty="0" smtClean="0">
                <a:solidFill>
                  <a:srgbClr val="0000FF"/>
                </a:solidFill>
                <a:latin typeface="Bradley Hand ITC" panose="03070402050302030203" pitchFamily="66" charset="0"/>
              </a:rPr>
              <a:t>T) </a:t>
            </a:r>
            <a:r>
              <a:rPr lang="en-GB" sz="6600" dirty="0">
                <a:solidFill>
                  <a:srgbClr val="0000FF"/>
                </a:solidFill>
                <a:latin typeface="Bradley Hand ITC" panose="03070402050302030203" pitchFamily="66" charset="0"/>
              </a:rPr>
              <a:t>~ </a:t>
            </a:r>
            <a:endParaRPr lang="en-GB" sz="6600" dirty="0" smtClean="0">
              <a:solidFill>
                <a:srgbClr val="0000FF"/>
              </a:solidFill>
              <a:latin typeface="Bradley Hand ITC" panose="03070402050302030203" pitchFamily="66" charset="0"/>
            </a:endParaRPr>
          </a:p>
          <a:p>
            <a:pPr lvl="0"/>
            <a:r>
              <a:rPr lang="en-GB" sz="6600" dirty="0" smtClean="0">
                <a:solidFill>
                  <a:srgbClr val="0000FF"/>
                </a:solidFill>
                <a:latin typeface="Bradley Hand ITC" panose="03070402050302030203" pitchFamily="66" charset="0"/>
              </a:rPr>
              <a:t>Team Mrs Herbert(M-W) Mrs Parsons (</a:t>
            </a:r>
            <a:r>
              <a:rPr lang="en-GB" sz="6600" dirty="0" err="1" smtClean="0">
                <a:solidFill>
                  <a:srgbClr val="0000FF"/>
                </a:solidFill>
                <a:latin typeface="Bradley Hand ITC" panose="03070402050302030203" pitchFamily="66" charset="0"/>
              </a:rPr>
              <a:t>Th</a:t>
            </a:r>
            <a:r>
              <a:rPr lang="en-GB" sz="6600" dirty="0" smtClean="0">
                <a:solidFill>
                  <a:srgbClr val="0000FF"/>
                </a:solidFill>
                <a:latin typeface="Bradley Hand ITC" panose="03070402050302030203" pitchFamily="66" charset="0"/>
              </a:rPr>
              <a:t>, F)</a:t>
            </a:r>
            <a:endParaRPr lang="en-GB" sz="6600" dirty="0">
              <a:solidFill>
                <a:srgbClr val="0000FF"/>
              </a:solidFill>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Emerald Teaching Team (Y1)</a:t>
            </a:r>
            <a:endParaRPr lang="en-US" sz="17003" dirty="0">
              <a:solidFill>
                <a:srgbClr val="22423D"/>
              </a:solidFill>
              <a:latin typeface="Moontime"/>
            </a:endParaRPr>
          </a:p>
        </p:txBody>
      </p:sp>
      <p:sp>
        <p:nvSpPr>
          <p:cNvPr id="6" name="Rectangle 5"/>
          <p:cNvSpPr/>
          <p:nvPr/>
        </p:nvSpPr>
        <p:spPr>
          <a:xfrm>
            <a:off x="533400" y="4391571"/>
            <a:ext cx="17754600" cy="3139321"/>
          </a:xfrm>
          <a:prstGeom prst="rect">
            <a:avLst/>
          </a:prstGeom>
        </p:spPr>
        <p:txBody>
          <a:bodyPr wrap="square">
            <a:spAutoFit/>
          </a:bodyPr>
          <a:lstStyle/>
          <a:p>
            <a:pPr lvl="0"/>
            <a:r>
              <a:rPr lang="en-GB" sz="6600" b="1" dirty="0">
                <a:solidFill>
                  <a:srgbClr val="00B050"/>
                </a:solidFill>
                <a:latin typeface="Bradley Hand ITC" panose="03070402050302030203" pitchFamily="66" charset="0"/>
              </a:rPr>
              <a:t>Emerald Class Year 1 	</a:t>
            </a:r>
            <a:endParaRPr lang="en-GB" sz="6600" b="1" dirty="0" smtClean="0">
              <a:solidFill>
                <a:srgbClr val="00B050"/>
              </a:solidFill>
              <a:latin typeface="Bradley Hand ITC" panose="03070402050302030203" pitchFamily="66" charset="0"/>
            </a:endParaRPr>
          </a:p>
          <a:p>
            <a:pPr lvl="0"/>
            <a:r>
              <a:rPr lang="en-GB" sz="6600" dirty="0" smtClean="0">
                <a:solidFill>
                  <a:srgbClr val="00B050"/>
                </a:solidFill>
                <a:latin typeface="Bradley Hand ITC" panose="03070402050302030203" pitchFamily="66" charset="0"/>
              </a:rPr>
              <a:t>CT</a:t>
            </a:r>
            <a:r>
              <a:rPr lang="en-GB" sz="6600" b="1" dirty="0" smtClean="0">
                <a:solidFill>
                  <a:srgbClr val="00B050"/>
                </a:solidFill>
                <a:latin typeface="Bradley Hand ITC" panose="03070402050302030203" pitchFamily="66" charset="0"/>
              </a:rPr>
              <a:t> </a:t>
            </a:r>
            <a:r>
              <a:rPr lang="en-GB" sz="6600" dirty="0">
                <a:solidFill>
                  <a:srgbClr val="00B050"/>
                </a:solidFill>
                <a:latin typeface="Bradley Hand ITC" panose="03070402050302030203" pitchFamily="66" charset="0"/>
              </a:rPr>
              <a:t>Mrs </a:t>
            </a:r>
            <a:r>
              <a:rPr lang="en-GB" sz="6600" dirty="0" smtClean="0">
                <a:solidFill>
                  <a:srgbClr val="00B050"/>
                </a:solidFill>
                <a:latin typeface="Bradley Hand ITC" panose="03070402050302030203" pitchFamily="66" charset="0"/>
              </a:rPr>
              <a:t>Maher M, T, W Miss Warren </a:t>
            </a:r>
            <a:r>
              <a:rPr lang="en-GB" sz="6600" dirty="0" err="1" smtClean="0">
                <a:solidFill>
                  <a:srgbClr val="00B050"/>
                </a:solidFill>
                <a:latin typeface="Bradley Hand ITC" panose="03070402050302030203" pitchFamily="66" charset="0"/>
              </a:rPr>
              <a:t>Th</a:t>
            </a:r>
            <a:r>
              <a:rPr lang="en-GB" sz="6600" dirty="0" smtClean="0">
                <a:solidFill>
                  <a:srgbClr val="00B050"/>
                </a:solidFill>
                <a:latin typeface="Bradley Hand ITC" panose="03070402050302030203" pitchFamily="66" charset="0"/>
              </a:rPr>
              <a:t>, F </a:t>
            </a:r>
          </a:p>
          <a:p>
            <a:pPr lvl="0"/>
            <a:r>
              <a:rPr lang="en-GB" sz="6600" dirty="0" smtClean="0">
                <a:solidFill>
                  <a:srgbClr val="00B050"/>
                </a:solidFill>
                <a:latin typeface="Bradley Hand ITC" panose="03070402050302030203" pitchFamily="66" charset="0"/>
              </a:rPr>
              <a:t>Team </a:t>
            </a:r>
            <a:r>
              <a:rPr lang="en-GB" sz="6600" dirty="0">
                <a:solidFill>
                  <a:srgbClr val="00B050"/>
                </a:solidFill>
                <a:latin typeface="Bradley Hand ITC" panose="03070402050302030203" pitchFamily="66" charset="0"/>
              </a:rPr>
              <a:t>Mrs Wade &amp; Mrs </a:t>
            </a:r>
            <a:r>
              <a:rPr lang="en-GB" sz="6600" dirty="0" smtClean="0">
                <a:solidFill>
                  <a:srgbClr val="00B050"/>
                </a:solidFill>
                <a:latin typeface="Bradley Hand ITC" panose="03070402050302030203" pitchFamily="66" charset="0"/>
              </a:rPr>
              <a:t>Elmer</a:t>
            </a:r>
            <a:endParaRPr lang="en-GB" sz="6600" dirty="0">
              <a:solidFill>
                <a:srgbClr val="00B050"/>
              </a:solidFill>
              <a:latin typeface="Bradley Hand ITC" panose="03070402050302030203" pitchFamily="66" charset="0"/>
            </a:endParaRPr>
          </a:p>
        </p:txBody>
      </p:sp>
    </p:spTree>
    <p:extLst>
      <p:ext uri="{BB962C8B-B14F-4D97-AF65-F5344CB8AC3E}">
        <p14:creationId xmlns:p14="http://schemas.microsoft.com/office/powerpoint/2010/main" val="14203099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Ruby Teaching Team (Y2)</a:t>
            </a:r>
            <a:endParaRPr lang="en-US" sz="17003" dirty="0">
              <a:solidFill>
                <a:srgbClr val="22423D"/>
              </a:solidFill>
              <a:latin typeface="Moontime"/>
            </a:endParaRPr>
          </a:p>
        </p:txBody>
      </p:sp>
      <p:sp>
        <p:nvSpPr>
          <p:cNvPr id="6" name="Rectangle 5"/>
          <p:cNvSpPr/>
          <p:nvPr/>
        </p:nvSpPr>
        <p:spPr>
          <a:xfrm>
            <a:off x="304800" y="4391571"/>
            <a:ext cx="17983200" cy="5170646"/>
          </a:xfrm>
          <a:prstGeom prst="rect">
            <a:avLst/>
          </a:prstGeom>
        </p:spPr>
        <p:txBody>
          <a:bodyPr wrap="square">
            <a:spAutoFit/>
          </a:bodyPr>
          <a:lstStyle/>
          <a:p>
            <a:pPr lvl="0"/>
            <a:r>
              <a:rPr lang="en-GB" sz="6600" b="1" dirty="0">
                <a:solidFill>
                  <a:srgbClr val="FF0000"/>
                </a:solidFill>
                <a:latin typeface="Bradley Hand ITC" panose="03070402050302030203" pitchFamily="66" charset="0"/>
              </a:rPr>
              <a:t>Ruby Class Year 2		</a:t>
            </a:r>
            <a:endParaRPr lang="en-GB" sz="6600" b="1" dirty="0" smtClean="0">
              <a:solidFill>
                <a:srgbClr val="FF0000"/>
              </a:solidFill>
              <a:latin typeface="Bradley Hand ITC" panose="03070402050302030203" pitchFamily="66" charset="0"/>
            </a:endParaRPr>
          </a:p>
          <a:p>
            <a:pPr lvl="0"/>
            <a:r>
              <a:rPr lang="en-GB" sz="6600" dirty="0" smtClean="0">
                <a:solidFill>
                  <a:srgbClr val="FF0000"/>
                </a:solidFill>
                <a:latin typeface="Bradley Hand ITC" panose="03070402050302030203" pitchFamily="66" charset="0"/>
              </a:rPr>
              <a:t>CTs</a:t>
            </a:r>
            <a:r>
              <a:rPr lang="en-GB" sz="6600" b="1" dirty="0" smtClean="0">
                <a:solidFill>
                  <a:srgbClr val="FF0000"/>
                </a:solidFill>
                <a:latin typeface="Bradley Hand ITC" panose="03070402050302030203" pitchFamily="66" charset="0"/>
              </a:rPr>
              <a:t> </a:t>
            </a:r>
            <a:r>
              <a:rPr lang="en-GB" sz="6600" dirty="0">
                <a:solidFill>
                  <a:srgbClr val="FF0000"/>
                </a:solidFill>
                <a:latin typeface="Bradley Hand ITC" panose="03070402050302030203" pitchFamily="66" charset="0"/>
              </a:rPr>
              <a:t>Mrs George (M-W) &amp; Mrs Graham (W-F) ~ </a:t>
            </a:r>
            <a:r>
              <a:rPr lang="en-GB" sz="6600" dirty="0" smtClean="0">
                <a:solidFill>
                  <a:srgbClr val="FF0000"/>
                </a:solidFill>
                <a:latin typeface="Bradley Hand ITC" panose="03070402050302030203" pitchFamily="66" charset="0"/>
              </a:rPr>
              <a:t>Team </a:t>
            </a:r>
            <a:r>
              <a:rPr lang="en-GB" sz="6600" dirty="0">
                <a:solidFill>
                  <a:srgbClr val="FF0000"/>
                </a:solidFill>
                <a:latin typeface="Bradley Hand ITC" panose="03070402050302030203" pitchFamily="66" charset="0"/>
              </a:rPr>
              <a:t>Mrs </a:t>
            </a:r>
            <a:r>
              <a:rPr lang="en-GB" sz="6600" dirty="0" smtClean="0">
                <a:solidFill>
                  <a:srgbClr val="FF0000"/>
                </a:solidFill>
                <a:latin typeface="Bradley Hand ITC" panose="03070402050302030203" pitchFamily="66" charset="0"/>
              </a:rPr>
              <a:t>Mellor </a:t>
            </a:r>
            <a:r>
              <a:rPr lang="en-GB" sz="6600" dirty="0">
                <a:solidFill>
                  <a:srgbClr val="FF0000"/>
                </a:solidFill>
                <a:latin typeface="Bradley Hand ITC" panose="03070402050302030203" pitchFamily="66" charset="0"/>
              </a:rPr>
              <a:t>&amp; Mrs Wade, </a:t>
            </a:r>
            <a:r>
              <a:rPr lang="en-GB" sz="6600" dirty="0" smtClean="0">
                <a:solidFill>
                  <a:srgbClr val="00B050"/>
                </a:solidFill>
                <a:latin typeface="Bradley Hand ITC" panose="03070402050302030203" pitchFamily="66" charset="0"/>
              </a:rPr>
              <a:t>Mrs </a:t>
            </a:r>
            <a:r>
              <a:rPr lang="en-GB" sz="6600" dirty="0">
                <a:solidFill>
                  <a:srgbClr val="00B050"/>
                </a:solidFill>
                <a:latin typeface="Bradley Hand ITC" panose="03070402050302030203" pitchFamily="66" charset="0"/>
              </a:rPr>
              <a:t>Sevier &amp; Mrs </a:t>
            </a:r>
            <a:r>
              <a:rPr lang="en-GB" sz="6600" dirty="0" smtClean="0">
                <a:solidFill>
                  <a:srgbClr val="00B050"/>
                </a:solidFill>
                <a:latin typeface="Bradley Hand ITC" panose="03070402050302030203" pitchFamily="66" charset="0"/>
              </a:rPr>
              <a:t>Chamberlain &amp; Mrs James</a:t>
            </a:r>
            <a:endParaRPr lang="en-GB" sz="6600" dirty="0">
              <a:solidFill>
                <a:srgbClr val="00B050"/>
              </a:solidFill>
              <a:latin typeface="Bradley Hand ITC" panose="03070402050302030203" pitchFamily="66" charset="0"/>
            </a:endParaRPr>
          </a:p>
          <a:p>
            <a:pPr lvl="0"/>
            <a:endParaRPr lang="en-GB" sz="6600" dirty="0">
              <a:solidFill>
                <a:srgbClr val="FF0000"/>
              </a:solidFill>
              <a:latin typeface="Bradley Hand ITC" panose="03070402050302030203" pitchFamily="66" charset="0"/>
            </a:endParaRPr>
          </a:p>
        </p:txBody>
      </p:sp>
    </p:spTree>
    <p:extLst>
      <p:ext uri="{BB962C8B-B14F-4D97-AF65-F5344CB8AC3E}">
        <p14:creationId xmlns:p14="http://schemas.microsoft.com/office/powerpoint/2010/main" val="1215525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Amethyst Teaching Team (Y3)</a:t>
            </a:r>
            <a:endParaRPr lang="en-US" sz="17003" dirty="0">
              <a:solidFill>
                <a:srgbClr val="22423D"/>
              </a:solidFill>
              <a:latin typeface="Moontime"/>
            </a:endParaRPr>
          </a:p>
        </p:txBody>
      </p:sp>
      <p:sp>
        <p:nvSpPr>
          <p:cNvPr id="6" name="Rectangle 5"/>
          <p:cNvSpPr/>
          <p:nvPr/>
        </p:nvSpPr>
        <p:spPr>
          <a:xfrm>
            <a:off x="533400" y="4391571"/>
            <a:ext cx="17754600" cy="4154984"/>
          </a:xfrm>
          <a:prstGeom prst="rect">
            <a:avLst/>
          </a:prstGeom>
        </p:spPr>
        <p:txBody>
          <a:bodyPr wrap="square">
            <a:spAutoFit/>
          </a:bodyPr>
          <a:lstStyle/>
          <a:p>
            <a:pPr lvl="0"/>
            <a:r>
              <a:rPr lang="en-GB" sz="6600" b="1" dirty="0">
                <a:solidFill>
                  <a:srgbClr val="7030A0"/>
                </a:solidFill>
                <a:latin typeface="Bradley Hand ITC" panose="03070402050302030203" pitchFamily="66" charset="0"/>
              </a:rPr>
              <a:t>Amethyst Class Year 3	</a:t>
            </a:r>
            <a:endParaRPr lang="en-GB" sz="6600" b="1" dirty="0" smtClean="0">
              <a:solidFill>
                <a:srgbClr val="7030A0"/>
              </a:solidFill>
              <a:latin typeface="Bradley Hand ITC" panose="03070402050302030203" pitchFamily="66" charset="0"/>
            </a:endParaRPr>
          </a:p>
          <a:p>
            <a:pPr lvl="0"/>
            <a:r>
              <a:rPr lang="en-GB" sz="6600" dirty="0" smtClean="0">
                <a:solidFill>
                  <a:srgbClr val="7030A0"/>
                </a:solidFill>
                <a:latin typeface="Bradley Hand ITC" panose="03070402050302030203" pitchFamily="66" charset="0"/>
              </a:rPr>
              <a:t>CTs</a:t>
            </a:r>
            <a:r>
              <a:rPr lang="en-GB" sz="6600" b="1" dirty="0" smtClean="0">
                <a:solidFill>
                  <a:srgbClr val="7030A0"/>
                </a:solidFill>
                <a:latin typeface="Bradley Hand ITC" panose="03070402050302030203" pitchFamily="66" charset="0"/>
              </a:rPr>
              <a:t> </a:t>
            </a:r>
            <a:r>
              <a:rPr lang="en-GB" sz="6600" dirty="0">
                <a:solidFill>
                  <a:srgbClr val="7030A0"/>
                </a:solidFill>
                <a:latin typeface="Bradley Hand ITC" panose="03070402050302030203" pitchFamily="66" charset="0"/>
              </a:rPr>
              <a:t>Mrs </a:t>
            </a:r>
            <a:r>
              <a:rPr lang="en-GB" sz="6600" dirty="0" smtClean="0">
                <a:solidFill>
                  <a:srgbClr val="7030A0"/>
                </a:solidFill>
                <a:latin typeface="Bradley Hand ITC" panose="03070402050302030203" pitchFamily="66" charset="0"/>
              </a:rPr>
              <a:t>Ambridge </a:t>
            </a:r>
            <a:r>
              <a:rPr lang="en-GB" sz="6600" dirty="0">
                <a:solidFill>
                  <a:srgbClr val="7030A0"/>
                </a:solidFill>
                <a:latin typeface="Bradley Hand ITC" panose="03070402050302030203" pitchFamily="66" charset="0"/>
              </a:rPr>
              <a:t>(</a:t>
            </a:r>
            <a:r>
              <a:rPr lang="en-GB" sz="6600" dirty="0" smtClean="0">
                <a:solidFill>
                  <a:srgbClr val="7030A0"/>
                </a:solidFill>
                <a:latin typeface="Bradley Hand ITC" panose="03070402050302030203" pitchFamily="66" charset="0"/>
              </a:rPr>
              <a:t>M-W) Mrs Tambaro(</a:t>
            </a:r>
            <a:r>
              <a:rPr lang="en-GB" sz="6600" dirty="0" err="1" smtClean="0">
                <a:solidFill>
                  <a:srgbClr val="7030A0"/>
                </a:solidFill>
                <a:latin typeface="Bradley Hand ITC" panose="03070402050302030203" pitchFamily="66" charset="0"/>
              </a:rPr>
              <a:t>Th</a:t>
            </a:r>
            <a:r>
              <a:rPr lang="en-GB" sz="6600" dirty="0" smtClean="0">
                <a:solidFill>
                  <a:srgbClr val="7030A0"/>
                </a:solidFill>
                <a:latin typeface="Bradley Hand ITC" panose="03070402050302030203" pitchFamily="66" charset="0"/>
              </a:rPr>
              <a:t>, F</a:t>
            </a:r>
            <a:r>
              <a:rPr lang="en-GB" sz="6600" dirty="0">
                <a:solidFill>
                  <a:srgbClr val="7030A0"/>
                </a:solidFill>
                <a:latin typeface="Bradley Hand ITC" panose="03070402050302030203" pitchFamily="66" charset="0"/>
              </a:rPr>
              <a:t>) </a:t>
            </a:r>
            <a:r>
              <a:rPr lang="en-GB" sz="6600" dirty="0" smtClean="0">
                <a:solidFill>
                  <a:srgbClr val="7030A0"/>
                </a:solidFill>
                <a:latin typeface="Bradley Hand ITC" panose="03070402050302030203" pitchFamily="66" charset="0"/>
              </a:rPr>
              <a:t> </a:t>
            </a:r>
          </a:p>
          <a:p>
            <a:r>
              <a:rPr lang="en-GB" sz="6600" dirty="0" smtClean="0">
                <a:solidFill>
                  <a:srgbClr val="7030A0"/>
                </a:solidFill>
                <a:latin typeface="Bradley Hand ITC" panose="03070402050302030203" pitchFamily="66" charset="0"/>
              </a:rPr>
              <a:t>Team Mrs Ives </a:t>
            </a:r>
            <a:r>
              <a:rPr lang="en-GB" sz="6600" dirty="0">
                <a:solidFill>
                  <a:srgbClr val="7030A0"/>
                </a:solidFill>
                <a:latin typeface="Bradley Hand ITC" panose="03070402050302030203" pitchFamily="66" charset="0"/>
              </a:rPr>
              <a:t>&amp; Mrs McGranaghan</a:t>
            </a:r>
          </a:p>
          <a:p>
            <a:pPr lvl="0"/>
            <a:endParaRPr lang="en-GB" sz="6600" dirty="0" smtClean="0">
              <a:solidFill>
                <a:srgbClr val="7030A0"/>
              </a:solidFill>
              <a:latin typeface="Bradley Hand ITC" panose="03070402050302030203" pitchFamily="66" charset="0"/>
            </a:endParaRPr>
          </a:p>
        </p:txBody>
      </p:sp>
    </p:spTree>
    <p:extLst>
      <p:ext uri="{BB962C8B-B14F-4D97-AF65-F5344CB8AC3E}">
        <p14:creationId xmlns:p14="http://schemas.microsoft.com/office/powerpoint/2010/main" val="26349119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Garnet Teaching Team (Y4)</a:t>
            </a:r>
            <a:endParaRPr lang="en-US" sz="17003" dirty="0">
              <a:solidFill>
                <a:srgbClr val="22423D"/>
              </a:solidFill>
              <a:latin typeface="Moontime"/>
            </a:endParaRPr>
          </a:p>
        </p:txBody>
      </p:sp>
      <p:sp>
        <p:nvSpPr>
          <p:cNvPr id="6" name="Rectangle 5"/>
          <p:cNvSpPr/>
          <p:nvPr/>
        </p:nvSpPr>
        <p:spPr>
          <a:xfrm>
            <a:off x="533400" y="4391571"/>
            <a:ext cx="17754600" cy="3139321"/>
          </a:xfrm>
          <a:prstGeom prst="rect">
            <a:avLst/>
          </a:prstGeom>
        </p:spPr>
        <p:txBody>
          <a:bodyPr wrap="square">
            <a:spAutoFit/>
          </a:bodyPr>
          <a:lstStyle/>
          <a:p>
            <a:pPr lvl="0"/>
            <a:r>
              <a:rPr lang="en-GB" sz="6600" b="1" dirty="0">
                <a:solidFill>
                  <a:schemeClr val="accent6">
                    <a:lumMod val="75000"/>
                  </a:schemeClr>
                </a:solidFill>
                <a:latin typeface="Bradley Hand ITC" panose="03070402050302030203" pitchFamily="66" charset="0"/>
              </a:rPr>
              <a:t>Garnet Class Year 4		</a:t>
            </a:r>
            <a:endParaRPr lang="en-GB" sz="6600" b="1" dirty="0" smtClean="0">
              <a:solidFill>
                <a:schemeClr val="accent6">
                  <a:lumMod val="75000"/>
                </a:schemeClr>
              </a:solidFill>
              <a:latin typeface="Bradley Hand ITC" panose="03070402050302030203" pitchFamily="66" charset="0"/>
            </a:endParaRPr>
          </a:p>
          <a:p>
            <a:pPr lvl="0"/>
            <a:r>
              <a:rPr lang="en-GB" sz="6600" dirty="0" smtClean="0">
                <a:solidFill>
                  <a:schemeClr val="accent6">
                    <a:lumMod val="75000"/>
                  </a:schemeClr>
                </a:solidFill>
                <a:latin typeface="Bradley Hand ITC" panose="03070402050302030203" pitchFamily="66" charset="0"/>
              </a:rPr>
              <a:t>CT </a:t>
            </a:r>
            <a:r>
              <a:rPr lang="en-GB" sz="6600" dirty="0">
                <a:solidFill>
                  <a:schemeClr val="accent6">
                    <a:lumMod val="75000"/>
                  </a:schemeClr>
                </a:solidFill>
                <a:latin typeface="Bradley Hand ITC" panose="03070402050302030203" pitchFamily="66" charset="0"/>
              </a:rPr>
              <a:t>Mrs </a:t>
            </a:r>
            <a:r>
              <a:rPr lang="en-GB" sz="6600" dirty="0" smtClean="0">
                <a:solidFill>
                  <a:schemeClr val="accent6">
                    <a:lumMod val="75000"/>
                  </a:schemeClr>
                </a:solidFill>
                <a:latin typeface="Bradley Hand ITC" panose="03070402050302030203" pitchFamily="66" charset="0"/>
              </a:rPr>
              <a:t>Vassallo </a:t>
            </a:r>
          </a:p>
          <a:p>
            <a:pPr lvl="0"/>
            <a:r>
              <a:rPr lang="en-GB" sz="6600" dirty="0" smtClean="0">
                <a:solidFill>
                  <a:schemeClr val="accent6">
                    <a:lumMod val="75000"/>
                  </a:schemeClr>
                </a:solidFill>
                <a:latin typeface="Bradley Hand ITC" panose="03070402050302030203" pitchFamily="66" charset="0"/>
              </a:rPr>
              <a:t>Team Mrs Lucas &amp; Mrs Williams</a:t>
            </a:r>
          </a:p>
        </p:txBody>
      </p:sp>
    </p:spTree>
    <p:extLst>
      <p:ext uri="{BB962C8B-B14F-4D97-AF65-F5344CB8AC3E}">
        <p14:creationId xmlns:p14="http://schemas.microsoft.com/office/powerpoint/2010/main" val="30895975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Amber Teaching Team (Y5)</a:t>
            </a:r>
            <a:endParaRPr lang="en-US" sz="17003" dirty="0">
              <a:solidFill>
                <a:srgbClr val="22423D"/>
              </a:solidFill>
              <a:latin typeface="Moontime"/>
            </a:endParaRPr>
          </a:p>
        </p:txBody>
      </p:sp>
      <p:sp>
        <p:nvSpPr>
          <p:cNvPr id="6" name="Rectangle 5"/>
          <p:cNvSpPr/>
          <p:nvPr/>
        </p:nvSpPr>
        <p:spPr>
          <a:xfrm>
            <a:off x="275151" y="4391571"/>
            <a:ext cx="17754600" cy="3108543"/>
          </a:xfrm>
          <a:prstGeom prst="rect">
            <a:avLst/>
          </a:prstGeom>
        </p:spPr>
        <p:txBody>
          <a:bodyPr wrap="square">
            <a:spAutoFit/>
          </a:bodyPr>
          <a:lstStyle/>
          <a:p>
            <a:pPr lvl="0"/>
            <a:r>
              <a:rPr lang="en-GB" sz="6600" b="1" dirty="0">
                <a:solidFill>
                  <a:srgbClr val="FFC000"/>
                </a:solidFill>
                <a:effectLst>
                  <a:outerShdw blurRad="38100" dist="38100" dir="2700000" algn="tl">
                    <a:srgbClr val="000000">
                      <a:alpha val="43137"/>
                    </a:srgbClr>
                  </a:outerShdw>
                </a:effectLst>
                <a:latin typeface="Bradley Hand ITC" panose="03070402050302030203" pitchFamily="66" charset="0"/>
              </a:rPr>
              <a:t>Amber Class Year 5		</a:t>
            </a:r>
            <a:endParaRPr lang="en-GB" sz="6600" b="1" dirty="0" smtClean="0">
              <a:solidFill>
                <a:srgbClr val="FFC000"/>
              </a:solidFill>
              <a:effectLst>
                <a:outerShdw blurRad="38100" dist="38100" dir="2700000" algn="tl">
                  <a:srgbClr val="000000">
                    <a:alpha val="43137"/>
                  </a:srgbClr>
                </a:outerShdw>
              </a:effectLst>
              <a:latin typeface="Bradley Hand ITC" panose="03070402050302030203" pitchFamily="66" charset="0"/>
            </a:endParaRPr>
          </a:p>
          <a:p>
            <a:pPr lvl="0"/>
            <a:r>
              <a:rPr lang="en-GB" sz="6400" dirty="0" smtClean="0">
                <a:solidFill>
                  <a:srgbClr val="FFC000"/>
                </a:solidFill>
                <a:effectLst>
                  <a:outerShdw blurRad="38100" dist="38100" dir="2700000" algn="tl">
                    <a:srgbClr val="000000">
                      <a:alpha val="43137"/>
                    </a:srgbClr>
                  </a:outerShdw>
                </a:effectLst>
                <a:latin typeface="Bradley Hand ITC" panose="03070402050302030203" pitchFamily="66" charset="0"/>
              </a:rPr>
              <a:t>CT Mrs Whenham </a:t>
            </a:r>
          </a:p>
          <a:p>
            <a:pPr lvl="0"/>
            <a:r>
              <a:rPr lang="en-GB" sz="6600" dirty="0" smtClean="0">
                <a:solidFill>
                  <a:srgbClr val="FFC000"/>
                </a:solidFill>
                <a:effectLst>
                  <a:outerShdw blurRad="38100" dist="38100" dir="2700000" algn="tl">
                    <a:srgbClr val="000000">
                      <a:alpha val="43137"/>
                    </a:srgbClr>
                  </a:outerShdw>
                </a:effectLst>
                <a:latin typeface="Bradley Hand ITC" panose="03070402050302030203" pitchFamily="66" charset="0"/>
              </a:rPr>
              <a:t>Team Mrs Rookes</a:t>
            </a:r>
            <a:r>
              <a:rPr lang="en-GB" sz="6600" dirty="0">
                <a:solidFill>
                  <a:srgbClr val="FFC000"/>
                </a:solidFill>
                <a:effectLst>
                  <a:outerShdw blurRad="38100" dist="38100" dir="2700000" algn="tl">
                    <a:srgbClr val="000000">
                      <a:alpha val="43137"/>
                    </a:srgbClr>
                  </a:outerShdw>
                </a:effectLst>
                <a:latin typeface="Bradley Hand ITC" panose="03070402050302030203" pitchFamily="66" charset="0"/>
              </a:rPr>
              <a:t> </a:t>
            </a:r>
            <a:r>
              <a:rPr lang="en-GB" sz="6600" dirty="0" smtClean="0">
                <a:solidFill>
                  <a:srgbClr val="FFC000"/>
                </a:solidFill>
                <a:effectLst>
                  <a:outerShdw blurRad="38100" dist="38100" dir="2700000" algn="tl">
                    <a:srgbClr val="000000">
                      <a:alpha val="43137"/>
                    </a:srgbClr>
                  </a:outerShdw>
                </a:effectLst>
                <a:latin typeface="Bradley Hand ITC" panose="03070402050302030203" pitchFamily="66" charset="0"/>
              </a:rPr>
              <a:t>&amp; Mrs Williams </a:t>
            </a:r>
            <a:endParaRPr lang="en-GB" sz="6600" dirty="0">
              <a:solidFill>
                <a:srgbClr val="FFC000"/>
              </a:solidFill>
              <a:effectLst>
                <a:outerShdw blurRad="38100" dist="38100" dir="2700000" algn="tl">
                  <a:srgbClr val="000000">
                    <a:alpha val="43137"/>
                  </a:srgbClr>
                </a:outerShdw>
              </a:effectLst>
              <a:latin typeface="Bradley Hand ITC" panose="03070402050302030203" pitchFamily="66" charset="0"/>
            </a:endParaRPr>
          </a:p>
        </p:txBody>
      </p:sp>
    </p:spTree>
    <p:extLst>
      <p:ext uri="{BB962C8B-B14F-4D97-AF65-F5344CB8AC3E}">
        <p14:creationId xmlns:p14="http://schemas.microsoft.com/office/powerpoint/2010/main" val="14613890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15621000" y="7060903"/>
            <a:ext cx="2423991" cy="41148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3667671"/>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the Topaz Teaching Team (Y6)</a:t>
            </a:r>
            <a:endParaRPr lang="en-US" sz="17003" dirty="0">
              <a:solidFill>
                <a:srgbClr val="22423D"/>
              </a:solidFill>
              <a:latin typeface="Moontime"/>
            </a:endParaRPr>
          </a:p>
        </p:txBody>
      </p:sp>
      <p:sp>
        <p:nvSpPr>
          <p:cNvPr id="6" name="Rectangle 5"/>
          <p:cNvSpPr/>
          <p:nvPr/>
        </p:nvSpPr>
        <p:spPr>
          <a:xfrm>
            <a:off x="275151" y="4391571"/>
            <a:ext cx="17754600" cy="3139321"/>
          </a:xfrm>
          <a:prstGeom prst="rect">
            <a:avLst/>
          </a:prstGeom>
        </p:spPr>
        <p:txBody>
          <a:bodyPr wrap="square">
            <a:spAutoFit/>
          </a:bodyPr>
          <a:lstStyle/>
          <a:p>
            <a:pPr lvl="0"/>
            <a:r>
              <a:rPr lang="en-GB" sz="6600" b="1" dirty="0">
                <a:solidFill>
                  <a:srgbClr val="0099CC"/>
                </a:solidFill>
                <a:latin typeface="Bradley Hand ITC" panose="03070402050302030203" pitchFamily="66" charset="0"/>
              </a:rPr>
              <a:t>Topaz Class Year </a:t>
            </a:r>
            <a:r>
              <a:rPr lang="en-GB" sz="6600" b="1" dirty="0" smtClean="0">
                <a:solidFill>
                  <a:srgbClr val="0099CC"/>
                </a:solidFill>
                <a:latin typeface="Bradley Hand ITC" panose="03070402050302030203" pitchFamily="66" charset="0"/>
              </a:rPr>
              <a:t>6</a:t>
            </a:r>
          </a:p>
          <a:p>
            <a:pPr lvl="0"/>
            <a:r>
              <a:rPr lang="en-GB" sz="6600" b="1" dirty="0" smtClean="0">
                <a:solidFill>
                  <a:srgbClr val="0099CC"/>
                </a:solidFill>
                <a:latin typeface="Bradley Hand ITC" panose="03070402050302030203" pitchFamily="66" charset="0"/>
              </a:rPr>
              <a:t>Interviewing for Class Teacher</a:t>
            </a:r>
            <a:endParaRPr lang="en-GB" sz="6600" dirty="0" smtClean="0">
              <a:solidFill>
                <a:srgbClr val="FF0000"/>
              </a:solidFill>
              <a:latin typeface="Bradley Hand ITC" panose="03070402050302030203" pitchFamily="66" charset="0"/>
            </a:endParaRPr>
          </a:p>
          <a:p>
            <a:pPr lvl="0"/>
            <a:r>
              <a:rPr lang="en-GB" sz="6600" dirty="0" smtClean="0">
                <a:solidFill>
                  <a:srgbClr val="0099CC"/>
                </a:solidFill>
                <a:latin typeface="Bradley Hand ITC" panose="03070402050302030203" pitchFamily="66" charset="0"/>
              </a:rPr>
              <a:t>Team Mrs Sims, Mrs Rookes, Mrs McLaren</a:t>
            </a:r>
          </a:p>
        </p:txBody>
      </p:sp>
    </p:spTree>
    <p:extLst>
      <p:ext uri="{BB962C8B-B14F-4D97-AF65-F5344CB8AC3E}">
        <p14:creationId xmlns:p14="http://schemas.microsoft.com/office/powerpoint/2010/main" val="2180542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8883500" y="293592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Freeform 3"/>
          <p:cNvSpPr/>
          <p:nvPr/>
        </p:nvSpPr>
        <p:spPr>
          <a:xfrm>
            <a:off x="9347631" y="3190243"/>
            <a:ext cx="3186537" cy="3606163"/>
          </a:xfrm>
          <a:custGeom>
            <a:avLst/>
            <a:gdLst/>
            <a:ahLst/>
            <a:cxnLst/>
            <a:rect l="l" t="t" r="r" b="b"/>
            <a:pathLst>
              <a:path w="3186537" h="3606163">
                <a:moveTo>
                  <a:pt x="0" y="0"/>
                </a:moveTo>
                <a:lnTo>
                  <a:pt x="3186537" y="0"/>
                </a:lnTo>
                <a:lnTo>
                  <a:pt x="3186537" y="3606163"/>
                </a:lnTo>
                <a:lnTo>
                  <a:pt x="0" y="360616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4" name="Freeform 4"/>
          <p:cNvSpPr/>
          <p:nvPr/>
        </p:nvSpPr>
        <p:spPr>
          <a:xfrm>
            <a:off x="-212159" y="6151327"/>
            <a:ext cx="4868329" cy="5014197"/>
          </a:xfrm>
          <a:custGeom>
            <a:avLst/>
            <a:gdLst/>
            <a:ahLst/>
            <a:cxnLst/>
            <a:rect l="l" t="t" r="r" b="b"/>
            <a:pathLst>
              <a:path w="4868329" h="5014197">
                <a:moveTo>
                  <a:pt x="0" y="0"/>
                </a:moveTo>
                <a:lnTo>
                  <a:pt x="4868330" y="0"/>
                </a:lnTo>
                <a:lnTo>
                  <a:pt x="4868330" y="5014197"/>
                </a:lnTo>
                <a:lnTo>
                  <a:pt x="0" y="5014197"/>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sp>
      <p:sp>
        <p:nvSpPr>
          <p:cNvPr id="6" name="Freeform 6"/>
          <p:cNvSpPr/>
          <p:nvPr/>
        </p:nvSpPr>
        <p:spPr>
          <a:xfrm>
            <a:off x="-297884" y="6341827"/>
            <a:ext cx="4868329" cy="5014197"/>
          </a:xfrm>
          <a:custGeom>
            <a:avLst/>
            <a:gdLst/>
            <a:ahLst/>
            <a:cxnLst/>
            <a:rect l="l" t="t" r="r" b="b"/>
            <a:pathLst>
              <a:path w="4868329" h="5014197">
                <a:moveTo>
                  <a:pt x="0" y="0"/>
                </a:moveTo>
                <a:lnTo>
                  <a:pt x="4868330" y="0"/>
                </a:lnTo>
                <a:lnTo>
                  <a:pt x="4868330" y="5014197"/>
                </a:lnTo>
                <a:lnTo>
                  <a:pt x="0" y="501419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
        <p:nvSpPr>
          <p:cNvPr id="7" name="TextBox 3"/>
          <p:cNvSpPr txBox="1"/>
          <p:nvPr/>
        </p:nvSpPr>
        <p:spPr>
          <a:xfrm>
            <a:off x="533400" y="723900"/>
            <a:ext cx="1684020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School Trips &amp; Enrichment</a:t>
            </a:r>
            <a:endParaRPr lang="en-US" sz="17003" dirty="0">
              <a:solidFill>
                <a:srgbClr val="22423D"/>
              </a:solidFill>
              <a:latin typeface="Moontime"/>
            </a:endParaRPr>
          </a:p>
        </p:txBody>
      </p:sp>
      <p:sp>
        <p:nvSpPr>
          <p:cNvPr id="8" name="Content Placeholder 2"/>
          <p:cNvSpPr txBox="1">
            <a:spLocks/>
          </p:cNvSpPr>
          <p:nvPr/>
        </p:nvSpPr>
        <p:spPr>
          <a:xfrm>
            <a:off x="8419368" y="6780412"/>
            <a:ext cx="8229600" cy="41370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6500" dirty="0" smtClean="0">
              <a:latin typeface="Bradley Hand ITC" panose="03070402050302030203" pitchFamily="66" charset="0"/>
            </a:endParaRPr>
          </a:p>
        </p:txBody>
      </p:sp>
      <p:sp>
        <p:nvSpPr>
          <p:cNvPr id="9" name="Rectangle 8"/>
          <p:cNvSpPr/>
          <p:nvPr/>
        </p:nvSpPr>
        <p:spPr>
          <a:xfrm>
            <a:off x="5638801" y="4733698"/>
            <a:ext cx="11734800" cy="5093702"/>
          </a:xfrm>
          <a:prstGeom prst="rect">
            <a:avLst/>
          </a:prstGeom>
        </p:spPr>
        <p:txBody>
          <a:bodyPr wrap="square">
            <a:spAutoFit/>
          </a:bodyPr>
          <a:lstStyle/>
          <a:p>
            <a:r>
              <a:rPr lang="en-GB" altLang="en-US" sz="6500" dirty="0">
                <a:latin typeface="Bradley Hand ITC" panose="03070402050302030203" pitchFamily="66" charset="0"/>
              </a:rPr>
              <a:t>Residential </a:t>
            </a:r>
            <a:r>
              <a:rPr lang="en-GB" altLang="en-US" sz="6500" dirty="0" smtClean="0">
                <a:latin typeface="Bradley Hand ITC" panose="03070402050302030203" pitchFamily="66" charset="0"/>
              </a:rPr>
              <a:t>Trips, Farm</a:t>
            </a:r>
            <a:r>
              <a:rPr lang="en-GB" altLang="en-US" sz="6500" dirty="0">
                <a:latin typeface="Bradley Hand ITC" panose="03070402050302030203" pitchFamily="66" charset="0"/>
              </a:rPr>
              <a:t> </a:t>
            </a:r>
            <a:r>
              <a:rPr lang="en-GB" altLang="en-US" sz="6500" dirty="0" smtClean="0">
                <a:latin typeface="Bradley Hand ITC" panose="03070402050302030203" pitchFamily="66" charset="0"/>
              </a:rPr>
              <a:t>visits,</a:t>
            </a:r>
            <a:endParaRPr lang="en-GB" altLang="en-US" sz="6500" dirty="0">
              <a:latin typeface="Bradley Hand ITC" panose="03070402050302030203" pitchFamily="66" charset="0"/>
            </a:endParaRPr>
          </a:p>
          <a:p>
            <a:r>
              <a:rPr lang="en-GB" altLang="en-US" sz="6500" dirty="0">
                <a:latin typeface="Bradley Hand ITC" panose="03070402050302030203" pitchFamily="66" charset="0"/>
              </a:rPr>
              <a:t>Inspirational </a:t>
            </a:r>
            <a:r>
              <a:rPr lang="en-GB" altLang="en-US" sz="6500" dirty="0" smtClean="0">
                <a:latin typeface="Bradley Hand ITC" panose="03070402050302030203" pitchFamily="66" charset="0"/>
              </a:rPr>
              <a:t>visitors</a:t>
            </a:r>
            <a:endParaRPr lang="en-GB" altLang="en-US" sz="6500" dirty="0">
              <a:latin typeface="Bradley Hand ITC" panose="03070402050302030203" pitchFamily="66" charset="0"/>
            </a:endParaRPr>
          </a:p>
          <a:p>
            <a:r>
              <a:rPr lang="en-GB" altLang="en-US" sz="6500" dirty="0">
                <a:latin typeface="Bradley Hand ITC" panose="03070402050302030203" pitchFamily="66" charset="0"/>
              </a:rPr>
              <a:t>Enrichment days, </a:t>
            </a:r>
          </a:p>
          <a:p>
            <a:r>
              <a:rPr lang="en-GB" altLang="en-US" sz="6500" dirty="0">
                <a:latin typeface="Bradley Hand ITC" panose="03070402050302030203" pitchFamily="66" charset="0"/>
              </a:rPr>
              <a:t>Y6 production</a:t>
            </a:r>
            <a:r>
              <a:rPr lang="en-GB" altLang="en-US" sz="6500" dirty="0" smtClean="0">
                <a:latin typeface="Bradley Hand ITC" panose="03070402050302030203" pitchFamily="66" charset="0"/>
              </a:rPr>
              <a:t>…</a:t>
            </a:r>
          </a:p>
          <a:p>
            <a:r>
              <a:rPr lang="en-GB" altLang="en-US" sz="6500" dirty="0" smtClean="0">
                <a:latin typeface="Bradley Hand ITC" panose="03070402050302030203" pitchFamily="66" charset="0"/>
              </a:rPr>
              <a:t>Assemblies &amp; Church visits</a:t>
            </a:r>
            <a:endParaRPr lang="en-GB" altLang="en-US" sz="6500" dirty="0">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620740" y="3141157"/>
            <a:ext cx="4601493" cy="7811176"/>
          </a:xfrm>
          <a:custGeom>
            <a:avLst/>
            <a:gdLst/>
            <a:ahLst/>
            <a:cxnLst/>
            <a:rect l="l" t="t" r="r" b="b"/>
            <a:pathLst>
              <a:path w="4601493" h="7811176">
                <a:moveTo>
                  <a:pt x="0" y="0"/>
                </a:moveTo>
                <a:lnTo>
                  <a:pt x="4601493" y="0"/>
                </a:lnTo>
                <a:lnTo>
                  <a:pt x="4601493" y="7811176"/>
                </a:lnTo>
                <a:lnTo>
                  <a:pt x="0" y="781117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Parent Voice</a:t>
            </a:r>
            <a:endParaRPr lang="en-US" sz="17003" dirty="0">
              <a:solidFill>
                <a:srgbClr val="22423D"/>
              </a:solidFill>
              <a:latin typeface="Moontime"/>
            </a:endParaRPr>
          </a:p>
        </p:txBody>
      </p:sp>
      <p:sp>
        <p:nvSpPr>
          <p:cNvPr id="7" name="Rectangle 6"/>
          <p:cNvSpPr/>
          <p:nvPr/>
        </p:nvSpPr>
        <p:spPr>
          <a:xfrm>
            <a:off x="5791971" y="2753366"/>
            <a:ext cx="11734800" cy="6186309"/>
          </a:xfrm>
          <a:prstGeom prst="rect">
            <a:avLst/>
          </a:prstGeom>
        </p:spPr>
        <p:txBody>
          <a:bodyPr wrap="square">
            <a:spAutoFit/>
          </a:bodyPr>
          <a:lstStyle/>
          <a:p>
            <a:endParaRPr lang="en-GB" altLang="en-US" sz="4400" b="1" dirty="0">
              <a:solidFill>
                <a:srgbClr val="003366"/>
              </a:solidFill>
              <a:latin typeface="Bradley Hand ITC" panose="03070402050302030203" pitchFamily="66" charset="0"/>
            </a:endParaRPr>
          </a:p>
          <a:p>
            <a:r>
              <a:rPr lang="en-GB" altLang="en-US" sz="4400" b="1" dirty="0">
                <a:solidFill>
                  <a:srgbClr val="003366"/>
                </a:solidFill>
                <a:latin typeface="Bradley Hand ITC" panose="03070402050302030203" pitchFamily="66" charset="0"/>
              </a:rPr>
              <a:t>Termly </a:t>
            </a:r>
            <a:r>
              <a:rPr lang="en-GB" altLang="en-US" sz="4400" b="1" dirty="0" smtClean="0">
                <a:solidFill>
                  <a:srgbClr val="003366"/>
                </a:solidFill>
                <a:latin typeface="Bradley Hand ITC" panose="03070402050302030203" pitchFamily="66" charset="0"/>
              </a:rPr>
              <a:t>meetings with the Headteacher </a:t>
            </a:r>
            <a:endParaRPr lang="en-GB" altLang="en-US" sz="4400" b="1" dirty="0">
              <a:solidFill>
                <a:srgbClr val="003366"/>
              </a:solidFill>
              <a:latin typeface="Bradley Hand ITC" panose="03070402050302030203" pitchFamily="66" charset="0"/>
            </a:endParaRPr>
          </a:p>
          <a:p>
            <a:endParaRPr lang="en-GB" altLang="en-US" sz="4400" b="1" dirty="0">
              <a:solidFill>
                <a:srgbClr val="003366"/>
              </a:solidFill>
              <a:latin typeface="Bradley Hand ITC" panose="03070402050302030203" pitchFamily="66" charset="0"/>
            </a:endParaRPr>
          </a:p>
          <a:p>
            <a:pPr marL="273050" lvl="1" indent="0" algn="ctr">
              <a:buFontTx/>
              <a:buNone/>
            </a:pPr>
            <a:r>
              <a:rPr lang="en-GB" altLang="en-US" sz="4400" dirty="0">
                <a:solidFill>
                  <a:srgbClr val="003366"/>
                </a:solidFill>
                <a:latin typeface="Bradley Hand ITC" panose="03070402050302030203" pitchFamily="66" charset="0"/>
              </a:rPr>
              <a:t>If you’d like to join us for the next meeting it will be on </a:t>
            </a:r>
          </a:p>
          <a:p>
            <a:pPr marL="273050" lvl="1" indent="0" algn="ctr">
              <a:buFontTx/>
              <a:buNone/>
            </a:pPr>
            <a:r>
              <a:rPr lang="en-GB" altLang="en-US" sz="4400" dirty="0" smtClean="0">
                <a:solidFill>
                  <a:srgbClr val="FF0000"/>
                </a:solidFill>
                <a:latin typeface="Bradley Hand ITC" panose="03070402050302030203" pitchFamily="66" charset="0"/>
              </a:rPr>
              <a:t>Friday 19</a:t>
            </a:r>
            <a:r>
              <a:rPr lang="en-GB" altLang="en-US" sz="4400" baseline="30000" dirty="0" smtClean="0">
                <a:solidFill>
                  <a:srgbClr val="FF0000"/>
                </a:solidFill>
                <a:latin typeface="Bradley Hand ITC" panose="03070402050302030203" pitchFamily="66" charset="0"/>
              </a:rPr>
              <a:t>th</a:t>
            </a:r>
            <a:r>
              <a:rPr lang="en-GB" altLang="en-US" sz="4400" dirty="0" smtClean="0">
                <a:solidFill>
                  <a:srgbClr val="FF0000"/>
                </a:solidFill>
                <a:latin typeface="Bradley Hand ITC" panose="03070402050302030203" pitchFamily="66" charset="0"/>
              </a:rPr>
              <a:t> September at 9.30 via TEAMS</a:t>
            </a:r>
            <a:endParaRPr lang="en-GB" altLang="en-US" sz="4400" dirty="0">
              <a:solidFill>
                <a:srgbClr val="FF0000"/>
              </a:solidFill>
              <a:latin typeface="Bradley Hand ITC" panose="03070402050302030203" pitchFamily="66" charset="0"/>
            </a:endParaRPr>
          </a:p>
          <a:p>
            <a:pPr marL="273050" lvl="1" indent="0" algn="ctr">
              <a:buFontTx/>
              <a:buNone/>
            </a:pPr>
            <a:endParaRPr lang="en-GB" altLang="en-US" sz="4400" dirty="0">
              <a:solidFill>
                <a:srgbClr val="003366"/>
              </a:solidFill>
              <a:latin typeface="Bradley Hand ITC" panose="03070402050302030203" pitchFamily="66" charset="0"/>
            </a:endParaRPr>
          </a:p>
          <a:p>
            <a:pPr marL="273050" lvl="1" indent="0" algn="ctr">
              <a:buFontTx/>
              <a:buNone/>
            </a:pPr>
            <a:r>
              <a:rPr lang="en-GB" altLang="en-US" sz="4400" dirty="0" smtClean="0">
                <a:solidFill>
                  <a:srgbClr val="003366"/>
                </a:solidFill>
                <a:latin typeface="Bradley Hand ITC" panose="03070402050302030203" pitchFamily="66" charset="0"/>
              </a:rPr>
              <a:t>Please </a:t>
            </a:r>
            <a:r>
              <a:rPr lang="en-GB" altLang="en-US" sz="4400" dirty="0">
                <a:solidFill>
                  <a:srgbClr val="003366"/>
                </a:solidFill>
                <a:latin typeface="Bradley Hand ITC" panose="03070402050302030203" pitchFamily="66" charset="0"/>
              </a:rPr>
              <a:t>come along if you’d like to know </a:t>
            </a:r>
            <a:r>
              <a:rPr lang="en-GB" altLang="en-US" sz="4400" dirty="0" smtClean="0">
                <a:solidFill>
                  <a:srgbClr val="003366"/>
                </a:solidFill>
                <a:latin typeface="Bradley Hand ITC" panose="03070402050302030203" pitchFamily="66" charset="0"/>
              </a:rPr>
              <a:t>more!</a:t>
            </a:r>
            <a:endParaRPr lang="en-GB" altLang="en-US" sz="4400" dirty="0">
              <a:solidFill>
                <a:srgbClr val="003366"/>
              </a:solidFill>
              <a:latin typeface="Bradley Hand ITC" panose="03070402050302030203" pitchFamily="66" charset="0"/>
            </a:endParaRPr>
          </a:p>
          <a:p>
            <a:pPr marL="273050" lvl="1" indent="0" algn="ctr">
              <a:buFontTx/>
              <a:buNone/>
            </a:pPr>
            <a:endParaRPr lang="en-GB" altLang="en-US" sz="4400" dirty="0">
              <a:solidFill>
                <a:srgbClr val="003366"/>
              </a:solidFill>
              <a:latin typeface="Bradley Hand ITC" panose="03070402050302030203"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rot="-10800000">
            <a:off x="9551227" y="2740689"/>
            <a:ext cx="4216289" cy="3043394"/>
          </a:xfrm>
          <a:custGeom>
            <a:avLst/>
            <a:gdLst/>
            <a:ahLst/>
            <a:cxnLst/>
            <a:rect l="l" t="t" r="r" b="b"/>
            <a:pathLst>
              <a:path w="4216289" h="3043394">
                <a:moveTo>
                  <a:pt x="0" y="0"/>
                </a:moveTo>
                <a:lnTo>
                  <a:pt x="4216289" y="0"/>
                </a:lnTo>
                <a:lnTo>
                  <a:pt x="4216289" y="3043394"/>
                </a:lnTo>
                <a:lnTo>
                  <a:pt x="0" y="30433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620740" y="3141157"/>
            <a:ext cx="4601493" cy="7811176"/>
          </a:xfrm>
          <a:custGeom>
            <a:avLst/>
            <a:gdLst/>
            <a:ahLst/>
            <a:cxnLst/>
            <a:rect l="l" t="t" r="r" b="b"/>
            <a:pathLst>
              <a:path w="4601493" h="7811176">
                <a:moveTo>
                  <a:pt x="0" y="0"/>
                </a:moveTo>
                <a:lnTo>
                  <a:pt x="4601493" y="0"/>
                </a:lnTo>
                <a:lnTo>
                  <a:pt x="4601493" y="7811176"/>
                </a:lnTo>
                <a:lnTo>
                  <a:pt x="0" y="781117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5" name="TextBox 3"/>
          <p:cNvSpPr txBox="1"/>
          <p:nvPr/>
        </p:nvSpPr>
        <p:spPr>
          <a:xfrm>
            <a:off x="533400" y="723900"/>
            <a:ext cx="1684020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FOTSA</a:t>
            </a:r>
            <a:endParaRPr lang="en-US" sz="17003" dirty="0">
              <a:solidFill>
                <a:srgbClr val="22423D"/>
              </a:solidFill>
              <a:latin typeface="Moontime"/>
            </a:endParaRPr>
          </a:p>
        </p:txBody>
      </p:sp>
      <p:sp>
        <p:nvSpPr>
          <p:cNvPr id="7" name="Rectangle 6"/>
          <p:cNvSpPr/>
          <p:nvPr/>
        </p:nvSpPr>
        <p:spPr>
          <a:xfrm>
            <a:off x="5791971" y="2753366"/>
            <a:ext cx="11734800" cy="7540526"/>
          </a:xfrm>
          <a:prstGeom prst="rect">
            <a:avLst/>
          </a:prstGeom>
        </p:spPr>
        <p:txBody>
          <a:bodyPr wrap="square">
            <a:spAutoFit/>
          </a:bodyPr>
          <a:lstStyle/>
          <a:p>
            <a:endParaRPr lang="en-GB" altLang="en-US" sz="4400" b="1" dirty="0">
              <a:solidFill>
                <a:srgbClr val="003366"/>
              </a:solidFill>
              <a:latin typeface="Bradley Hand ITC" panose="03070402050302030203" pitchFamily="66" charset="0"/>
            </a:endParaRPr>
          </a:p>
          <a:p>
            <a:r>
              <a:rPr lang="en-GB" altLang="en-US" sz="4400" b="1" dirty="0">
                <a:solidFill>
                  <a:srgbClr val="003366"/>
                </a:solidFill>
                <a:latin typeface="Bradley Hand ITC" panose="03070402050302030203" pitchFamily="66" charset="0"/>
              </a:rPr>
              <a:t>Termly meetings</a:t>
            </a:r>
          </a:p>
          <a:p>
            <a:endParaRPr lang="en-GB" altLang="en-US" sz="4400" b="1" dirty="0">
              <a:solidFill>
                <a:srgbClr val="003366"/>
              </a:solidFill>
              <a:latin typeface="Bradley Hand ITC" panose="03070402050302030203" pitchFamily="66" charset="0"/>
            </a:endParaRPr>
          </a:p>
          <a:p>
            <a:pPr marL="273050" lvl="1" indent="0" algn="ctr">
              <a:buFontTx/>
              <a:buNone/>
            </a:pPr>
            <a:r>
              <a:rPr lang="en-GB" altLang="en-US" sz="4400" dirty="0">
                <a:solidFill>
                  <a:srgbClr val="003366"/>
                </a:solidFill>
                <a:latin typeface="Bradley Hand ITC" panose="03070402050302030203" pitchFamily="66" charset="0"/>
              </a:rPr>
              <a:t>If you’d like to join us for the next meeting it will be on </a:t>
            </a:r>
          </a:p>
          <a:p>
            <a:pPr marL="273050" lvl="1" indent="0" algn="ctr">
              <a:buFontTx/>
              <a:buNone/>
            </a:pPr>
            <a:r>
              <a:rPr lang="en-GB" altLang="en-US" sz="4400" dirty="0" smtClean="0">
                <a:solidFill>
                  <a:srgbClr val="FF0000"/>
                </a:solidFill>
                <a:latin typeface="Bradley Hand ITC" panose="03070402050302030203" pitchFamily="66" charset="0"/>
              </a:rPr>
              <a:t>Thursday 9</a:t>
            </a:r>
            <a:r>
              <a:rPr lang="en-GB" altLang="en-US" sz="4400" baseline="30000" dirty="0" smtClean="0">
                <a:solidFill>
                  <a:srgbClr val="FF0000"/>
                </a:solidFill>
                <a:latin typeface="Bradley Hand ITC" panose="03070402050302030203" pitchFamily="66" charset="0"/>
              </a:rPr>
              <a:t>th</a:t>
            </a:r>
            <a:r>
              <a:rPr lang="en-GB" altLang="en-US" sz="4400" dirty="0" smtClean="0">
                <a:solidFill>
                  <a:srgbClr val="FF0000"/>
                </a:solidFill>
                <a:latin typeface="Bradley Hand ITC" panose="03070402050302030203" pitchFamily="66" charset="0"/>
              </a:rPr>
              <a:t> October at 8pm School Hall and Online</a:t>
            </a:r>
            <a:endParaRPr lang="en-GB" altLang="en-US" sz="4400" dirty="0">
              <a:solidFill>
                <a:srgbClr val="FF0000"/>
              </a:solidFill>
              <a:latin typeface="Bradley Hand ITC" panose="03070402050302030203" pitchFamily="66" charset="0"/>
            </a:endParaRPr>
          </a:p>
          <a:p>
            <a:pPr marL="273050" lvl="1" indent="0" algn="ctr">
              <a:buFontTx/>
              <a:buNone/>
            </a:pPr>
            <a:endParaRPr lang="en-GB" altLang="en-US" sz="4400" dirty="0">
              <a:solidFill>
                <a:srgbClr val="003366"/>
              </a:solidFill>
              <a:latin typeface="Bradley Hand ITC" panose="03070402050302030203" pitchFamily="66" charset="0"/>
            </a:endParaRPr>
          </a:p>
          <a:p>
            <a:pPr marL="273050" lvl="1" indent="0" algn="ctr">
              <a:buFontTx/>
              <a:buNone/>
            </a:pPr>
            <a:r>
              <a:rPr lang="en-GB" altLang="en-US" sz="4400" dirty="0" smtClean="0">
                <a:solidFill>
                  <a:srgbClr val="003366"/>
                </a:solidFill>
                <a:latin typeface="Bradley Hand ITC" panose="03070402050302030203" pitchFamily="66" charset="0"/>
              </a:rPr>
              <a:t>Please </a:t>
            </a:r>
            <a:r>
              <a:rPr lang="en-GB" altLang="en-US" sz="4400" dirty="0">
                <a:solidFill>
                  <a:srgbClr val="003366"/>
                </a:solidFill>
                <a:latin typeface="Bradley Hand ITC" panose="03070402050302030203" pitchFamily="66" charset="0"/>
              </a:rPr>
              <a:t>come along if you’d like to know more as we do have vacancies.  </a:t>
            </a:r>
          </a:p>
          <a:p>
            <a:pPr marL="273050" lvl="1" indent="0" algn="ctr">
              <a:buFontTx/>
              <a:buNone/>
            </a:pPr>
            <a:endParaRPr lang="en-GB" altLang="en-US" sz="4400" dirty="0">
              <a:solidFill>
                <a:srgbClr val="003366"/>
              </a:solidFill>
              <a:latin typeface="Bradley Hand ITC" panose="03070402050302030203" pitchFamily="66" charset="0"/>
            </a:endParaRPr>
          </a:p>
        </p:txBody>
      </p:sp>
      <p:pic>
        <p:nvPicPr>
          <p:cNvPr id="6"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45908" y="504099"/>
            <a:ext cx="2152650" cy="16287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1819139" y="504099"/>
            <a:ext cx="2152650" cy="16287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40686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3667671"/>
          </a:xfrm>
          <a:prstGeom prst="rect">
            <a:avLst/>
          </a:prstGeom>
        </p:spPr>
        <p:txBody>
          <a:bodyPr wrap="square" lIns="0" tIns="0" rIns="0" bIns="0" rtlCol="0" anchor="t">
            <a:spAutoFit/>
          </a:bodyPr>
          <a:lstStyle/>
          <a:p>
            <a:pPr algn="ctr">
              <a:lnSpc>
                <a:spcPts val="14282"/>
              </a:lnSpc>
            </a:pPr>
            <a:r>
              <a:rPr lang="en-US" sz="17003" dirty="0">
                <a:solidFill>
                  <a:srgbClr val="22423D"/>
                </a:solidFill>
                <a:latin typeface="Moontime"/>
              </a:rPr>
              <a:t>Keep </a:t>
            </a:r>
            <a:r>
              <a:rPr lang="en-US" sz="17003" dirty="0" smtClean="0">
                <a:solidFill>
                  <a:srgbClr val="22423D"/>
                </a:solidFill>
                <a:latin typeface="Moontime"/>
              </a:rPr>
              <a:t>up with children on the internet</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pic>
        <p:nvPicPr>
          <p:cNvPr id="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70699">
            <a:off x="1240941" y="4216127"/>
            <a:ext cx="4467055" cy="4834862"/>
          </a:xfrm>
          <a:prstGeom prst="rect">
            <a:avLst/>
          </a:prstGeom>
          <a:ln w="38100">
            <a:solidFill>
              <a:schemeClr val="bg1"/>
            </a:solidFill>
            <a:miter lim="800000"/>
            <a:headEnd/>
            <a:tailEnd/>
          </a:ln>
          <a:effectLst>
            <a:outerShdw blurRad="57150" dist="50800" dir="2700000" algn="tl" rotWithShape="0">
              <a:srgbClr val="000000">
                <a:alpha val="40000"/>
              </a:srgbClr>
            </a:outerShdw>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Lst>
        </p:spPr>
      </p:pic>
      <p:pic>
        <p:nvPicPr>
          <p:cNvPr id="6"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775537">
            <a:off x="13120661" y="4503938"/>
            <a:ext cx="3709242" cy="401500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relaxedInset"/>
          </a:sp3d>
          <a:extLst>
            <a:ext uri="{909E8E84-426E-40DD-AFC4-6F175D3DCCD1}">
              <a14:hiddenFill xmlns:a14="http://schemas.microsoft.com/office/drawing/2010/main">
                <a:solidFill>
                  <a:schemeClr val="accent1"/>
                </a:solidFill>
              </a14:hiddenFill>
            </a:ext>
          </a:extLst>
        </p:spPr>
      </p:pic>
      <p:sp>
        <p:nvSpPr>
          <p:cNvPr id="7" name="Rectangle 6"/>
          <p:cNvSpPr/>
          <p:nvPr/>
        </p:nvSpPr>
        <p:spPr>
          <a:xfrm>
            <a:off x="10456481" y="9406082"/>
            <a:ext cx="9144000" cy="646331"/>
          </a:xfrm>
          <a:prstGeom prst="rect">
            <a:avLst/>
          </a:prstGeom>
        </p:spPr>
        <p:txBody>
          <a:bodyPr>
            <a:spAutoFit/>
          </a:bodyPr>
          <a:lstStyle/>
          <a:p>
            <a:r>
              <a:rPr lang="en-GB" altLang="en-US" dirty="0">
                <a:solidFill>
                  <a:srgbClr val="003366"/>
                </a:solidFill>
                <a:hlinkClick r:id="rId9"/>
              </a:rPr>
              <a:t>https://www.internetmatters.org/resources/online-safety-guide-0-5-year-olds/</a:t>
            </a:r>
            <a:endParaRPr lang="en-GB" altLang="en-US" dirty="0">
              <a:solidFill>
                <a:srgbClr val="003366"/>
              </a:solidFill>
            </a:endParaRPr>
          </a:p>
          <a:p>
            <a:r>
              <a:rPr lang="en-GB" altLang="en-US" dirty="0">
                <a:hlinkClick r:id="rId10"/>
              </a:rPr>
              <a:t>https://www.internetmatters.org/resources/online-safety-guide-6-10-year-olds</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pic>
        <p:nvPicPr>
          <p:cNvPr id="9" name="Picture 8"/>
          <p:cNvPicPr>
            <a:picLocks noChangeAspect="1"/>
          </p:cNvPicPr>
          <p:nvPr/>
        </p:nvPicPr>
        <p:blipFill>
          <a:blip r:embed="rId7"/>
          <a:stretch>
            <a:fillRect/>
          </a:stretch>
        </p:blipFill>
        <p:spPr>
          <a:xfrm>
            <a:off x="8686800" y="800100"/>
            <a:ext cx="8991600" cy="8429625"/>
          </a:xfrm>
          <a:prstGeom prst="rect">
            <a:avLst/>
          </a:prstGeom>
        </p:spPr>
      </p:pic>
      <p:sp>
        <p:nvSpPr>
          <p:cNvPr id="10" name="TextBox 3"/>
          <p:cNvSpPr txBox="1"/>
          <p:nvPr/>
        </p:nvSpPr>
        <p:spPr>
          <a:xfrm>
            <a:off x="-176230" y="571500"/>
            <a:ext cx="8405830" cy="7335341"/>
          </a:xfrm>
          <a:prstGeom prst="rect">
            <a:avLst/>
          </a:prstGeom>
        </p:spPr>
        <p:txBody>
          <a:bodyPr wrap="square" lIns="0" tIns="0" rIns="0" bIns="0" rtlCol="0" anchor="t">
            <a:spAutoFit/>
          </a:bodyPr>
          <a:lstStyle/>
          <a:p>
            <a:pPr algn="ctr">
              <a:lnSpc>
                <a:spcPts val="14282"/>
              </a:lnSpc>
            </a:pPr>
            <a:r>
              <a:rPr lang="en-US" sz="17003" dirty="0">
                <a:solidFill>
                  <a:srgbClr val="22423D"/>
                </a:solidFill>
                <a:latin typeface="Moontime"/>
              </a:rPr>
              <a:t>Keep </a:t>
            </a:r>
            <a:r>
              <a:rPr lang="en-US" sz="17003" dirty="0" smtClean="0">
                <a:solidFill>
                  <a:srgbClr val="22423D"/>
                </a:solidFill>
                <a:latin typeface="Moontime"/>
              </a:rPr>
              <a:t>up with children on the internet</a:t>
            </a:r>
            <a:endParaRPr lang="en-US" sz="17003" dirty="0">
              <a:solidFill>
                <a:srgbClr val="22423D"/>
              </a:solidFill>
              <a:latin typeface="Moontime"/>
            </a:endParaRPr>
          </a:p>
        </p:txBody>
      </p:sp>
    </p:spTree>
    <p:extLst>
      <p:ext uri="{BB962C8B-B14F-4D97-AF65-F5344CB8AC3E}">
        <p14:creationId xmlns:p14="http://schemas.microsoft.com/office/powerpoint/2010/main" val="17626236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Behaviour </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pic>
        <p:nvPicPr>
          <p:cNvPr id="6" name="Content Placeholder 3" descr="Page 2 | children 1080P, 2K, 4K, 5K HD wallpapers free download ..."/>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6600" y="2623826"/>
            <a:ext cx="12028181" cy="67741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descr="Group of five happy children jumping outdoors. | Group of fi… | Flick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23048" y="2387204"/>
            <a:ext cx="10935283" cy="724735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6361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Safeguarding</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8" name="Rectangle 7"/>
          <p:cNvSpPr/>
          <p:nvPr/>
        </p:nvSpPr>
        <p:spPr>
          <a:xfrm>
            <a:off x="304800" y="2600966"/>
            <a:ext cx="17602200" cy="7540526"/>
          </a:xfrm>
          <a:prstGeom prst="rect">
            <a:avLst/>
          </a:prstGeom>
        </p:spPr>
        <p:txBody>
          <a:bodyPr wrap="square">
            <a:spAutoFit/>
          </a:bodyPr>
          <a:lstStyle/>
          <a:p>
            <a:pPr marL="571500" indent="-571500">
              <a:buFont typeface="Arial" panose="020B0604020202020204" pitchFamily="34" charset="0"/>
              <a:buChar char="•"/>
            </a:pPr>
            <a:r>
              <a:rPr lang="en-GB" sz="4400" dirty="0">
                <a:latin typeface="Bradley Hand ITC" panose="03070402050302030203" pitchFamily="66" charset="0"/>
              </a:rPr>
              <a:t>We take this very seriously at Thorpe.</a:t>
            </a:r>
          </a:p>
          <a:p>
            <a:pPr marL="571500" indent="-571500">
              <a:buFont typeface="Arial" panose="020B0604020202020204" pitchFamily="34" charset="0"/>
              <a:buChar char="•"/>
            </a:pPr>
            <a:r>
              <a:rPr lang="en-GB" sz="4400" dirty="0">
                <a:latin typeface="Bradley Hand ITC" panose="03070402050302030203" pitchFamily="66" charset="0"/>
              </a:rPr>
              <a:t>Everyone who comes into contact with our children will have had regular safeguarding training and be screened using the Disclosure and Barring Service.</a:t>
            </a:r>
          </a:p>
          <a:p>
            <a:pPr marL="571500" indent="-571500">
              <a:buFont typeface="Arial" panose="020B0604020202020204" pitchFamily="34" charset="0"/>
              <a:buChar char="•"/>
            </a:pPr>
            <a:r>
              <a:rPr lang="en-GB" sz="4400" dirty="0">
                <a:latin typeface="Bradley Hand ITC" panose="03070402050302030203" pitchFamily="66" charset="0"/>
              </a:rPr>
              <a:t>We are all diligent in recording any worries we have and refer for support or advice when needed.</a:t>
            </a:r>
          </a:p>
          <a:p>
            <a:pPr marL="571500" indent="-571500">
              <a:buFont typeface="Arial" panose="020B0604020202020204" pitchFamily="34" charset="0"/>
              <a:buChar char="•"/>
            </a:pPr>
            <a:r>
              <a:rPr lang="en-GB" sz="4400" dirty="0">
                <a:latin typeface="Bradley Hand ITC" panose="03070402050302030203" pitchFamily="66" charset="0"/>
              </a:rPr>
              <a:t>We work closely with parents regarding any issues and support or signpost</a:t>
            </a:r>
            <a:r>
              <a:rPr lang="en-GB" sz="4400" dirty="0" smtClean="0">
                <a:latin typeface="Bradley Hand ITC" panose="03070402050302030203" pitchFamily="66" charset="0"/>
              </a:rPr>
              <a:t>.</a:t>
            </a:r>
          </a:p>
          <a:p>
            <a:pPr marL="571500" indent="-571500">
              <a:buFont typeface="Arial" panose="020B0604020202020204" pitchFamily="34" charset="0"/>
              <a:buChar char="•"/>
            </a:pPr>
            <a:r>
              <a:rPr lang="en-GB" sz="4400" dirty="0" smtClean="0">
                <a:latin typeface="Bradley Hand ITC" panose="03070402050302030203" pitchFamily="66" charset="0"/>
              </a:rPr>
              <a:t>All staff are up to date with the following training; First Aid, Prevent, GDPR </a:t>
            </a:r>
            <a:r>
              <a:rPr lang="en-GB" sz="4400" dirty="0">
                <a:latin typeface="Bradley Hand ITC" panose="03070402050302030203" pitchFamily="66" charset="0"/>
              </a:rPr>
              <a:t>,</a:t>
            </a:r>
            <a:r>
              <a:rPr lang="en-GB" sz="4400" dirty="0" smtClean="0">
                <a:latin typeface="Bradley Hand ITC" panose="03070402050302030203" pitchFamily="66" charset="0"/>
              </a:rPr>
              <a:t>Fire safety training &amp; Safeguarding… as well as training specific to their roles.</a:t>
            </a:r>
            <a:endParaRPr lang="en-GB" sz="4400" dirty="0">
              <a:latin typeface="Bradley Hand ITC" panose="03070402050302030203" pitchFamily="66" charset="0"/>
            </a:endParaRPr>
          </a:p>
        </p:txBody>
      </p:sp>
    </p:spTree>
    <p:extLst>
      <p:ext uri="{BB962C8B-B14F-4D97-AF65-F5344CB8AC3E}">
        <p14:creationId xmlns:p14="http://schemas.microsoft.com/office/powerpoint/2010/main" val="11497622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How can you help?</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8" name="Rectangle 7"/>
          <p:cNvSpPr/>
          <p:nvPr/>
        </p:nvSpPr>
        <p:spPr>
          <a:xfrm>
            <a:off x="1371600" y="2600966"/>
            <a:ext cx="15087600" cy="7478970"/>
          </a:xfrm>
          <a:prstGeom prst="rect">
            <a:avLst/>
          </a:prstGeom>
        </p:spPr>
        <p:txBody>
          <a:bodyPr wrap="square">
            <a:spAutoFit/>
          </a:bodyPr>
          <a:lstStyle/>
          <a:p>
            <a:pPr lvl="1"/>
            <a:r>
              <a:rPr lang="en-GB" sz="4000" dirty="0">
                <a:latin typeface="Bradley Hand ITC" panose="03070402050302030203" pitchFamily="66" charset="0"/>
              </a:rPr>
              <a:t>It is important that we </a:t>
            </a:r>
            <a:r>
              <a:rPr lang="en-GB" sz="4000" dirty="0" smtClean="0">
                <a:latin typeface="Bradley Hand ITC" panose="03070402050302030203" pitchFamily="66" charset="0"/>
              </a:rPr>
              <a:t>have </a:t>
            </a:r>
            <a:r>
              <a:rPr lang="en-GB" sz="4000" dirty="0">
                <a:latin typeface="Bradley Hand ITC" panose="03070402050302030203" pitchFamily="66" charset="0"/>
              </a:rPr>
              <a:t>a </a:t>
            </a:r>
            <a:r>
              <a:rPr lang="en-GB" sz="4000" b="1" dirty="0">
                <a:latin typeface="Bradley Hand ITC" panose="03070402050302030203" pitchFamily="66" charset="0"/>
              </a:rPr>
              <a:t>fair and consistent </a:t>
            </a:r>
            <a:r>
              <a:rPr lang="en-GB" sz="4000" dirty="0">
                <a:latin typeface="Bradley Hand ITC" panose="03070402050302030203" pitchFamily="66" charset="0"/>
              </a:rPr>
              <a:t>approach to </a:t>
            </a:r>
            <a:r>
              <a:rPr lang="en-GB" sz="4000" dirty="0" smtClean="0">
                <a:latin typeface="Bradley Hand ITC" panose="03070402050302030203" pitchFamily="66" charset="0"/>
              </a:rPr>
              <a:t>our </a:t>
            </a:r>
            <a:r>
              <a:rPr lang="en-GB" sz="4000" dirty="0">
                <a:latin typeface="Bradley Hand ITC" panose="03070402050302030203" pitchFamily="66" charset="0"/>
              </a:rPr>
              <a:t>school rules </a:t>
            </a:r>
            <a:r>
              <a:rPr lang="en-GB" sz="4000" dirty="0" smtClean="0">
                <a:latin typeface="Bradley Hand ITC" panose="03070402050302030203" pitchFamily="66" charset="0"/>
              </a:rPr>
              <a:t>therefore please support us by following our requests.  </a:t>
            </a:r>
          </a:p>
          <a:p>
            <a:pPr lvl="1"/>
            <a:endParaRPr lang="en-GB" sz="4000" dirty="0">
              <a:latin typeface="Bradley Hand ITC" panose="03070402050302030203" pitchFamily="66" charset="0"/>
            </a:endParaRPr>
          </a:p>
          <a:p>
            <a:pPr lvl="1"/>
            <a:r>
              <a:rPr lang="en-GB" sz="4000" dirty="0" smtClean="0">
                <a:latin typeface="Bradley Hand ITC" panose="03070402050302030203" pitchFamily="66" charset="0"/>
              </a:rPr>
              <a:t>It is particularly important for you to ensure your child is following our school behaviour policy and also that they have the correct:</a:t>
            </a:r>
          </a:p>
          <a:p>
            <a:pPr lvl="1"/>
            <a:endParaRPr lang="en-GB" sz="4000" dirty="0" smtClean="0">
              <a:latin typeface="Bradley Hand ITC" panose="03070402050302030203" pitchFamily="66" charset="0"/>
            </a:endParaRPr>
          </a:p>
          <a:p>
            <a:pPr marL="1028700" lvl="1" indent="-571500">
              <a:buFont typeface="Arial" panose="020B0604020202020204" pitchFamily="34" charset="0"/>
              <a:buChar char="•"/>
            </a:pPr>
            <a:r>
              <a:rPr lang="en-GB" sz="4000" dirty="0" smtClean="0">
                <a:latin typeface="Bradley Hand ITC" panose="03070402050302030203" pitchFamily="66" charset="0"/>
              </a:rPr>
              <a:t>Footwear &amp; uniform (including PE uniform)</a:t>
            </a:r>
          </a:p>
          <a:p>
            <a:pPr marL="1028700" lvl="1" indent="-571500">
              <a:buFont typeface="Arial" panose="020B0604020202020204" pitchFamily="34" charset="0"/>
              <a:buChar char="•"/>
            </a:pPr>
            <a:r>
              <a:rPr lang="en-GB" sz="4000" dirty="0" smtClean="0">
                <a:latin typeface="Bradley Hand ITC" panose="03070402050302030203" pitchFamily="66" charset="0"/>
              </a:rPr>
              <a:t>Clear Pencil cases with required contents</a:t>
            </a:r>
          </a:p>
          <a:p>
            <a:pPr marL="1028700" lvl="1" indent="-571500">
              <a:buFont typeface="Arial" panose="020B0604020202020204" pitchFamily="34" charset="0"/>
              <a:buChar char="•"/>
            </a:pPr>
            <a:r>
              <a:rPr lang="en-GB" sz="4000" dirty="0" smtClean="0">
                <a:latin typeface="Bradley Hand ITC" panose="03070402050302030203" pitchFamily="66" charset="0"/>
              </a:rPr>
              <a:t>Water bottle with pop lid to avoid spills</a:t>
            </a:r>
          </a:p>
          <a:p>
            <a:pPr marL="1028700" lvl="1" indent="-571500">
              <a:buFont typeface="Arial" panose="020B0604020202020204" pitchFamily="34" charset="0"/>
              <a:buChar char="•"/>
            </a:pPr>
            <a:r>
              <a:rPr lang="en-GB" sz="4000" dirty="0" smtClean="0">
                <a:latin typeface="Bradley Hand ITC" panose="03070402050302030203" pitchFamily="66" charset="0"/>
              </a:rPr>
              <a:t>No high sugar or salt snacks</a:t>
            </a:r>
          </a:p>
          <a:p>
            <a:pPr lvl="1"/>
            <a:endParaRPr lang="en-GB" sz="4000" dirty="0">
              <a:latin typeface="Bradley Hand ITC" panose="03070402050302030203" pitchFamily="66" charset="0"/>
            </a:endParaRPr>
          </a:p>
        </p:txBody>
      </p:sp>
      <p:sp>
        <p:nvSpPr>
          <p:cNvPr id="5" name="TextBox 4"/>
          <p:cNvSpPr txBox="1"/>
          <p:nvPr/>
        </p:nvSpPr>
        <p:spPr>
          <a:xfrm>
            <a:off x="13411200" y="6367202"/>
            <a:ext cx="4595830" cy="3046988"/>
          </a:xfrm>
          <a:prstGeom prst="rect">
            <a:avLst/>
          </a:prstGeom>
          <a:noFill/>
          <a:ln>
            <a:solidFill>
              <a:srgbClr val="FF0000"/>
            </a:solidFill>
            <a:prstDash val="lgDashDotDot"/>
          </a:ln>
        </p:spPr>
        <p:txBody>
          <a:bodyPr wrap="square" rtlCol="0">
            <a:spAutoFit/>
          </a:bodyPr>
          <a:lstStyle/>
          <a:p>
            <a:r>
              <a:rPr lang="en-GB" sz="4800" dirty="0" smtClean="0">
                <a:latin typeface="Bodoni MT Condensed" panose="02070606080606020203" pitchFamily="18" charset="0"/>
              </a:rPr>
              <a:t>*Please note that incorrect kit will be kept by class teacher or office for collection by parents.</a:t>
            </a:r>
            <a:endParaRPr lang="en-GB" sz="4800" dirty="0">
              <a:latin typeface="Bodoni MT Condensed" panose="02070606080606020203" pitchFamily="18" charset="0"/>
            </a:endParaRPr>
          </a:p>
        </p:txBody>
      </p:sp>
    </p:spTree>
    <p:extLst>
      <p:ext uri="{BB962C8B-B14F-4D97-AF65-F5344CB8AC3E}">
        <p14:creationId xmlns:p14="http://schemas.microsoft.com/office/powerpoint/2010/main" val="3903998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3863302"/>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How can you help</a:t>
            </a:r>
            <a:r>
              <a:rPr lang="en-US" sz="17003" dirty="0">
                <a:solidFill>
                  <a:srgbClr val="22423D"/>
                </a:solidFill>
                <a:latin typeface="Moontime"/>
              </a:rPr>
              <a:t>? Take 2</a:t>
            </a:r>
          </a:p>
          <a:p>
            <a:pPr algn="ctr">
              <a:lnSpc>
                <a:spcPts val="14282"/>
              </a:lnSpc>
            </a:pP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8" name="Rectangle 7"/>
          <p:cNvSpPr/>
          <p:nvPr/>
        </p:nvSpPr>
        <p:spPr>
          <a:xfrm>
            <a:off x="1371600" y="2600966"/>
            <a:ext cx="14695181" cy="6186309"/>
          </a:xfrm>
          <a:prstGeom prst="rect">
            <a:avLst/>
          </a:prstGeom>
        </p:spPr>
        <p:txBody>
          <a:bodyPr wrap="square">
            <a:spAutoFit/>
          </a:bodyPr>
          <a:lstStyle/>
          <a:p>
            <a:pPr marL="571500" indent="-571500">
              <a:buFont typeface="Arial" panose="020B0604020202020204" pitchFamily="34" charset="0"/>
              <a:buChar char="•"/>
            </a:pPr>
            <a:r>
              <a:rPr lang="en-GB" altLang="en-US" sz="4400" dirty="0" smtClean="0">
                <a:latin typeface="Bradley Hand ITC" panose="03070402050302030203" pitchFamily="66" charset="0"/>
              </a:rPr>
              <a:t>Support </a:t>
            </a:r>
            <a:r>
              <a:rPr lang="en-GB" altLang="en-US" sz="4400" dirty="0">
                <a:latin typeface="Bradley Hand ITC" panose="03070402050302030203" pitchFamily="66" charset="0"/>
              </a:rPr>
              <a:t>your child with Home learning activities; especially reading &amp; times tables.</a:t>
            </a:r>
          </a:p>
          <a:p>
            <a:pPr marL="571500" indent="-571500">
              <a:buFont typeface="Arial" panose="020B0604020202020204" pitchFamily="34" charset="0"/>
              <a:buChar char="•"/>
            </a:pPr>
            <a:r>
              <a:rPr lang="en-GB" altLang="en-US" sz="4400" dirty="0">
                <a:latin typeface="Bradley Hand ITC" panose="03070402050302030203" pitchFamily="66" charset="0"/>
              </a:rPr>
              <a:t>Attend FOTSA events.</a:t>
            </a:r>
          </a:p>
          <a:p>
            <a:pPr marL="571500" indent="-571500">
              <a:buFont typeface="Arial" panose="020B0604020202020204" pitchFamily="34" charset="0"/>
              <a:buChar char="•"/>
            </a:pPr>
            <a:r>
              <a:rPr lang="en-GB" altLang="en-US" sz="4400" dirty="0">
                <a:latin typeface="Bradley Hand ITC" panose="03070402050302030203" pitchFamily="66" charset="0"/>
              </a:rPr>
              <a:t>Join Parent </a:t>
            </a:r>
            <a:r>
              <a:rPr lang="en-GB" altLang="en-US" sz="4400" dirty="0" smtClean="0">
                <a:latin typeface="Bradley Hand ITC" panose="03070402050302030203" pitchFamily="66" charset="0"/>
              </a:rPr>
              <a:t>Voice &amp; </a:t>
            </a:r>
            <a:r>
              <a:rPr lang="en-GB" altLang="en-US" sz="4400" dirty="0" err="1" smtClean="0">
                <a:latin typeface="Bradley Hand ITC" panose="03070402050302030203" pitchFamily="66" charset="0"/>
              </a:rPr>
              <a:t>Fotsa</a:t>
            </a:r>
            <a:endParaRPr lang="en-GB" altLang="en-US" sz="4400" dirty="0">
              <a:latin typeface="Bradley Hand ITC" panose="03070402050302030203" pitchFamily="66" charset="0"/>
            </a:endParaRPr>
          </a:p>
          <a:p>
            <a:pPr marL="571500" indent="-571500">
              <a:buFont typeface="Arial" panose="020B0604020202020204" pitchFamily="34" charset="0"/>
              <a:buChar char="•"/>
            </a:pPr>
            <a:r>
              <a:rPr lang="en-GB" altLang="en-US" sz="4400" dirty="0">
                <a:latin typeface="Bradley Hand ITC" panose="03070402050302030203" pitchFamily="66" charset="0"/>
              </a:rPr>
              <a:t>Consider helping in your child’s class.</a:t>
            </a:r>
          </a:p>
          <a:p>
            <a:pPr marL="571500" indent="-571500">
              <a:buFont typeface="Arial" panose="020B0604020202020204" pitchFamily="34" charset="0"/>
              <a:buChar char="•"/>
            </a:pPr>
            <a:r>
              <a:rPr lang="en-GB" altLang="en-US" sz="4400" dirty="0" smtClean="0">
                <a:latin typeface="Bradley Hand ITC" panose="03070402050302030203" pitchFamily="66" charset="0"/>
              </a:rPr>
              <a:t>Share any worries </a:t>
            </a:r>
            <a:r>
              <a:rPr lang="en-GB" altLang="en-US" sz="4400" dirty="0">
                <a:latin typeface="Bradley Hand ITC" panose="03070402050302030203" pitchFamily="66" charset="0"/>
              </a:rPr>
              <a:t>or Concerns.</a:t>
            </a:r>
          </a:p>
          <a:p>
            <a:pPr marL="571500" indent="-571500">
              <a:buFont typeface="Arial" panose="020B0604020202020204" pitchFamily="34" charset="0"/>
              <a:buChar char="•"/>
            </a:pPr>
            <a:r>
              <a:rPr lang="en-GB" altLang="en-US" sz="4400" dirty="0" smtClean="0">
                <a:latin typeface="Bradley Hand ITC" panose="03070402050302030203" pitchFamily="66" charset="0"/>
              </a:rPr>
              <a:t>Celebrate ~ focus on what went well at school…</a:t>
            </a:r>
            <a:endParaRPr lang="en-GB" altLang="en-US" sz="4400" dirty="0">
              <a:latin typeface="Bradley Hand ITC" panose="03070402050302030203" pitchFamily="66" charset="0"/>
            </a:endParaRPr>
          </a:p>
          <a:p>
            <a:endParaRPr lang="en-GB" altLang="en-US" sz="4400" dirty="0">
              <a:latin typeface="Bradley Hand ITC" panose="03070402050302030203" pitchFamily="66" charset="0"/>
            </a:endParaRPr>
          </a:p>
          <a:p>
            <a:endParaRPr lang="en-GB" altLang="en-US" sz="4400" dirty="0">
              <a:latin typeface="Bradley Hand ITC" panose="03070402050302030203" pitchFamily="66" charset="0"/>
            </a:endParaRPr>
          </a:p>
        </p:txBody>
      </p:sp>
    </p:spTree>
    <p:extLst>
      <p:ext uri="{BB962C8B-B14F-4D97-AF65-F5344CB8AC3E}">
        <p14:creationId xmlns:p14="http://schemas.microsoft.com/office/powerpoint/2010/main" val="31804944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AF6"/>
        </a:solidFill>
        <a:effectLst/>
      </p:bgPr>
    </p:bg>
    <p:spTree>
      <p:nvGrpSpPr>
        <p:cNvPr id="1" name=""/>
        <p:cNvGrpSpPr/>
        <p:nvPr/>
      </p:nvGrpSpPr>
      <p:grpSpPr>
        <a:xfrm>
          <a:off x="0" y="0"/>
          <a:ext cx="0" cy="0"/>
          <a:chOff x="0" y="0"/>
          <a:chExt cx="0" cy="0"/>
        </a:xfrm>
      </p:grpSpPr>
      <p:sp>
        <p:nvSpPr>
          <p:cNvPr id="2" name="Freeform 2"/>
          <p:cNvSpPr/>
          <p:nvPr/>
        </p:nvSpPr>
        <p:spPr>
          <a:xfrm>
            <a:off x="10298419" y="1792536"/>
            <a:ext cx="4198776" cy="4114800"/>
          </a:xfrm>
          <a:custGeom>
            <a:avLst/>
            <a:gdLst/>
            <a:ahLst/>
            <a:cxnLst/>
            <a:rect l="l" t="t" r="r" b="b"/>
            <a:pathLst>
              <a:path w="4198776" h="4114800">
                <a:moveTo>
                  <a:pt x="0" y="0"/>
                </a:moveTo>
                <a:lnTo>
                  <a:pt x="4198776" y="0"/>
                </a:lnTo>
                <a:lnTo>
                  <a:pt x="4198776" y="4114800"/>
                </a:lnTo>
                <a:lnTo>
                  <a:pt x="0" y="41148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76230" y="571500"/>
            <a:ext cx="18464230" cy="2029466"/>
          </a:xfrm>
          <a:prstGeom prst="rect">
            <a:avLst/>
          </a:prstGeom>
        </p:spPr>
        <p:txBody>
          <a:bodyPr wrap="square" lIns="0" tIns="0" rIns="0" bIns="0" rtlCol="0" anchor="t">
            <a:spAutoFit/>
          </a:bodyPr>
          <a:lstStyle/>
          <a:p>
            <a:pPr algn="ctr">
              <a:lnSpc>
                <a:spcPts val="14282"/>
              </a:lnSpc>
            </a:pPr>
            <a:r>
              <a:rPr lang="en-US" sz="17003" dirty="0" smtClean="0">
                <a:solidFill>
                  <a:srgbClr val="22423D"/>
                </a:solidFill>
                <a:latin typeface="Moontime"/>
              </a:rPr>
              <a:t>Off to classes…</a:t>
            </a:r>
            <a:endParaRPr lang="en-US" sz="17003" dirty="0">
              <a:solidFill>
                <a:srgbClr val="22423D"/>
              </a:solidFill>
              <a:latin typeface="Moontime"/>
            </a:endParaRPr>
          </a:p>
        </p:txBody>
      </p:sp>
      <p:sp>
        <p:nvSpPr>
          <p:cNvPr id="4" name="Freeform 4"/>
          <p:cNvSpPr/>
          <p:nvPr/>
        </p:nvSpPr>
        <p:spPr>
          <a:xfrm>
            <a:off x="-557230" y="6765405"/>
            <a:ext cx="5085708" cy="41148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Freeform 4"/>
          <p:cNvSpPr/>
          <p:nvPr/>
        </p:nvSpPr>
        <p:spPr>
          <a:xfrm>
            <a:off x="3293156" y="2600966"/>
            <a:ext cx="10270444" cy="7358154"/>
          </a:xfrm>
          <a:custGeom>
            <a:avLst/>
            <a:gdLst/>
            <a:ahLst/>
            <a:cxnLst/>
            <a:rect l="l" t="t" r="r" b="b"/>
            <a:pathLst>
              <a:path w="11009614" h="10362799">
                <a:moveTo>
                  <a:pt x="0" y="0"/>
                </a:moveTo>
                <a:lnTo>
                  <a:pt x="11009613" y="0"/>
                </a:lnTo>
                <a:lnTo>
                  <a:pt x="11009613" y="10362799"/>
                </a:lnTo>
                <a:lnTo>
                  <a:pt x="0" y="10362799"/>
                </a:lnTo>
                <a:lnTo>
                  <a:pt x="0" y="0"/>
                </a:lnTo>
                <a:close/>
              </a:path>
            </a:pathLst>
          </a:custGeom>
          <a:blipFill>
            <a:blip r:embed="rId7"/>
            <a:stretch>
              <a:fillRect/>
            </a:stretch>
          </a:blipFill>
        </p:spPr>
      </p:sp>
      <p:sp>
        <p:nvSpPr>
          <p:cNvPr id="7" name="TextBox 5"/>
          <p:cNvSpPr txBox="1"/>
          <p:nvPr/>
        </p:nvSpPr>
        <p:spPr>
          <a:xfrm>
            <a:off x="3921317" y="5044410"/>
            <a:ext cx="10317538" cy="1519711"/>
          </a:xfrm>
          <a:prstGeom prst="rect">
            <a:avLst/>
          </a:prstGeom>
        </p:spPr>
        <p:txBody>
          <a:bodyPr lIns="0" tIns="0" rIns="0" bIns="0" rtlCol="0" anchor="t">
            <a:spAutoFit/>
          </a:bodyPr>
          <a:lstStyle/>
          <a:p>
            <a:pPr algn="ctr">
              <a:lnSpc>
                <a:spcPts val="9011"/>
              </a:lnSpc>
            </a:pPr>
            <a:r>
              <a:rPr lang="en-US" sz="17003" dirty="0" smtClean="0">
                <a:solidFill>
                  <a:srgbClr val="22423D"/>
                </a:solidFill>
                <a:latin typeface="Moontime"/>
              </a:rPr>
              <a:t>Thank you!</a:t>
            </a:r>
            <a:endParaRPr lang="en-US" sz="17003" dirty="0">
              <a:solidFill>
                <a:srgbClr val="22423D"/>
              </a:solidFill>
              <a:latin typeface="Moontime"/>
            </a:endParaRPr>
          </a:p>
        </p:txBody>
      </p:sp>
    </p:spTree>
    <p:extLst>
      <p:ext uri="{BB962C8B-B14F-4D97-AF65-F5344CB8AC3E}">
        <p14:creationId xmlns:p14="http://schemas.microsoft.com/office/powerpoint/2010/main" val="14177846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667</TotalTime>
  <Words>2168</Words>
  <Application>Microsoft Office PowerPoint</Application>
  <PresentationFormat>Custom</PresentationFormat>
  <Paragraphs>227</Paragraphs>
  <Slides>23</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Bodoni MT Condensed</vt:lpstr>
      <vt:lpstr>Moontime</vt:lpstr>
      <vt:lpstr>Arial</vt:lpstr>
      <vt:lpstr>Calibri</vt:lpstr>
      <vt:lpstr>Bradley Hand ITC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Helen Southgate</cp:lastModifiedBy>
  <cp:revision>41</cp:revision>
  <cp:lastPrinted>2024-07-04T15:48:02Z</cp:lastPrinted>
  <dcterms:created xsi:type="dcterms:W3CDTF">2006-08-16T00:00:00Z</dcterms:created>
  <dcterms:modified xsi:type="dcterms:W3CDTF">2025-07-03T09:12:31Z</dcterms:modified>
  <dc:identifier>DAFmhtW1O0s</dc:identifier>
</cp:coreProperties>
</file>